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34"/>
  </p:notesMasterIdLst>
  <p:sldIdLst>
    <p:sldId id="257" r:id="rId6"/>
    <p:sldId id="267" r:id="rId7"/>
    <p:sldId id="259" r:id="rId8"/>
    <p:sldId id="260" r:id="rId9"/>
    <p:sldId id="265" r:id="rId10"/>
    <p:sldId id="266" r:id="rId11"/>
    <p:sldId id="264" r:id="rId12"/>
    <p:sldId id="261" r:id="rId13"/>
    <p:sldId id="262" r:id="rId14"/>
    <p:sldId id="284" r:id="rId15"/>
    <p:sldId id="263" r:id="rId16"/>
    <p:sldId id="268" r:id="rId17"/>
    <p:sldId id="273" r:id="rId18"/>
    <p:sldId id="269" r:id="rId19"/>
    <p:sldId id="270" r:id="rId20"/>
    <p:sldId id="278" r:id="rId21"/>
    <p:sldId id="279" r:id="rId22"/>
    <p:sldId id="271" r:id="rId23"/>
    <p:sldId id="272" r:id="rId24"/>
    <p:sldId id="280" r:id="rId25"/>
    <p:sldId id="274" r:id="rId26"/>
    <p:sldId id="281" r:id="rId27"/>
    <p:sldId id="282" r:id="rId28"/>
    <p:sldId id="275" r:id="rId29"/>
    <p:sldId id="277" r:id="rId30"/>
    <p:sldId id="276" r:id="rId31"/>
    <p:sldId id="283"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6A753-1D98-4AE6-8E67-140FF97975C3}" type="datetimeFigureOut">
              <a:rPr lang="en-US" smtClean="0"/>
              <a:t>8/6/2018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935D-F27A-4D3F-8EB6-E15F855A7436}" type="slidenum">
              <a:rPr lang="en-US" smtClean="0"/>
              <a:t>‹#›</a:t>
            </a:fld>
            <a:endParaRPr lang="en-US"/>
          </a:p>
        </p:txBody>
      </p:sp>
    </p:spTree>
    <p:extLst>
      <p:ext uri="{BB962C8B-B14F-4D97-AF65-F5344CB8AC3E}">
        <p14:creationId xmlns:p14="http://schemas.microsoft.com/office/powerpoint/2010/main" val="319937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will continue to use both your Avanade and Infusion accounts for some period of time, you must also ensure that you are using good password hygiene on your Infusion account.  Make sure your Infusion account password is set to one that is not used anywhere else.  You may choose to use/sync your new, strong Avanade password or passphrase on your Infusion account to have one corporate password so long as this password is not used anywhere else, though ideally this would be different as well.</a:t>
            </a:r>
            <a:endParaRPr lang="en-US" dirty="0"/>
          </a:p>
        </p:txBody>
      </p:sp>
      <p:sp>
        <p:nvSpPr>
          <p:cNvPr id="4" name="Slide Number Placeholder 3"/>
          <p:cNvSpPr>
            <a:spLocks noGrp="1"/>
          </p:cNvSpPr>
          <p:nvPr>
            <p:ph type="sldNum" sz="quarter" idx="10"/>
          </p:nvPr>
        </p:nvSpPr>
        <p:spPr/>
        <p:txBody>
          <a:bodyPr/>
          <a:lstStyle/>
          <a:p>
            <a:fld id="{83F17A60-5211-564C-AE51-C5EE6D827C53}" type="slidenum">
              <a:rPr lang="en-US" smtClean="0"/>
              <a:t>3</a:t>
            </a:fld>
            <a:endParaRPr lang="en-US"/>
          </a:p>
        </p:txBody>
      </p:sp>
    </p:spTree>
    <p:extLst>
      <p:ext uri="{BB962C8B-B14F-4D97-AF65-F5344CB8AC3E}">
        <p14:creationId xmlns:p14="http://schemas.microsoft.com/office/powerpoint/2010/main" val="14990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789175"/>
            <a:ext cx="10524898" cy="1080861"/>
          </a:xfrm>
          <a:prstGeom prst="rect">
            <a:avLst/>
          </a:prstGeom>
        </p:spPr>
        <p:txBody>
          <a:bodyPr anchor="b">
            <a:noAutofit/>
          </a:bodyPr>
          <a:lstStyle>
            <a:lvl1pPr marL="0" indent="0">
              <a:buNone/>
              <a:defRPr sz="4400" b="0" i="0">
                <a:solidFill>
                  <a:schemeClr val="bg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a:prstGeom prst="rect">
            <a:avLst/>
          </a:prstGeom>
        </p:spPr>
        <p:txBody>
          <a:bodyPr>
            <a:noAutofit/>
          </a:bodyPr>
          <a:lstStyle>
            <a:lvl1pPr marL="0" indent="0">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8197895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Large Box Blue BG">
    <p:bg>
      <p:bgPr>
        <a:solidFill>
          <a:schemeClr val="accent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2"/>
                </a:solidFill>
              </a:defRPr>
            </a:lvl1pPr>
          </a:lstStyle>
          <a:p>
            <a:fld id="{0D558541-60C9-42A2-8392-FF12533A6B7A}" type="slidenum">
              <a:rPr lang="en-US" smtClean="0"/>
              <a:pPr/>
              <a:t>‹#›</a:t>
            </a:fld>
            <a:endParaRPr lang="en-US" dirty="0"/>
          </a:p>
        </p:txBody>
      </p:sp>
      <p:sp>
        <p:nvSpPr>
          <p:cNvPr id="5" name="Text Placeholder 14"/>
          <p:cNvSpPr>
            <a:spLocks noGrp="1"/>
          </p:cNvSpPr>
          <p:nvPr>
            <p:ph type="body" sz="quarter" idx="20"/>
          </p:nvPr>
        </p:nvSpPr>
        <p:spPr>
          <a:xfrm>
            <a:off x="595870" y="2829646"/>
            <a:ext cx="3992562" cy="2852697"/>
          </a:xfrm>
        </p:spPr>
        <p:txBody>
          <a:bodyPr/>
          <a:lstStyle>
            <a:lvl1pPr>
              <a:defRPr sz="2700">
                <a:solidFill>
                  <a:schemeClr val="bg2"/>
                </a:solidFill>
              </a:defRPr>
            </a:lvl1pPr>
            <a:lvl2pPr>
              <a:defRPr sz="2700">
                <a:solidFill>
                  <a:schemeClr val="bg2"/>
                </a:solidFill>
              </a:defRPr>
            </a:lvl2pPr>
            <a:lvl3pPr>
              <a:defRPr sz="2700">
                <a:solidFill>
                  <a:schemeClr val="bg2"/>
                </a:solidFill>
              </a:defRPr>
            </a:lvl3pPr>
            <a:lvl4pPr>
              <a:defRPr sz="2700">
                <a:solidFill>
                  <a:schemeClr val="bg2"/>
                </a:solidFill>
              </a:defRPr>
            </a:lvl4pPr>
            <a:lvl5pPr>
              <a:defRPr sz="2700">
                <a:solidFill>
                  <a:schemeClr val="bg2"/>
                </a:solidFill>
              </a:defRPr>
            </a:lvl5pPr>
          </a:lstStyle>
          <a:p>
            <a:pPr lvl="0"/>
            <a:r>
              <a:rPr lang="en-US" dirty="0"/>
              <a:t>Click to edit Master text styles</a:t>
            </a:r>
          </a:p>
        </p:txBody>
      </p:sp>
      <p:sp>
        <p:nvSpPr>
          <p:cNvPr id="6" name="Picture Placeholder 21"/>
          <p:cNvSpPr>
            <a:spLocks noGrp="1"/>
          </p:cNvSpPr>
          <p:nvPr>
            <p:ph type="pic" sz="quarter" idx="24" hasCustomPrompt="1"/>
          </p:nvPr>
        </p:nvSpPr>
        <p:spPr>
          <a:xfrm>
            <a:off x="5862774" y="624468"/>
            <a:ext cx="5512883" cy="5512468"/>
          </a:xfrm>
          <a:custGeom>
            <a:avLst/>
            <a:gdLst>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939 w 3321989"/>
              <a:gd name="connsiteY0" fmla="*/ 553255 h 3319463"/>
              <a:gd name="connsiteX1" fmla="*/ 13605 w 3321989"/>
              <a:gd name="connsiteY1" fmla="*/ 5751 h 3319463"/>
              <a:gd name="connsiteX2" fmla="*/ 2768734 w 3321989"/>
              <a:gd name="connsiteY2" fmla="*/ 0 h 3319463"/>
              <a:gd name="connsiteX3" fmla="*/ 3321989 w 3321989"/>
              <a:gd name="connsiteY3" fmla="*/ 553255 h 3319463"/>
              <a:gd name="connsiteX4" fmla="*/ 3321989 w 3321989"/>
              <a:gd name="connsiteY4" fmla="*/ 2766208 h 3319463"/>
              <a:gd name="connsiteX5" fmla="*/ 2768734 w 3321989"/>
              <a:gd name="connsiteY5" fmla="*/ 3319463 h 3319463"/>
              <a:gd name="connsiteX6" fmla="*/ 554194 w 3321989"/>
              <a:gd name="connsiteY6" fmla="*/ 3319463 h 3319463"/>
              <a:gd name="connsiteX7" fmla="*/ 939 w 3321989"/>
              <a:gd name="connsiteY7" fmla="*/ 2766208 h 3319463"/>
              <a:gd name="connsiteX8" fmla="*/ 939 w 3321989"/>
              <a:gd name="connsiteY8" fmla="*/ 553255 h 3319463"/>
              <a:gd name="connsiteX0" fmla="*/ 939 w 3321989"/>
              <a:gd name="connsiteY0" fmla="*/ 553402 h 3319610"/>
              <a:gd name="connsiteX1" fmla="*/ 13605 w 3321989"/>
              <a:gd name="connsiteY1" fmla="*/ 5898 h 3319610"/>
              <a:gd name="connsiteX2" fmla="*/ 2768734 w 3321989"/>
              <a:gd name="connsiteY2" fmla="*/ 147 h 3319610"/>
              <a:gd name="connsiteX3" fmla="*/ 3321989 w 3321989"/>
              <a:gd name="connsiteY3" fmla="*/ 553402 h 3319610"/>
              <a:gd name="connsiteX4" fmla="*/ 3321989 w 3321989"/>
              <a:gd name="connsiteY4" fmla="*/ 2766355 h 3319610"/>
              <a:gd name="connsiteX5" fmla="*/ 2768734 w 3321989"/>
              <a:gd name="connsiteY5" fmla="*/ 3319610 h 3319610"/>
              <a:gd name="connsiteX6" fmla="*/ 554194 w 3321989"/>
              <a:gd name="connsiteY6" fmla="*/ 3319610 h 3319610"/>
              <a:gd name="connsiteX7" fmla="*/ 939 w 3321989"/>
              <a:gd name="connsiteY7" fmla="*/ 2766355 h 3319610"/>
              <a:gd name="connsiteX8" fmla="*/ 939 w 3321989"/>
              <a:gd name="connsiteY8" fmla="*/ 553402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8" fmla="*/ 105045 w 3321989"/>
              <a:gd name="connsiteY8" fmla="*/ 97338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0" fmla="*/ 12666 w 3321050"/>
              <a:gd name="connsiteY0" fmla="*/ 5898 h 3319610"/>
              <a:gd name="connsiteX1" fmla="*/ 2767795 w 3321050"/>
              <a:gd name="connsiteY1" fmla="*/ 147 h 3319610"/>
              <a:gd name="connsiteX2" fmla="*/ 3321050 w 3321050"/>
              <a:gd name="connsiteY2" fmla="*/ 553402 h 3319610"/>
              <a:gd name="connsiteX3" fmla="*/ 3321050 w 3321050"/>
              <a:gd name="connsiteY3" fmla="*/ 2766355 h 3319610"/>
              <a:gd name="connsiteX4" fmla="*/ 2767795 w 3321050"/>
              <a:gd name="connsiteY4" fmla="*/ 3319610 h 3319610"/>
              <a:gd name="connsiteX5" fmla="*/ 553255 w 3321050"/>
              <a:gd name="connsiteY5" fmla="*/ 3319610 h 3319610"/>
              <a:gd name="connsiteX6" fmla="*/ 0 w 3321050"/>
              <a:gd name="connsiteY6" fmla="*/ 2766355 h 3319610"/>
              <a:gd name="connsiteX7" fmla="*/ 9903 w 3321050"/>
              <a:gd name="connsiteY7" fmla="*/ 104455 h 3319610"/>
              <a:gd name="connsiteX0" fmla="*/ 12666 w 3321050"/>
              <a:gd name="connsiteY0" fmla="*/ 7088 h 3320800"/>
              <a:gd name="connsiteX1" fmla="*/ 2767795 w 3321050"/>
              <a:gd name="connsiteY1" fmla="*/ 1337 h 3320800"/>
              <a:gd name="connsiteX2" fmla="*/ 3321050 w 3321050"/>
              <a:gd name="connsiteY2" fmla="*/ 554592 h 3320800"/>
              <a:gd name="connsiteX3" fmla="*/ 3321050 w 3321050"/>
              <a:gd name="connsiteY3" fmla="*/ 2767545 h 3320800"/>
              <a:gd name="connsiteX4" fmla="*/ 2767795 w 3321050"/>
              <a:gd name="connsiteY4" fmla="*/ 3320800 h 3320800"/>
              <a:gd name="connsiteX5" fmla="*/ 553255 w 3321050"/>
              <a:gd name="connsiteY5" fmla="*/ 3320800 h 3320800"/>
              <a:gd name="connsiteX6" fmla="*/ 0 w 3321050"/>
              <a:gd name="connsiteY6" fmla="*/ 2767545 h 3320800"/>
              <a:gd name="connsiteX7" fmla="*/ 13204 w 3321050"/>
              <a:gd name="connsiteY7" fmla="*/ 10 h 3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050" h="3320800">
                <a:moveTo>
                  <a:pt x="12666" y="7088"/>
                </a:moveTo>
                <a:cubicBezTo>
                  <a:pt x="16888" y="-2885"/>
                  <a:pt x="1849419" y="3254"/>
                  <a:pt x="2767795" y="1337"/>
                </a:cubicBezTo>
                <a:cubicBezTo>
                  <a:pt x="3073349" y="1337"/>
                  <a:pt x="3321050" y="249038"/>
                  <a:pt x="3321050" y="554592"/>
                </a:cubicBezTo>
                <a:lnTo>
                  <a:pt x="3321050" y="2767545"/>
                </a:lnTo>
                <a:cubicBezTo>
                  <a:pt x="3321050" y="3073099"/>
                  <a:pt x="3073349" y="3320800"/>
                  <a:pt x="2767795" y="3320800"/>
                </a:cubicBezTo>
                <a:lnTo>
                  <a:pt x="553255" y="3320800"/>
                </a:lnTo>
                <a:cubicBezTo>
                  <a:pt x="247701" y="3320800"/>
                  <a:pt x="0" y="3073099"/>
                  <a:pt x="0" y="2767545"/>
                </a:cubicBezTo>
                <a:cubicBezTo>
                  <a:pt x="0" y="2029894"/>
                  <a:pt x="11093" y="-5367"/>
                  <a:pt x="13204" y="10"/>
                </a:cubicBezTo>
              </a:path>
            </a:pathLst>
          </a:custGeom>
          <a:solidFill>
            <a:schemeClr val="bg2">
              <a:lumMod val="95000"/>
            </a:schemeClr>
          </a:solidFill>
        </p:spPr>
        <p:txBody>
          <a:bodyPr/>
          <a:lstStyle>
            <a:lvl1pPr marL="0" marR="0" indent="0" algn="l" defTabSz="914400" rtl="0" eaLnBrk="1" fontAlgn="auto" latinLnBrk="0" hangingPunct="1">
              <a:lnSpc>
                <a:spcPct val="100000"/>
              </a:lnSpc>
              <a:spcBef>
                <a:spcPts val="1200"/>
              </a:spcBef>
              <a:spcAft>
                <a:spcPts val="0"/>
              </a:spcAft>
              <a:buClrTx/>
              <a:buSzTx/>
              <a:buFont typeface="Arial" pitchFamily="34" charset="0"/>
              <a:buNone/>
              <a:tabLst/>
              <a:defRPr sz="1400">
                <a:solidFill>
                  <a:schemeClr val="tx2"/>
                </a:solidFill>
              </a:defRPr>
            </a:lvl1pPr>
          </a:lstStyle>
          <a:p>
            <a:r>
              <a:rPr lang="en-US" sz="1400" dirty="0"/>
              <a:t>Click on icon to insert photo</a:t>
            </a:r>
            <a:endParaRPr lang="en-US" dirty="0"/>
          </a:p>
        </p:txBody>
      </p:sp>
      <p:sp>
        <p:nvSpPr>
          <p:cNvPr id="7" name="Title 1"/>
          <p:cNvSpPr>
            <a:spLocks noGrp="1"/>
          </p:cNvSpPr>
          <p:nvPr>
            <p:ph type="title"/>
          </p:nvPr>
        </p:nvSpPr>
        <p:spPr>
          <a:xfrm>
            <a:off x="595870" y="1603611"/>
            <a:ext cx="3992458" cy="1226035"/>
          </a:xfrm>
        </p:spPr>
        <p:txBody>
          <a:bodyPr/>
          <a:lstStyle>
            <a:lvl1pPr>
              <a:defRPr sz="3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8682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12" name="Title Placeholder 1"/>
          <p:cNvSpPr>
            <a:spLocks noGrp="1"/>
          </p:cNvSpPr>
          <p:nvPr>
            <p:ph type="title"/>
          </p:nvPr>
        </p:nvSpPr>
        <p:spPr>
          <a:xfrm>
            <a:off x="1698091" y="457200"/>
            <a:ext cx="8763336" cy="900113"/>
          </a:xfrm>
          <a:prstGeom prst="rect">
            <a:avLst/>
          </a:prstGeom>
        </p:spPr>
        <p:txBody>
          <a:bodyPr vert="horz" lIns="0" tIns="0" rIns="0" bIns="0" rtlCol="0" anchor="t" anchorCtr="0">
            <a:noAutofit/>
          </a:bodyPr>
          <a:lstStyle>
            <a:lvl1pPr>
              <a:defRPr sz="5000"/>
            </a:lvl1pPr>
          </a:lstStyle>
          <a:p>
            <a:r>
              <a:rPr lang="en-US" dirty="0"/>
              <a:t>Click to edit Master title style</a:t>
            </a:r>
          </a:p>
        </p:txBody>
      </p:sp>
      <p:sp>
        <p:nvSpPr>
          <p:cNvPr id="13" name="Text Placeholder 2"/>
          <p:cNvSpPr>
            <a:spLocks noGrp="1"/>
          </p:cNvSpPr>
          <p:nvPr>
            <p:ph idx="1"/>
          </p:nvPr>
        </p:nvSpPr>
        <p:spPr>
          <a:xfrm>
            <a:off x="1698091" y="1828800"/>
            <a:ext cx="8763336" cy="44402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1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58057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
        <p:nvSpPr>
          <p:cNvPr id="2" name="Slide Number Placeholder 1">
            <a:extLst>
              <a:ext uri="{FF2B5EF4-FFF2-40B4-BE49-F238E27FC236}">
                <a16:creationId xmlns:a16="http://schemas.microsoft.com/office/drawing/2014/main" id="{F5D69F59-5B36-48D4-89B6-6767BE7F9D93}"/>
              </a:ext>
            </a:extLst>
          </p:cNvPr>
          <p:cNvSpPr>
            <a:spLocks noGrp="1"/>
          </p:cNvSpPr>
          <p:nvPr>
            <p:ph type="sldNum" sz="quarter" idx="12"/>
          </p:nvPr>
        </p:nvSpPr>
        <p:spPr/>
        <p:txBody>
          <a:bodyPr/>
          <a:lstStyle/>
          <a:p>
            <a:fld id="{3847DB54-D037-B84F-B6F1-2E8DA40D09AD}" type="slidenum">
              <a:rPr lang="en-US" smtClean="0"/>
              <a:pPr/>
              <a:t>‹#›</a:t>
            </a:fld>
            <a:endParaRPr lang="en-US"/>
          </a:p>
        </p:txBody>
      </p:sp>
    </p:spTree>
    <p:extLst>
      <p:ext uri="{BB962C8B-B14F-4D97-AF65-F5344CB8AC3E}">
        <p14:creationId xmlns:p14="http://schemas.microsoft.com/office/powerpoint/2010/main" val="301328761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22184158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54267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935040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5625984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27389855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Left Image Blue">
    <p:bg>
      <p:bgPr>
        <a:solidFill>
          <a:schemeClr val="accent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sp>
        <p:nvSpPr>
          <p:cNvPr id="31" name="Picture Placeholder 28"/>
          <p:cNvSpPr>
            <a:spLocks noGrp="1"/>
          </p:cNvSpPr>
          <p:nvPr>
            <p:ph type="pic" sz="quarter" idx="12" hasCustomPrompt="1"/>
          </p:nvPr>
        </p:nvSpPr>
        <p:spPr>
          <a:xfrm>
            <a:off x="-9526" y="0"/>
            <a:ext cx="6965495" cy="6858000"/>
          </a:xfrm>
          <a:solidFill>
            <a:schemeClr val="bg2">
              <a:lumMod val="95000"/>
            </a:schemeClr>
          </a:solidFill>
        </p:spPr>
        <p:txBody>
          <a:bodyPr/>
          <a:lstStyle>
            <a:lvl1pPr marL="0" marR="0" indent="0" algn="r" defTabSz="914400" rtl="0" eaLnBrk="1" fontAlgn="auto" latinLnBrk="0" hangingPunct="1">
              <a:lnSpc>
                <a:spcPct val="100000"/>
              </a:lnSpc>
              <a:spcBef>
                <a:spcPts val="1200"/>
              </a:spcBef>
              <a:spcAft>
                <a:spcPts val="0"/>
              </a:spcAft>
              <a:buClrTx/>
              <a:buSzTx/>
              <a:buFont typeface="Arial" pitchFamily="34" charset="0"/>
              <a:buNone/>
              <a:tabLst/>
              <a:defRPr sz="2000"/>
            </a:lvl1pPr>
          </a:lstStyle>
          <a:p>
            <a:r>
              <a:rPr lang="en-US" dirty="0"/>
              <a:t>Click icon to insert picture</a:t>
            </a:r>
          </a:p>
          <a:p>
            <a:endParaRPr lang="en-US" dirty="0"/>
          </a:p>
        </p:txBody>
      </p:sp>
      <p:grpSp>
        <p:nvGrpSpPr>
          <p:cNvPr id="21" name="Group 20"/>
          <p:cNvGrpSpPr/>
          <p:nvPr userDrawn="1"/>
        </p:nvGrpSpPr>
        <p:grpSpPr>
          <a:xfrm>
            <a:off x="-9939" y="0"/>
            <a:ext cx="1708030" cy="1708030"/>
            <a:chOff x="-19878" y="0"/>
            <a:chExt cx="3416060" cy="341606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9878" y="0"/>
              <a:ext cx="3416060" cy="3416060"/>
            </a:xfrm>
            <a:prstGeom prst="rect">
              <a:avLst/>
            </a:prstGeom>
          </p:spPr>
        </p:pic>
        <p:pic>
          <p:nvPicPr>
            <p:cNvPr id="23" name="Infusion_white.pdf"/>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41862" y="215828"/>
              <a:ext cx="639288" cy="694592"/>
            </a:xfrm>
            <a:prstGeom prst="rect">
              <a:avLst/>
            </a:prstGeom>
            <a:ln w="12700" cap="flat">
              <a:noFill/>
              <a:miter lim="400000"/>
            </a:ln>
            <a:effectLst/>
          </p:spPr>
        </p:pic>
      </p:grpSp>
      <p:sp>
        <p:nvSpPr>
          <p:cNvPr id="32" name="Title 2"/>
          <p:cNvSpPr>
            <a:spLocks noGrp="1"/>
          </p:cNvSpPr>
          <p:nvPr>
            <p:ph type="title"/>
          </p:nvPr>
        </p:nvSpPr>
        <p:spPr>
          <a:xfrm>
            <a:off x="7600828" y="1603612"/>
            <a:ext cx="3992457" cy="900113"/>
          </a:xfrm>
        </p:spPr>
        <p:txBody>
          <a:bodyPr/>
          <a:lstStyle>
            <a:lvl1pPr>
              <a:defRPr sz="3600">
                <a:solidFill>
                  <a:schemeClr val="bg2"/>
                </a:solidFill>
                <a:latin typeface="+mn-lt"/>
              </a:defRPr>
            </a:lvl1pPr>
          </a:lstStyle>
          <a:p>
            <a:r>
              <a:rPr lang="en-US" dirty="0"/>
              <a:t>Click to edit Master title style</a:t>
            </a:r>
          </a:p>
        </p:txBody>
      </p:sp>
      <p:sp>
        <p:nvSpPr>
          <p:cNvPr id="33" name="Text Placeholder 14"/>
          <p:cNvSpPr>
            <a:spLocks noGrp="1"/>
          </p:cNvSpPr>
          <p:nvPr>
            <p:ph type="body" sz="quarter" idx="13"/>
          </p:nvPr>
        </p:nvSpPr>
        <p:spPr>
          <a:xfrm>
            <a:off x="7600827" y="2829646"/>
            <a:ext cx="3992562" cy="2852697"/>
          </a:xfrm>
        </p:spPr>
        <p:txBody>
          <a:bodyPr/>
          <a:lstStyle>
            <a:lvl1pPr>
              <a:defRPr sz="2700">
                <a:solidFill>
                  <a:schemeClr val="bg2"/>
                </a:solidFill>
              </a:defRPr>
            </a:lvl1pPr>
            <a:lvl2pPr>
              <a:defRPr sz="2700">
                <a:solidFill>
                  <a:schemeClr val="bg2"/>
                </a:solidFill>
              </a:defRPr>
            </a:lvl2pPr>
            <a:lvl3pPr>
              <a:defRPr sz="2700">
                <a:solidFill>
                  <a:schemeClr val="bg2"/>
                </a:solidFill>
              </a:defRPr>
            </a:lvl3pPr>
            <a:lvl4pPr>
              <a:defRPr sz="2700">
                <a:solidFill>
                  <a:schemeClr val="bg2"/>
                </a:solidFill>
              </a:defRPr>
            </a:lvl4pPr>
            <a:lvl5pPr>
              <a:defRPr sz="2700">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1015320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148968"/>
      </p:ext>
    </p:extLst>
  </p:cSld>
  <p:clrMap bg1="lt1" tx1="dk1" bg2="lt2" tx2="dk2" accent1="accent1" accent2="accent2" accent3="accent3" accent4="accent4" accent5="accent5" accent6="accent6" hlink="hlink" folHlink="folHlink"/>
  <p:sldLayoutIdLst>
    <p:sldLayoutId id="2147483661" r:id="rId1"/>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0" name="Rectangle 9"/>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05870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akubgw/elasticsearch-short-intruduction"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83386" y="2789175"/>
            <a:ext cx="10524898" cy="1080861"/>
          </a:xfrm>
        </p:spPr>
        <p:txBody>
          <a:bodyPr/>
          <a:lstStyle/>
          <a:p>
            <a:r>
              <a:rPr lang="pl-PL" dirty="0"/>
              <a:t>Elasticsearch short introduction</a:t>
            </a:r>
            <a:endParaRPr lang="en-US" dirty="0"/>
          </a:p>
        </p:txBody>
      </p:sp>
    </p:spTree>
    <p:extLst>
      <p:ext uri="{BB962C8B-B14F-4D97-AF65-F5344CB8AC3E}">
        <p14:creationId xmlns:p14="http://schemas.microsoft.com/office/powerpoint/2010/main" val="30211249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0A266C-A800-4CD7-943E-6D0EE742D872}"/>
              </a:ext>
            </a:extLst>
          </p:cNvPr>
          <p:cNvSpPr>
            <a:spLocks noGrp="1"/>
          </p:cNvSpPr>
          <p:nvPr>
            <p:ph type="body" sz="quarter" idx="10"/>
          </p:nvPr>
        </p:nvSpPr>
        <p:spPr>
          <a:xfrm>
            <a:off x="986671" y="325546"/>
            <a:ext cx="10524898" cy="1080861"/>
          </a:xfrm>
        </p:spPr>
        <p:txBody>
          <a:bodyPr/>
          <a:lstStyle/>
          <a:p>
            <a:r>
              <a:rPr lang="pl-PL" dirty="0"/>
              <a:t>Apache Lucene		</a:t>
            </a:r>
          </a:p>
        </p:txBody>
      </p:sp>
      <p:sp>
        <p:nvSpPr>
          <p:cNvPr id="3" name="Text Placeholder 2">
            <a:extLst>
              <a:ext uri="{FF2B5EF4-FFF2-40B4-BE49-F238E27FC236}">
                <a16:creationId xmlns:a16="http://schemas.microsoft.com/office/drawing/2014/main" id="{26603AE4-A331-49FE-A643-078959E70557}"/>
              </a:ext>
            </a:extLst>
          </p:cNvPr>
          <p:cNvSpPr>
            <a:spLocks noGrp="1"/>
          </p:cNvSpPr>
          <p:nvPr>
            <p:ph type="body" sz="quarter" idx="11"/>
          </p:nvPr>
        </p:nvSpPr>
        <p:spPr>
          <a:xfrm>
            <a:off x="986671" y="1688296"/>
            <a:ext cx="10524898" cy="1092819"/>
          </a:xfrm>
        </p:spPr>
        <p:txBody>
          <a:bodyPr/>
          <a:lstStyle/>
          <a:p>
            <a:r>
              <a:rPr lang="pl-PL" dirty="0"/>
              <a:t>Elasticsearch uses apache lucene as inverted index</a:t>
            </a:r>
          </a:p>
        </p:txBody>
      </p:sp>
      <p:sp>
        <p:nvSpPr>
          <p:cNvPr id="4" name="Slide Number Placeholder 3">
            <a:extLst>
              <a:ext uri="{FF2B5EF4-FFF2-40B4-BE49-F238E27FC236}">
                <a16:creationId xmlns:a16="http://schemas.microsoft.com/office/drawing/2014/main" id="{D4FDD880-522E-4FCC-8566-3358DC252A60}"/>
              </a:ext>
            </a:extLst>
          </p:cNvPr>
          <p:cNvSpPr>
            <a:spLocks noGrp="1"/>
          </p:cNvSpPr>
          <p:nvPr>
            <p:ph type="sldNum" sz="quarter" idx="12"/>
          </p:nvPr>
        </p:nvSpPr>
        <p:spPr/>
        <p:txBody>
          <a:bodyPr/>
          <a:lstStyle/>
          <a:p>
            <a:fld id="{3847DB54-D037-B84F-B6F1-2E8DA40D09AD}" type="slidenum">
              <a:rPr lang="en-US" smtClean="0"/>
              <a:pPr/>
              <a:t>10</a:t>
            </a:fld>
            <a:endParaRPr lang="en-US"/>
          </a:p>
        </p:txBody>
      </p:sp>
      <p:pic>
        <p:nvPicPr>
          <p:cNvPr id="1026" name="Picture 2" descr="solar-elastic-lucene">
            <a:extLst>
              <a:ext uri="{FF2B5EF4-FFF2-40B4-BE49-F238E27FC236}">
                <a16:creationId xmlns:a16="http://schemas.microsoft.com/office/drawing/2014/main" id="{4ADA16AB-0364-4E2A-AA13-C6FC0E64C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31" y="2552516"/>
            <a:ext cx="7203338" cy="3266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ucene Logo">
            <a:extLst>
              <a:ext uri="{FF2B5EF4-FFF2-40B4-BE49-F238E27FC236}">
                <a16:creationId xmlns:a16="http://schemas.microsoft.com/office/drawing/2014/main" id="{D928CFA6-FC9B-4CBA-9B81-C8B49C2E3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176" y="427826"/>
            <a:ext cx="2857500"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9696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6C9DD0-F82E-4FB5-A17E-8C5484B99C06}"/>
              </a:ext>
            </a:extLst>
          </p:cNvPr>
          <p:cNvSpPr>
            <a:spLocks noGrp="1"/>
          </p:cNvSpPr>
          <p:nvPr>
            <p:ph type="body" sz="quarter" idx="10"/>
          </p:nvPr>
        </p:nvSpPr>
        <p:spPr>
          <a:xfrm>
            <a:off x="960293" y="528246"/>
            <a:ext cx="10524898" cy="1080861"/>
          </a:xfrm>
        </p:spPr>
        <p:txBody>
          <a:bodyPr/>
          <a:lstStyle/>
          <a:p>
            <a:r>
              <a:rPr lang="pl-PL" dirty="0"/>
              <a:t>Scoring calculations </a:t>
            </a:r>
          </a:p>
        </p:txBody>
      </p:sp>
      <p:sp>
        <p:nvSpPr>
          <p:cNvPr id="3" name="Text Placeholder 2">
            <a:extLst>
              <a:ext uri="{FF2B5EF4-FFF2-40B4-BE49-F238E27FC236}">
                <a16:creationId xmlns:a16="http://schemas.microsoft.com/office/drawing/2014/main" id="{640310AD-7255-494D-AAFA-A7C3448D3E0B}"/>
              </a:ext>
            </a:extLst>
          </p:cNvPr>
          <p:cNvSpPr>
            <a:spLocks noGrp="1"/>
          </p:cNvSpPr>
          <p:nvPr>
            <p:ph type="body" sz="quarter" idx="11"/>
          </p:nvPr>
        </p:nvSpPr>
        <p:spPr>
          <a:xfrm>
            <a:off x="960293" y="1423009"/>
            <a:ext cx="10524898" cy="4749191"/>
          </a:xfrm>
        </p:spPr>
        <p:txBody>
          <a:bodyPr/>
          <a:lstStyle/>
          <a:p>
            <a:r>
              <a:rPr lang="pl-PL" dirty="0"/>
              <a:t>Inverted index is used for finding documents but also scorring calculation – to put results in the correct order </a:t>
            </a:r>
          </a:p>
          <a:p>
            <a:pPr marL="457200" indent="-457200">
              <a:buFont typeface="Arial" panose="020B0604020202020204" pitchFamily="34" charset="0"/>
              <a:buChar char="•"/>
            </a:pPr>
            <a:r>
              <a:rPr lang="pl-PL" dirty="0"/>
              <a:t>Term Frequency - h</a:t>
            </a:r>
            <a:r>
              <a:rPr lang="en-US" dirty="0"/>
              <a:t>ow often does the term appear in this document</a:t>
            </a:r>
            <a:r>
              <a:rPr lang="pl-PL" dirty="0"/>
              <a:t> ?  </a:t>
            </a:r>
            <a:r>
              <a:rPr lang="en-US" dirty="0"/>
              <a:t>more often</a:t>
            </a:r>
            <a:r>
              <a:rPr lang="pl-PL" dirty="0"/>
              <a:t>, score is </a:t>
            </a:r>
            <a:r>
              <a:rPr lang="pl-PL" b="1" dirty="0"/>
              <a:t>higher</a:t>
            </a:r>
            <a:r>
              <a:rPr lang="pl-PL" dirty="0"/>
              <a:t> </a:t>
            </a:r>
          </a:p>
          <a:p>
            <a:pPr marL="457200" indent="-457200">
              <a:buFont typeface="Arial" panose="020B0604020202020204" pitchFamily="34" charset="0"/>
              <a:buChar char="•"/>
            </a:pPr>
            <a:r>
              <a:rPr lang="en-US" dirty="0"/>
              <a:t>Inverse Document Frequency</a:t>
            </a:r>
            <a:r>
              <a:rPr lang="pl-PL" dirty="0"/>
              <a:t> - h</a:t>
            </a:r>
            <a:r>
              <a:rPr lang="en-US" dirty="0"/>
              <a:t>ow often does each term appear in</a:t>
            </a:r>
            <a:r>
              <a:rPr lang="pl-PL" dirty="0"/>
              <a:t> all documents in the</a:t>
            </a:r>
            <a:r>
              <a:rPr lang="en-US" dirty="0"/>
              <a:t> index? The more often,</a:t>
            </a:r>
            <a:r>
              <a:rPr lang="pl-PL" dirty="0"/>
              <a:t> score is </a:t>
            </a:r>
            <a:r>
              <a:rPr lang="pl-PL" b="1" dirty="0"/>
              <a:t>lower</a:t>
            </a:r>
            <a:r>
              <a:rPr lang="pl-PL" dirty="0"/>
              <a:t> </a:t>
            </a:r>
            <a:r>
              <a:rPr lang="en-US" dirty="0"/>
              <a:t> </a:t>
            </a:r>
            <a:endParaRPr lang="pl-PL" dirty="0"/>
          </a:p>
          <a:p>
            <a:pPr marL="457200" indent="-457200">
              <a:buFont typeface="Arial" panose="020B0604020202020204" pitchFamily="34" charset="0"/>
              <a:buChar char="•"/>
            </a:pPr>
            <a:r>
              <a:rPr lang="pl-PL" dirty="0"/>
              <a:t>Field-length norm – h</a:t>
            </a:r>
            <a:r>
              <a:rPr lang="en-US" dirty="0"/>
              <a:t>ow long is the field? The longer it is, the less likely it is that words in the field will be relevant</a:t>
            </a:r>
            <a:endParaRPr lang="pl-PL" dirty="0"/>
          </a:p>
          <a:p>
            <a:br>
              <a:rPr lang="en-US" dirty="0"/>
            </a:br>
            <a:endParaRPr lang="pl-PL" dirty="0"/>
          </a:p>
        </p:txBody>
      </p:sp>
      <p:sp>
        <p:nvSpPr>
          <p:cNvPr id="4" name="TextBox 3">
            <a:extLst>
              <a:ext uri="{FF2B5EF4-FFF2-40B4-BE49-F238E27FC236}">
                <a16:creationId xmlns:a16="http://schemas.microsoft.com/office/drawing/2014/main" id="{A2EE7B88-E16E-4DAA-B954-E64DD6FDB314}"/>
              </a:ext>
            </a:extLst>
          </p:cNvPr>
          <p:cNvSpPr txBox="1"/>
          <p:nvPr/>
        </p:nvSpPr>
        <p:spPr>
          <a:xfrm>
            <a:off x="1091006" y="5127205"/>
            <a:ext cx="10009987" cy="923330"/>
          </a:xfrm>
          <a:prstGeom prst="rect">
            <a:avLst/>
          </a:prstGeom>
          <a:noFill/>
          <a:ln>
            <a:solidFill>
              <a:schemeClr val="tx1"/>
            </a:solidFill>
          </a:ln>
        </p:spPr>
        <p:txBody>
          <a:bodyPr wrap="square" rtlCol="0">
            <a:spAutoFit/>
          </a:bodyPr>
          <a:lstStyle/>
          <a:p>
            <a:r>
              <a:rPr lang="pl-PL" dirty="0"/>
              <a:t>Use explain query paramter to get details </a:t>
            </a:r>
          </a:p>
          <a:p>
            <a:endParaRPr lang="pl-PL" dirty="0"/>
          </a:p>
          <a:p>
            <a:r>
              <a:rPr lang="en-US" dirty="0"/>
              <a:t>localhost:9200/</a:t>
            </a:r>
            <a:r>
              <a:rPr lang="en-US" dirty="0" err="1"/>
              <a:t>shakespeare</a:t>
            </a:r>
            <a:r>
              <a:rPr lang="en-US" dirty="0"/>
              <a:t>/_</a:t>
            </a:r>
            <a:r>
              <a:rPr lang="en-US" dirty="0" err="1"/>
              <a:t>search?</a:t>
            </a:r>
            <a:r>
              <a:rPr lang="en-US" b="1" dirty="0" err="1"/>
              <a:t>explain</a:t>
            </a:r>
            <a:r>
              <a:rPr lang="en-US" b="1" dirty="0"/>
              <a:t>=true</a:t>
            </a:r>
          </a:p>
        </p:txBody>
      </p:sp>
    </p:spTree>
    <p:extLst>
      <p:ext uri="{BB962C8B-B14F-4D97-AF65-F5344CB8AC3E}">
        <p14:creationId xmlns:p14="http://schemas.microsoft.com/office/powerpoint/2010/main" val="33273849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0FF78-F9B7-47E4-BEA5-5449DA3D0232}"/>
              </a:ext>
            </a:extLst>
          </p:cNvPr>
          <p:cNvSpPr>
            <a:spLocks noGrp="1"/>
          </p:cNvSpPr>
          <p:nvPr>
            <p:ph type="body" sz="quarter" idx="10"/>
          </p:nvPr>
        </p:nvSpPr>
        <p:spPr>
          <a:xfrm>
            <a:off x="949162" y="366621"/>
            <a:ext cx="10524898" cy="1080861"/>
          </a:xfrm>
        </p:spPr>
        <p:txBody>
          <a:bodyPr/>
          <a:lstStyle/>
          <a:p>
            <a:r>
              <a:rPr lang="pl-PL" dirty="0"/>
              <a:t>Speed up search – filters </a:t>
            </a:r>
          </a:p>
        </p:txBody>
      </p:sp>
      <p:sp>
        <p:nvSpPr>
          <p:cNvPr id="3" name="Text Placeholder 2">
            <a:extLst>
              <a:ext uri="{FF2B5EF4-FFF2-40B4-BE49-F238E27FC236}">
                <a16:creationId xmlns:a16="http://schemas.microsoft.com/office/drawing/2014/main" id="{94C0FCD8-DEE0-4243-88F2-4E47E8038196}"/>
              </a:ext>
            </a:extLst>
          </p:cNvPr>
          <p:cNvSpPr>
            <a:spLocks noGrp="1"/>
          </p:cNvSpPr>
          <p:nvPr>
            <p:ph type="body" sz="quarter" idx="11"/>
          </p:nvPr>
        </p:nvSpPr>
        <p:spPr>
          <a:xfrm>
            <a:off x="1007886" y="1354152"/>
            <a:ext cx="10524898" cy="4803367"/>
          </a:xfrm>
        </p:spPr>
        <p:txBody>
          <a:bodyPr/>
          <a:lstStyle/>
          <a:p>
            <a:pPr marL="514350" indent="-514350">
              <a:buFont typeface="+mj-lt"/>
              <a:buAutoNum type="arabicPeriod"/>
            </a:pPr>
            <a:r>
              <a:rPr lang="pl-PL" dirty="0"/>
              <a:t>Produces boolean outcome, without scorring </a:t>
            </a:r>
          </a:p>
          <a:p>
            <a:pPr marL="514350" indent="-514350">
              <a:buFont typeface="+mj-lt"/>
              <a:buAutoNum type="arabicPeriod"/>
            </a:pPr>
            <a:r>
              <a:rPr lang="pl-PL" dirty="0"/>
              <a:t>Frequently used for filtering structured data, like single terms, ranges etc  </a:t>
            </a:r>
          </a:p>
          <a:p>
            <a:pPr marL="514350" indent="-514350">
              <a:buFont typeface="+mj-lt"/>
              <a:buAutoNum type="arabicPeriod"/>
            </a:pPr>
            <a:r>
              <a:rPr lang="pl-PL" dirty="0"/>
              <a:t>If request contains query and filters </a:t>
            </a:r>
          </a:p>
          <a:p>
            <a:pPr marL="1200150" lvl="1" indent="-514350">
              <a:buFont typeface="+mj-lt"/>
              <a:buAutoNum type="alphaLcParenR"/>
            </a:pPr>
            <a:r>
              <a:rPr lang="pl-PL" dirty="0"/>
              <a:t>First filters are applied </a:t>
            </a:r>
          </a:p>
          <a:p>
            <a:pPr marL="1200150" lvl="1" indent="-514350">
              <a:buFont typeface="+mj-lt"/>
              <a:buAutoNum type="alphaLcParenR"/>
            </a:pPr>
            <a:r>
              <a:rPr lang="pl-PL" dirty="0"/>
              <a:t>After it, on data which left, query with scorring is applied </a:t>
            </a:r>
          </a:p>
          <a:p>
            <a:pPr marL="514350" indent="-514350">
              <a:buFont typeface="+mj-lt"/>
              <a:buAutoNum type="arabicPeriod"/>
            </a:pPr>
            <a:r>
              <a:rPr lang="pl-PL" dirty="0"/>
              <a:t>Frequently used filters are cached </a:t>
            </a:r>
          </a:p>
        </p:txBody>
      </p:sp>
      <p:pic>
        <p:nvPicPr>
          <p:cNvPr id="5" name="Picture 4">
            <a:extLst>
              <a:ext uri="{FF2B5EF4-FFF2-40B4-BE49-F238E27FC236}">
                <a16:creationId xmlns:a16="http://schemas.microsoft.com/office/drawing/2014/main" id="{2C7B4ECA-8E18-485A-BBEF-DAEC8173CCED}"/>
              </a:ext>
            </a:extLst>
          </p:cNvPr>
          <p:cNvPicPr>
            <a:picLocks noChangeAspect="1"/>
          </p:cNvPicPr>
          <p:nvPr/>
        </p:nvPicPr>
        <p:blipFill>
          <a:blip r:embed="rId2"/>
          <a:stretch>
            <a:fillRect/>
          </a:stretch>
        </p:blipFill>
        <p:spPr>
          <a:xfrm>
            <a:off x="2543876" y="4476418"/>
            <a:ext cx="5611008" cy="2381582"/>
          </a:xfrm>
          <a:prstGeom prst="rect">
            <a:avLst/>
          </a:prstGeom>
        </p:spPr>
      </p:pic>
    </p:spTree>
    <p:extLst>
      <p:ext uri="{BB962C8B-B14F-4D97-AF65-F5344CB8AC3E}">
        <p14:creationId xmlns:p14="http://schemas.microsoft.com/office/powerpoint/2010/main" val="22339607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260B02-F0B5-48BD-B150-F730018DE66E}"/>
              </a:ext>
            </a:extLst>
          </p:cNvPr>
          <p:cNvSpPr>
            <a:spLocks noGrp="1"/>
          </p:cNvSpPr>
          <p:nvPr>
            <p:ph type="body" sz="quarter" idx="10"/>
          </p:nvPr>
        </p:nvSpPr>
        <p:spPr>
          <a:xfrm>
            <a:off x="1024663" y="416955"/>
            <a:ext cx="10524898" cy="1080861"/>
          </a:xfrm>
        </p:spPr>
        <p:txBody>
          <a:bodyPr/>
          <a:lstStyle/>
          <a:p>
            <a:r>
              <a:rPr lang="pl-PL" dirty="0"/>
              <a:t>N</a:t>
            </a:r>
            <a:r>
              <a:rPr lang="en-US" dirty="0"/>
              <a:t>ear</a:t>
            </a:r>
            <a:r>
              <a:rPr lang="pl-PL" dirty="0"/>
              <a:t> to</a:t>
            </a:r>
            <a:r>
              <a:rPr lang="en-US" dirty="0"/>
              <a:t> real time</a:t>
            </a:r>
            <a:r>
              <a:rPr lang="pl-PL" dirty="0"/>
              <a:t> update</a:t>
            </a:r>
          </a:p>
        </p:txBody>
      </p:sp>
      <p:sp>
        <p:nvSpPr>
          <p:cNvPr id="3" name="Text Placeholder 2">
            <a:extLst>
              <a:ext uri="{FF2B5EF4-FFF2-40B4-BE49-F238E27FC236}">
                <a16:creationId xmlns:a16="http://schemas.microsoft.com/office/drawing/2014/main" id="{3CEEA983-AF7C-4163-A473-4D20604B7781}"/>
              </a:ext>
            </a:extLst>
          </p:cNvPr>
          <p:cNvSpPr>
            <a:spLocks noGrp="1"/>
          </p:cNvSpPr>
          <p:nvPr>
            <p:ph type="body" sz="quarter" idx="11"/>
          </p:nvPr>
        </p:nvSpPr>
        <p:spPr>
          <a:xfrm>
            <a:off x="1024663" y="1253484"/>
            <a:ext cx="10524898" cy="4811756"/>
          </a:xfrm>
        </p:spPr>
        <p:txBody>
          <a:bodyPr/>
          <a:lstStyle/>
          <a:p>
            <a:pPr marL="514350" indent="-514350">
              <a:buFont typeface="+mj-lt"/>
              <a:buAutoNum type="arabicPeriod"/>
            </a:pPr>
            <a:r>
              <a:rPr lang="en-US" dirty="0"/>
              <a:t>Elasticsearch provides data manipulation and search capabilities in near real time. </a:t>
            </a:r>
            <a:endParaRPr lang="pl-PL" dirty="0"/>
          </a:p>
          <a:p>
            <a:pPr marL="514350" indent="-514350">
              <a:buFont typeface="+mj-lt"/>
              <a:buAutoNum type="arabicPeriod"/>
            </a:pPr>
            <a:r>
              <a:rPr lang="pl-PL" dirty="0"/>
              <a:t>We</a:t>
            </a:r>
            <a:r>
              <a:rPr lang="en-US" dirty="0"/>
              <a:t> can expect a one second delay (refresh interval) from the time </a:t>
            </a:r>
            <a:r>
              <a:rPr lang="pl-PL" dirty="0"/>
              <a:t>data are </a:t>
            </a:r>
            <a:r>
              <a:rPr lang="en-US" dirty="0"/>
              <a:t>index</a:t>
            </a:r>
            <a:r>
              <a:rPr lang="pl-PL" dirty="0"/>
              <a:t>ed</a:t>
            </a:r>
            <a:r>
              <a:rPr lang="en-US" dirty="0"/>
              <a:t>/update</a:t>
            </a:r>
            <a:r>
              <a:rPr lang="pl-PL" dirty="0"/>
              <a:t>d</a:t>
            </a:r>
            <a:r>
              <a:rPr lang="en-US" dirty="0"/>
              <a:t>/delete</a:t>
            </a:r>
            <a:r>
              <a:rPr lang="pl-PL" dirty="0"/>
              <a:t>d</a:t>
            </a:r>
            <a:r>
              <a:rPr lang="en-US" dirty="0"/>
              <a:t> until the time that it appears in </a:t>
            </a:r>
            <a:r>
              <a:rPr lang="pl-PL" dirty="0"/>
              <a:t>the</a:t>
            </a:r>
            <a:r>
              <a:rPr lang="en-US" dirty="0"/>
              <a:t> search results. </a:t>
            </a:r>
            <a:endParaRPr lang="pl-PL" dirty="0"/>
          </a:p>
          <a:p>
            <a:pPr marL="514350" indent="-514350">
              <a:buFont typeface="+mj-lt"/>
              <a:buAutoNum type="arabicPeriod"/>
            </a:pPr>
            <a:r>
              <a:rPr lang="pl-PL" dirty="0"/>
              <a:t>D</a:t>
            </a:r>
            <a:r>
              <a:rPr lang="en-US" dirty="0" err="1"/>
              <a:t>istinction</a:t>
            </a:r>
            <a:r>
              <a:rPr lang="en-US" dirty="0"/>
              <a:t> from other platforms like SQL wherein data is immediately available after a transaction is completed.</a:t>
            </a:r>
          </a:p>
          <a:p>
            <a:br>
              <a:rPr lang="en-US" dirty="0"/>
            </a:br>
            <a:endParaRPr lang="pl-PL" dirty="0"/>
          </a:p>
        </p:txBody>
      </p:sp>
    </p:spTree>
    <p:extLst>
      <p:ext uri="{BB962C8B-B14F-4D97-AF65-F5344CB8AC3E}">
        <p14:creationId xmlns:p14="http://schemas.microsoft.com/office/powerpoint/2010/main" val="38459172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DF8A16-A3A0-4CFC-9D7B-684076441BC2}"/>
              </a:ext>
            </a:extLst>
          </p:cNvPr>
          <p:cNvSpPr>
            <a:spLocks noGrp="1"/>
          </p:cNvSpPr>
          <p:nvPr>
            <p:ph type="body" sz="quarter" idx="10"/>
          </p:nvPr>
        </p:nvSpPr>
        <p:spPr>
          <a:xfrm>
            <a:off x="957551" y="400177"/>
            <a:ext cx="10524898" cy="1080861"/>
          </a:xfrm>
        </p:spPr>
        <p:txBody>
          <a:bodyPr/>
          <a:lstStyle/>
          <a:p>
            <a:r>
              <a:rPr lang="pl-PL" dirty="0"/>
              <a:t>CRUD – create index </a:t>
            </a:r>
          </a:p>
        </p:txBody>
      </p:sp>
      <p:sp>
        <p:nvSpPr>
          <p:cNvPr id="3" name="Text Placeholder 2">
            <a:extLst>
              <a:ext uri="{FF2B5EF4-FFF2-40B4-BE49-F238E27FC236}">
                <a16:creationId xmlns:a16="http://schemas.microsoft.com/office/drawing/2014/main" id="{17D120CB-1F4D-4EED-A678-4591783AB65F}"/>
              </a:ext>
            </a:extLst>
          </p:cNvPr>
          <p:cNvSpPr>
            <a:spLocks noGrp="1"/>
          </p:cNvSpPr>
          <p:nvPr>
            <p:ph type="body" sz="quarter" idx="11"/>
          </p:nvPr>
        </p:nvSpPr>
        <p:spPr>
          <a:xfrm>
            <a:off x="1057013" y="1573823"/>
            <a:ext cx="10425436" cy="4415916"/>
          </a:xfrm>
        </p:spPr>
        <p:txBody>
          <a:bodyPr/>
          <a:lstStyle/>
          <a:p>
            <a:r>
              <a:rPr lang="pl-PL" dirty="0"/>
              <a:t>This is not obligatory, if you insert data to not existing collection it will create index automatically with default settings and mappings (based on inserted fields)</a:t>
            </a:r>
          </a:p>
          <a:p>
            <a:endParaRPr lang="pl-PL" dirty="0"/>
          </a:p>
          <a:p>
            <a:endParaRPr lang="pl-PL" dirty="0"/>
          </a:p>
          <a:p>
            <a:r>
              <a:rPr lang="en-US" dirty="0"/>
              <a:t>PUT /test HTTP/1.1</a:t>
            </a:r>
            <a:endParaRPr lang="pl-PL" dirty="0"/>
          </a:p>
          <a:p>
            <a:r>
              <a:rPr lang="en-US" dirty="0"/>
              <a:t>Host: localhost:9200</a:t>
            </a:r>
            <a:endParaRPr lang="pl-PL" dirty="0"/>
          </a:p>
          <a:p>
            <a:endParaRPr lang="pl-PL" dirty="0"/>
          </a:p>
          <a:p>
            <a:endParaRPr lang="pl-PL" dirty="0"/>
          </a:p>
        </p:txBody>
      </p:sp>
      <p:pic>
        <p:nvPicPr>
          <p:cNvPr id="5" name="Picture 4">
            <a:extLst>
              <a:ext uri="{FF2B5EF4-FFF2-40B4-BE49-F238E27FC236}">
                <a16:creationId xmlns:a16="http://schemas.microsoft.com/office/drawing/2014/main" id="{B933ADB9-B4B6-4714-8283-1A7FBB42B2ED}"/>
              </a:ext>
            </a:extLst>
          </p:cNvPr>
          <p:cNvPicPr>
            <a:picLocks noChangeAspect="1"/>
          </p:cNvPicPr>
          <p:nvPr/>
        </p:nvPicPr>
        <p:blipFill>
          <a:blip r:embed="rId2"/>
          <a:stretch>
            <a:fillRect/>
          </a:stretch>
        </p:blipFill>
        <p:spPr>
          <a:xfrm>
            <a:off x="6096000" y="2736849"/>
            <a:ext cx="3620005" cy="3505689"/>
          </a:xfrm>
          <a:prstGeom prst="rect">
            <a:avLst/>
          </a:prstGeom>
        </p:spPr>
      </p:pic>
    </p:spTree>
    <p:extLst>
      <p:ext uri="{BB962C8B-B14F-4D97-AF65-F5344CB8AC3E}">
        <p14:creationId xmlns:p14="http://schemas.microsoft.com/office/powerpoint/2010/main" val="5212484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B1E443-5131-4503-822B-41BE7CEA9FAA}"/>
              </a:ext>
            </a:extLst>
          </p:cNvPr>
          <p:cNvSpPr>
            <a:spLocks noGrp="1"/>
          </p:cNvSpPr>
          <p:nvPr>
            <p:ph type="body" sz="quarter" idx="10"/>
          </p:nvPr>
        </p:nvSpPr>
        <p:spPr>
          <a:xfrm>
            <a:off x="957551" y="383399"/>
            <a:ext cx="10524898" cy="1080861"/>
          </a:xfrm>
        </p:spPr>
        <p:txBody>
          <a:bodyPr/>
          <a:lstStyle/>
          <a:p>
            <a:r>
              <a:rPr lang="pl-PL" dirty="0"/>
              <a:t>CRUD – create document </a:t>
            </a:r>
          </a:p>
        </p:txBody>
      </p:sp>
      <p:sp>
        <p:nvSpPr>
          <p:cNvPr id="3" name="Text Placeholder 2">
            <a:extLst>
              <a:ext uri="{FF2B5EF4-FFF2-40B4-BE49-F238E27FC236}">
                <a16:creationId xmlns:a16="http://schemas.microsoft.com/office/drawing/2014/main" id="{67F9BE48-35E4-4E87-B2D6-28624CEFFF2F}"/>
              </a:ext>
            </a:extLst>
          </p:cNvPr>
          <p:cNvSpPr>
            <a:spLocks noGrp="1"/>
          </p:cNvSpPr>
          <p:nvPr>
            <p:ph type="body" sz="quarter" idx="11"/>
          </p:nvPr>
        </p:nvSpPr>
        <p:spPr>
          <a:xfrm>
            <a:off x="1024663" y="1228317"/>
            <a:ext cx="10524898" cy="4635588"/>
          </a:xfrm>
        </p:spPr>
        <p:txBody>
          <a:bodyPr/>
          <a:lstStyle/>
          <a:p>
            <a:pPr marL="514350" indent="-514350">
              <a:buFont typeface="+mj-lt"/>
              <a:buAutoNum type="arabicPeriod"/>
            </a:pPr>
            <a:r>
              <a:rPr lang="pl-PL" dirty="0"/>
              <a:t>POST – auto generated id </a:t>
            </a:r>
          </a:p>
          <a:p>
            <a:pPr marL="514350" indent="-514350">
              <a:buFont typeface="+mj-lt"/>
              <a:buAutoNum type="arabicPeriod"/>
            </a:pPr>
            <a:r>
              <a:rPr lang="pl-PL" dirty="0"/>
              <a:t>PUT – option to manually create id </a:t>
            </a:r>
          </a:p>
          <a:p>
            <a:pPr marL="514350" indent="-514350">
              <a:buFont typeface="+mj-lt"/>
              <a:buAutoNum type="arabicPeriod"/>
            </a:pPr>
            <a:endParaRPr lang="pl-PL" dirty="0"/>
          </a:p>
        </p:txBody>
      </p:sp>
      <p:sp>
        <p:nvSpPr>
          <p:cNvPr id="4" name="TextBox 3">
            <a:extLst>
              <a:ext uri="{FF2B5EF4-FFF2-40B4-BE49-F238E27FC236}">
                <a16:creationId xmlns:a16="http://schemas.microsoft.com/office/drawing/2014/main" id="{838F44A8-B970-4A78-961A-D743C8A61BF3}"/>
              </a:ext>
            </a:extLst>
          </p:cNvPr>
          <p:cNvSpPr txBox="1"/>
          <p:nvPr/>
        </p:nvSpPr>
        <p:spPr>
          <a:xfrm>
            <a:off x="1396029" y="3079052"/>
            <a:ext cx="3546389" cy="1754326"/>
          </a:xfrm>
          <a:prstGeom prst="rect">
            <a:avLst/>
          </a:prstGeom>
          <a:noFill/>
          <a:ln>
            <a:solidFill>
              <a:schemeClr val="tx1"/>
            </a:solidFill>
          </a:ln>
        </p:spPr>
        <p:txBody>
          <a:bodyPr wrap="square" rtlCol="0">
            <a:spAutoFit/>
          </a:bodyPr>
          <a:lstStyle/>
          <a:p>
            <a:r>
              <a:rPr lang="pl-PL" b="1" dirty="0"/>
              <a:t>POST</a:t>
            </a:r>
            <a:r>
              <a:rPr lang="pl-PL" dirty="0"/>
              <a:t> /test/type HTTP/1.1</a:t>
            </a:r>
          </a:p>
          <a:p>
            <a:r>
              <a:rPr lang="pl-PL" dirty="0"/>
              <a:t>Host: localhost:9200</a:t>
            </a:r>
          </a:p>
          <a:p>
            <a:r>
              <a:rPr lang="pl-PL" dirty="0"/>
              <a:t>Content-Type: application/json</a:t>
            </a:r>
          </a:p>
          <a:p>
            <a:r>
              <a:rPr lang="pl-PL" dirty="0"/>
              <a:t>{ "textField" : "This is text field"}</a:t>
            </a:r>
          </a:p>
          <a:p>
            <a:endParaRPr lang="pl-PL" dirty="0"/>
          </a:p>
          <a:p>
            <a:endParaRPr lang="pl-PL" dirty="0"/>
          </a:p>
        </p:txBody>
      </p:sp>
      <p:sp>
        <p:nvSpPr>
          <p:cNvPr id="5" name="TextBox 4">
            <a:extLst>
              <a:ext uri="{FF2B5EF4-FFF2-40B4-BE49-F238E27FC236}">
                <a16:creationId xmlns:a16="http://schemas.microsoft.com/office/drawing/2014/main" id="{1D1C863E-879E-4C30-8F5B-E317D45CFF99}"/>
              </a:ext>
            </a:extLst>
          </p:cNvPr>
          <p:cNvSpPr txBox="1"/>
          <p:nvPr/>
        </p:nvSpPr>
        <p:spPr>
          <a:xfrm>
            <a:off x="5850678" y="3079052"/>
            <a:ext cx="3546389" cy="1754326"/>
          </a:xfrm>
          <a:prstGeom prst="rect">
            <a:avLst/>
          </a:prstGeom>
          <a:noFill/>
          <a:ln>
            <a:solidFill>
              <a:schemeClr val="tx1"/>
            </a:solidFill>
          </a:ln>
        </p:spPr>
        <p:txBody>
          <a:bodyPr wrap="square" rtlCol="0">
            <a:spAutoFit/>
          </a:bodyPr>
          <a:lstStyle/>
          <a:p>
            <a:r>
              <a:rPr lang="pl-PL" b="1" dirty="0"/>
              <a:t>PUT</a:t>
            </a:r>
            <a:r>
              <a:rPr lang="pl-PL" dirty="0"/>
              <a:t> /test/type/</a:t>
            </a:r>
            <a:r>
              <a:rPr lang="pl-PL" b="1" dirty="0"/>
              <a:t>thisisID</a:t>
            </a:r>
            <a:r>
              <a:rPr lang="pl-PL" dirty="0"/>
              <a:t> HTTP/1.1</a:t>
            </a:r>
          </a:p>
          <a:p>
            <a:r>
              <a:rPr lang="pl-PL" dirty="0"/>
              <a:t>Host: localhost:9200</a:t>
            </a:r>
          </a:p>
          <a:p>
            <a:r>
              <a:rPr lang="pl-PL" dirty="0"/>
              <a:t>Content-Type: application/json</a:t>
            </a:r>
          </a:p>
          <a:p>
            <a:r>
              <a:rPr lang="pl-PL" dirty="0"/>
              <a:t>{ "textField" : "This is text field"}</a:t>
            </a:r>
          </a:p>
          <a:p>
            <a:endParaRPr lang="pl-PL" dirty="0"/>
          </a:p>
          <a:p>
            <a:endParaRPr lang="pl-PL" dirty="0"/>
          </a:p>
        </p:txBody>
      </p:sp>
    </p:spTree>
    <p:extLst>
      <p:ext uri="{BB962C8B-B14F-4D97-AF65-F5344CB8AC3E}">
        <p14:creationId xmlns:p14="http://schemas.microsoft.com/office/powerpoint/2010/main" val="6879655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5A6B39-4BCD-4411-8036-C3667FF1E3BD}"/>
              </a:ext>
            </a:extLst>
          </p:cNvPr>
          <p:cNvSpPr>
            <a:spLocks noGrp="1"/>
          </p:cNvSpPr>
          <p:nvPr>
            <p:ph type="body" sz="quarter" idx="10"/>
          </p:nvPr>
        </p:nvSpPr>
        <p:spPr>
          <a:xfrm>
            <a:off x="936631" y="373353"/>
            <a:ext cx="10524898" cy="1080861"/>
          </a:xfrm>
        </p:spPr>
        <p:txBody>
          <a:bodyPr/>
          <a:lstStyle/>
          <a:p>
            <a:r>
              <a:rPr lang="pl-PL" dirty="0"/>
              <a:t>CRUD  - read documents </a:t>
            </a:r>
          </a:p>
        </p:txBody>
      </p:sp>
      <p:sp>
        <p:nvSpPr>
          <p:cNvPr id="3" name="Text Placeholder 2">
            <a:extLst>
              <a:ext uri="{FF2B5EF4-FFF2-40B4-BE49-F238E27FC236}">
                <a16:creationId xmlns:a16="http://schemas.microsoft.com/office/drawing/2014/main" id="{79E54BDB-C818-41FF-A2F0-EE0711FB74E0}"/>
              </a:ext>
            </a:extLst>
          </p:cNvPr>
          <p:cNvSpPr>
            <a:spLocks noGrp="1"/>
          </p:cNvSpPr>
          <p:nvPr>
            <p:ph type="body" sz="quarter" idx="11"/>
          </p:nvPr>
        </p:nvSpPr>
        <p:spPr>
          <a:xfrm>
            <a:off x="936631" y="1266118"/>
            <a:ext cx="10524898" cy="4626682"/>
          </a:xfrm>
        </p:spPr>
        <p:txBody>
          <a:bodyPr/>
          <a:lstStyle/>
          <a:p>
            <a:pPr marL="514350" indent="-514350">
              <a:buFont typeface="+mj-lt"/>
              <a:buAutoNum type="arabicPeriod"/>
            </a:pPr>
            <a:r>
              <a:rPr lang="pl-PL" dirty="0"/>
              <a:t>„bool” section –  more complex queries </a:t>
            </a:r>
          </a:p>
          <a:p>
            <a:pPr marL="514350" indent="-514350">
              <a:buFont typeface="+mj-lt"/>
              <a:buAutoNum type="arabicPeriod"/>
            </a:pPr>
            <a:r>
              <a:rPr lang="pl-PL" dirty="0"/>
              <a:t>Previous full-text-search example was only syntax sugar over it</a:t>
            </a:r>
          </a:p>
          <a:p>
            <a:pPr marL="514350" indent="-514350">
              <a:buFont typeface="+mj-lt"/>
              <a:buAutoNum type="arabicPeriod"/>
            </a:pPr>
            <a:r>
              <a:rPr lang="pl-PL" dirty="0"/>
              <a:t>Using sort will null scoring </a:t>
            </a:r>
          </a:p>
          <a:p>
            <a:endParaRPr lang="pl-PL" dirty="0"/>
          </a:p>
          <a:p>
            <a:r>
              <a:rPr lang="pl-PL" dirty="0"/>
              <a:t> </a:t>
            </a:r>
          </a:p>
          <a:p>
            <a:pPr marL="514350" indent="-514350">
              <a:buFont typeface="+mj-lt"/>
              <a:buAutoNum type="arabicPeriod"/>
            </a:pPr>
            <a:endParaRPr lang="pl-PL" dirty="0"/>
          </a:p>
        </p:txBody>
      </p:sp>
      <p:sp>
        <p:nvSpPr>
          <p:cNvPr id="4" name="Slide Number Placeholder 3">
            <a:extLst>
              <a:ext uri="{FF2B5EF4-FFF2-40B4-BE49-F238E27FC236}">
                <a16:creationId xmlns:a16="http://schemas.microsoft.com/office/drawing/2014/main" id="{C8A05C82-A1F7-41DA-B21F-C4634476B4D0}"/>
              </a:ext>
            </a:extLst>
          </p:cNvPr>
          <p:cNvSpPr>
            <a:spLocks noGrp="1"/>
          </p:cNvSpPr>
          <p:nvPr>
            <p:ph type="sldNum" sz="quarter" idx="12"/>
          </p:nvPr>
        </p:nvSpPr>
        <p:spPr/>
        <p:txBody>
          <a:bodyPr/>
          <a:lstStyle/>
          <a:p>
            <a:fld id="{3847DB54-D037-B84F-B6F1-2E8DA40D09AD}" type="slidenum">
              <a:rPr lang="en-US" smtClean="0"/>
              <a:pPr/>
              <a:t>16</a:t>
            </a:fld>
            <a:endParaRPr lang="en-US"/>
          </a:p>
        </p:txBody>
      </p:sp>
      <p:sp>
        <p:nvSpPr>
          <p:cNvPr id="5" name="TextBox 4">
            <a:extLst>
              <a:ext uri="{FF2B5EF4-FFF2-40B4-BE49-F238E27FC236}">
                <a16:creationId xmlns:a16="http://schemas.microsoft.com/office/drawing/2014/main" id="{86EF2EC1-ED41-4721-97FD-BFBB8A62131D}"/>
              </a:ext>
            </a:extLst>
          </p:cNvPr>
          <p:cNvSpPr txBox="1"/>
          <p:nvPr/>
        </p:nvSpPr>
        <p:spPr>
          <a:xfrm>
            <a:off x="2705757" y="2891641"/>
            <a:ext cx="8419443" cy="3693319"/>
          </a:xfrm>
          <a:prstGeom prst="rect">
            <a:avLst/>
          </a:prstGeom>
          <a:noFill/>
          <a:ln>
            <a:solidFill>
              <a:schemeClr val="tx1"/>
            </a:solidFill>
          </a:ln>
        </p:spPr>
        <p:txBody>
          <a:bodyPr wrap="square" rtlCol="0">
            <a:spAutoFit/>
          </a:bodyPr>
          <a:lstStyle/>
          <a:p>
            <a:r>
              <a:rPr lang="pl-PL" dirty="0"/>
              <a:t>{</a:t>
            </a:r>
          </a:p>
          <a:p>
            <a:r>
              <a:rPr lang="pl-PL" dirty="0"/>
              <a:t>	"query": {</a:t>
            </a:r>
          </a:p>
          <a:p>
            <a:r>
              <a:rPr lang="pl-PL" dirty="0"/>
              <a:t>		"bool": {</a:t>
            </a:r>
          </a:p>
          <a:p>
            <a:r>
              <a:rPr lang="pl-PL" dirty="0"/>
              <a:t>			"must": [</a:t>
            </a:r>
          </a:p>
          <a:p>
            <a:r>
              <a:rPr lang="pl-PL" dirty="0"/>
              <a:t>				{ "term": { "textField": "text" } },</a:t>
            </a:r>
          </a:p>
          <a:p>
            <a:r>
              <a:rPr lang="pl-PL" dirty="0"/>
              <a:t>				{ "range": { "age": { "gte": 10,  "lte": 20 } }}</a:t>
            </a:r>
          </a:p>
          <a:p>
            <a:r>
              <a:rPr lang="pl-PL" dirty="0"/>
              <a:t>			 ],</a:t>
            </a:r>
          </a:p>
          <a:p>
            <a:r>
              <a:rPr lang="pl-PL" dirty="0"/>
              <a:t>			"must_not": [ { "term": { "age": "13" }} ], </a:t>
            </a:r>
          </a:p>
          <a:p>
            <a:r>
              <a:rPr lang="pl-PL" dirty="0"/>
              <a:t>			"filter": [{ "term": { "_type": "type" } }]</a:t>
            </a:r>
          </a:p>
          <a:p>
            <a:r>
              <a:rPr lang="pl-PL" dirty="0"/>
              <a:t>		}</a:t>
            </a:r>
          </a:p>
          <a:p>
            <a:r>
              <a:rPr lang="pl-PL" dirty="0"/>
              <a:t>	},</a:t>
            </a:r>
          </a:p>
          <a:p>
            <a:r>
              <a:rPr lang="pl-PL" dirty="0"/>
              <a:t> 	"sort": [     {       "_id": {         "order": "desc„       }     }</a:t>
            </a:r>
          </a:p>
          <a:p>
            <a:r>
              <a:rPr lang="pl-PL" dirty="0"/>
              <a:t>}</a:t>
            </a:r>
          </a:p>
        </p:txBody>
      </p:sp>
    </p:spTree>
    <p:extLst>
      <p:ext uri="{BB962C8B-B14F-4D97-AF65-F5344CB8AC3E}">
        <p14:creationId xmlns:p14="http://schemas.microsoft.com/office/powerpoint/2010/main" val="24919648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ED912E-031E-4134-8747-1D3491262589}"/>
              </a:ext>
            </a:extLst>
          </p:cNvPr>
          <p:cNvSpPr>
            <a:spLocks noGrp="1"/>
          </p:cNvSpPr>
          <p:nvPr>
            <p:ph type="body" sz="quarter" idx="10"/>
          </p:nvPr>
        </p:nvSpPr>
        <p:spPr>
          <a:xfrm>
            <a:off x="1083386" y="307673"/>
            <a:ext cx="10524898" cy="1080861"/>
          </a:xfrm>
        </p:spPr>
        <p:txBody>
          <a:bodyPr/>
          <a:lstStyle/>
          <a:p>
            <a:r>
              <a:rPr lang="pl-PL" dirty="0"/>
              <a:t>CRUD  - read documents </a:t>
            </a:r>
          </a:p>
          <a:p>
            <a:endParaRPr lang="pl-PL" dirty="0"/>
          </a:p>
        </p:txBody>
      </p:sp>
      <p:sp>
        <p:nvSpPr>
          <p:cNvPr id="3" name="Text Placeholder 2">
            <a:extLst>
              <a:ext uri="{FF2B5EF4-FFF2-40B4-BE49-F238E27FC236}">
                <a16:creationId xmlns:a16="http://schemas.microsoft.com/office/drawing/2014/main" id="{05A3B802-1CDB-49B7-94D6-1519B4B886ED}"/>
              </a:ext>
            </a:extLst>
          </p:cNvPr>
          <p:cNvSpPr>
            <a:spLocks noGrp="1"/>
          </p:cNvSpPr>
          <p:nvPr>
            <p:ph type="body" sz="quarter" idx="11"/>
          </p:nvPr>
        </p:nvSpPr>
        <p:spPr>
          <a:xfrm>
            <a:off x="1083386" y="1388534"/>
            <a:ext cx="10524898" cy="3860360"/>
          </a:xfrm>
        </p:spPr>
        <p:txBody>
          <a:bodyPr/>
          <a:lstStyle/>
          <a:p>
            <a:r>
              <a:rPr lang="pl-PL" dirty="0"/>
              <a:t>GET and query string parameters – onlu Luceny query syntax </a:t>
            </a:r>
          </a:p>
          <a:p>
            <a:endParaRPr lang="pl-PL" dirty="0"/>
          </a:p>
        </p:txBody>
      </p:sp>
      <p:sp>
        <p:nvSpPr>
          <p:cNvPr id="4" name="Slide Number Placeholder 3">
            <a:extLst>
              <a:ext uri="{FF2B5EF4-FFF2-40B4-BE49-F238E27FC236}">
                <a16:creationId xmlns:a16="http://schemas.microsoft.com/office/drawing/2014/main" id="{4421AF2F-6268-4E1F-A9F1-C9010DA54353}"/>
              </a:ext>
            </a:extLst>
          </p:cNvPr>
          <p:cNvSpPr>
            <a:spLocks noGrp="1"/>
          </p:cNvSpPr>
          <p:nvPr>
            <p:ph type="sldNum" sz="quarter" idx="12"/>
          </p:nvPr>
        </p:nvSpPr>
        <p:spPr/>
        <p:txBody>
          <a:bodyPr/>
          <a:lstStyle/>
          <a:p>
            <a:fld id="{3847DB54-D037-B84F-B6F1-2E8DA40D09AD}" type="slidenum">
              <a:rPr lang="en-US" smtClean="0"/>
              <a:pPr/>
              <a:t>17</a:t>
            </a:fld>
            <a:endParaRPr lang="en-US"/>
          </a:p>
        </p:txBody>
      </p:sp>
      <p:sp>
        <p:nvSpPr>
          <p:cNvPr id="6" name="TextBox 5">
            <a:extLst>
              <a:ext uri="{FF2B5EF4-FFF2-40B4-BE49-F238E27FC236}">
                <a16:creationId xmlns:a16="http://schemas.microsoft.com/office/drawing/2014/main" id="{CC39F5AE-3F67-4754-AB16-0603C297A5C2}"/>
              </a:ext>
            </a:extLst>
          </p:cNvPr>
          <p:cNvSpPr txBox="1"/>
          <p:nvPr/>
        </p:nvSpPr>
        <p:spPr>
          <a:xfrm>
            <a:off x="1186466" y="2250012"/>
            <a:ext cx="10318738" cy="3139321"/>
          </a:xfrm>
          <a:prstGeom prst="rect">
            <a:avLst/>
          </a:prstGeom>
          <a:noFill/>
          <a:ln>
            <a:solidFill>
              <a:schemeClr val="tx1"/>
            </a:solidFill>
          </a:ln>
        </p:spPr>
        <p:txBody>
          <a:bodyPr wrap="square" rtlCol="0">
            <a:spAutoFit/>
          </a:bodyPr>
          <a:lstStyle/>
          <a:p>
            <a:r>
              <a:rPr lang="en-US" dirty="0"/>
              <a:t>Search in the default _all field:</a:t>
            </a:r>
          </a:p>
          <a:p>
            <a:r>
              <a:rPr lang="en-US" dirty="0"/>
              <a:t>GET /_</a:t>
            </a:r>
            <a:r>
              <a:rPr lang="en-US" dirty="0" err="1"/>
              <a:t>search?q</a:t>
            </a:r>
            <a:r>
              <a:rPr lang="en-US" dirty="0"/>
              <a:t>=</a:t>
            </a:r>
            <a:r>
              <a:rPr lang="pl-PL" dirty="0"/>
              <a:t>test</a:t>
            </a:r>
          </a:p>
          <a:p>
            <a:endParaRPr lang="en-US" dirty="0"/>
          </a:p>
          <a:p>
            <a:r>
              <a:rPr lang="en-US" dirty="0"/>
              <a:t>Complex search with operator and exact phrase search with boost:</a:t>
            </a:r>
          </a:p>
          <a:p>
            <a:r>
              <a:rPr lang="en-US" dirty="0"/>
              <a:t>GET /_</a:t>
            </a:r>
            <a:r>
              <a:rPr lang="en-US" dirty="0" err="1"/>
              <a:t>search?q</a:t>
            </a:r>
            <a:r>
              <a:rPr lang="en-US" dirty="0"/>
              <a:t>=title:(</a:t>
            </a:r>
            <a:r>
              <a:rPr lang="en-US" dirty="0" err="1"/>
              <a:t>joli</a:t>
            </a:r>
            <a:r>
              <a:rPr lang="en-US" dirty="0"/>
              <a:t> OR code) AND </a:t>
            </a:r>
            <a:r>
              <a:rPr lang="en-US" dirty="0" err="1"/>
              <a:t>author:"Damien</a:t>
            </a:r>
            <a:r>
              <a:rPr lang="en-US" dirty="0"/>
              <a:t> Alexandre"^2</a:t>
            </a:r>
            <a:endParaRPr lang="pl-PL" dirty="0"/>
          </a:p>
          <a:p>
            <a:endParaRPr lang="en-US" dirty="0"/>
          </a:p>
          <a:p>
            <a:r>
              <a:rPr lang="en-US" dirty="0"/>
              <a:t>Search with wildcard and special queries:</a:t>
            </a:r>
          </a:p>
          <a:p>
            <a:r>
              <a:rPr lang="en-US" dirty="0"/>
              <a:t>GET /_</a:t>
            </a:r>
            <a:r>
              <a:rPr lang="en-US" dirty="0" err="1"/>
              <a:t>search?q</a:t>
            </a:r>
            <a:r>
              <a:rPr lang="en-US" dirty="0"/>
              <a:t>=_</a:t>
            </a:r>
            <a:r>
              <a:rPr lang="en-US" dirty="0" err="1"/>
              <a:t>exists_:title</a:t>
            </a:r>
            <a:r>
              <a:rPr lang="en-US" dirty="0"/>
              <a:t> OR </a:t>
            </a:r>
            <a:r>
              <a:rPr lang="en-US" dirty="0" err="1"/>
              <a:t>title:singl</a:t>
            </a:r>
            <a:r>
              <a:rPr lang="en-US" dirty="0"/>
              <a:t>? </a:t>
            </a:r>
            <a:r>
              <a:rPr lang="en-US" dirty="0" err="1"/>
              <a:t>noneOrAnyChar</a:t>
            </a:r>
            <a:r>
              <a:rPr lang="en-US" dirty="0"/>
              <a:t>*</a:t>
            </a:r>
            <a:r>
              <a:rPr lang="en-US" dirty="0" err="1"/>
              <a:t>cter</a:t>
            </a:r>
            <a:endParaRPr lang="pl-PL" dirty="0"/>
          </a:p>
          <a:p>
            <a:endParaRPr lang="en-US" dirty="0"/>
          </a:p>
          <a:p>
            <a:r>
              <a:rPr lang="en-US" dirty="0"/>
              <a:t>Search with </a:t>
            </a:r>
            <a:r>
              <a:rPr lang="en-US" dirty="0" err="1"/>
              <a:t>fuzzyness</a:t>
            </a:r>
            <a:r>
              <a:rPr lang="en-US" dirty="0"/>
              <a:t> and range:</a:t>
            </a:r>
          </a:p>
          <a:p>
            <a:r>
              <a:rPr lang="en-US" dirty="0"/>
              <a:t>GET /_</a:t>
            </a:r>
            <a:r>
              <a:rPr lang="en-US" dirty="0" err="1"/>
              <a:t>search?q</a:t>
            </a:r>
            <a:r>
              <a:rPr lang="en-US" dirty="0"/>
              <a:t>=title:elastichurch~3 AND date:[2016-01-01 TO 2018-12-31]</a:t>
            </a:r>
          </a:p>
        </p:txBody>
      </p:sp>
    </p:spTree>
    <p:extLst>
      <p:ext uri="{BB962C8B-B14F-4D97-AF65-F5344CB8AC3E}">
        <p14:creationId xmlns:p14="http://schemas.microsoft.com/office/powerpoint/2010/main" val="29466258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66409E-3EDA-40A1-9B7F-38E1232F0C2E}"/>
              </a:ext>
            </a:extLst>
          </p:cNvPr>
          <p:cNvSpPr>
            <a:spLocks noGrp="1"/>
          </p:cNvSpPr>
          <p:nvPr>
            <p:ph type="body" sz="quarter" idx="10"/>
          </p:nvPr>
        </p:nvSpPr>
        <p:spPr>
          <a:xfrm>
            <a:off x="982718" y="358232"/>
            <a:ext cx="10524898" cy="1080861"/>
          </a:xfrm>
        </p:spPr>
        <p:txBody>
          <a:bodyPr/>
          <a:lstStyle/>
          <a:p>
            <a:r>
              <a:rPr lang="pl-PL" dirty="0"/>
              <a:t>CRUD – delete document or index</a:t>
            </a:r>
          </a:p>
        </p:txBody>
      </p:sp>
      <p:sp>
        <p:nvSpPr>
          <p:cNvPr id="3" name="Text Placeholder 2">
            <a:extLst>
              <a:ext uri="{FF2B5EF4-FFF2-40B4-BE49-F238E27FC236}">
                <a16:creationId xmlns:a16="http://schemas.microsoft.com/office/drawing/2014/main" id="{FD5FB16C-B30C-4D9E-9F3E-096E5D6C0B1C}"/>
              </a:ext>
            </a:extLst>
          </p:cNvPr>
          <p:cNvSpPr>
            <a:spLocks noGrp="1"/>
          </p:cNvSpPr>
          <p:nvPr>
            <p:ph type="body" sz="quarter" idx="11"/>
          </p:nvPr>
        </p:nvSpPr>
        <p:spPr>
          <a:xfrm>
            <a:off x="1079433" y="1439093"/>
            <a:ext cx="10199807" cy="4522092"/>
          </a:xfrm>
        </p:spPr>
        <p:txBody>
          <a:bodyPr/>
          <a:lstStyle/>
          <a:p>
            <a:pPr marL="514350" indent="-514350">
              <a:buFont typeface="+mj-lt"/>
              <a:buAutoNum type="arabicPeriod"/>
            </a:pPr>
            <a:r>
              <a:rPr lang="pl-PL" dirty="0"/>
              <a:t>Delete index</a:t>
            </a:r>
          </a:p>
          <a:p>
            <a:pPr marL="514350" indent="-514350">
              <a:buFont typeface="+mj-lt"/>
              <a:buAutoNum type="arabicPeriod"/>
            </a:pPr>
            <a:endParaRPr lang="pl-PL" dirty="0"/>
          </a:p>
          <a:p>
            <a:pPr marL="514350" indent="-514350">
              <a:buFont typeface="+mj-lt"/>
              <a:buAutoNum type="arabicPeriod"/>
            </a:pPr>
            <a:endParaRPr lang="pl-PL" dirty="0"/>
          </a:p>
          <a:p>
            <a:pPr marL="514350" indent="-514350">
              <a:buFont typeface="+mj-lt"/>
              <a:buAutoNum type="arabicPeriod"/>
            </a:pPr>
            <a:r>
              <a:rPr lang="pl-PL" dirty="0"/>
              <a:t>Delete document from index</a:t>
            </a:r>
          </a:p>
          <a:p>
            <a:endParaRPr lang="pl-PL" dirty="0"/>
          </a:p>
          <a:p>
            <a:endParaRPr lang="pl-PL" dirty="0"/>
          </a:p>
          <a:p>
            <a:endParaRPr lang="pl-PL" dirty="0"/>
          </a:p>
        </p:txBody>
      </p:sp>
      <p:sp>
        <p:nvSpPr>
          <p:cNvPr id="4" name="TextBox 3">
            <a:extLst>
              <a:ext uri="{FF2B5EF4-FFF2-40B4-BE49-F238E27FC236}">
                <a16:creationId xmlns:a16="http://schemas.microsoft.com/office/drawing/2014/main" id="{6BB235A0-B279-4439-BF01-498CC9F465C9}"/>
              </a:ext>
            </a:extLst>
          </p:cNvPr>
          <p:cNvSpPr txBox="1"/>
          <p:nvPr/>
        </p:nvSpPr>
        <p:spPr>
          <a:xfrm>
            <a:off x="1231832" y="2126613"/>
            <a:ext cx="8419443" cy="646331"/>
          </a:xfrm>
          <a:prstGeom prst="rect">
            <a:avLst/>
          </a:prstGeom>
          <a:noFill/>
          <a:ln>
            <a:solidFill>
              <a:schemeClr val="tx1"/>
            </a:solidFill>
          </a:ln>
        </p:spPr>
        <p:txBody>
          <a:bodyPr wrap="square" rtlCol="0">
            <a:spAutoFit/>
          </a:bodyPr>
          <a:lstStyle/>
          <a:p>
            <a:r>
              <a:rPr lang="pl-PL" dirty="0"/>
              <a:t>DELETE /test/type HTTP/1.1</a:t>
            </a:r>
          </a:p>
          <a:p>
            <a:r>
              <a:rPr lang="pl-PL" dirty="0"/>
              <a:t>Host: localhost:9200</a:t>
            </a:r>
          </a:p>
        </p:txBody>
      </p:sp>
      <p:sp>
        <p:nvSpPr>
          <p:cNvPr id="5" name="TextBox 4">
            <a:extLst>
              <a:ext uri="{FF2B5EF4-FFF2-40B4-BE49-F238E27FC236}">
                <a16:creationId xmlns:a16="http://schemas.microsoft.com/office/drawing/2014/main" id="{66BD1961-3369-4200-8362-3FE6B4B463D5}"/>
              </a:ext>
            </a:extLst>
          </p:cNvPr>
          <p:cNvSpPr txBox="1"/>
          <p:nvPr/>
        </p:nvSpPr>
        <p:spPr>
          <a:xfrm>
            <a:off x="1231832" y="3666612"/>
            <a:ext cx="8419443" cy="646331"/>
          </a:xfrm>
          <a:prstGeom prst="rect">
            <a:avLst/>
          </a:prstGeom>
          <a:noFill/>
          <a:ln>
            <a:solidFill>
              <a:schemeClr val="tx1"/>
            </a:solidFill>
          </a:ln>
        </p:spPr>
        <p:txBody>
          <a:bodyPr wrap="square" rtlCol="0">
            <a:spAutoFit/>
          </a:bodyPr>
          <a:lstStyle/>
          <a:p>
            <a:r>
              <a:rPr lang="pl-PL" dirty="0"/>
              <a:t>DELETE /test/type/</a:t>
            </a:r>
            <a:r>
              <a:rPr lang="pl-PL" b="1" dirty="0"/>
              <a:t>thisisID</a:t>
            </a:r>
            <a:r>
              <a:rPr lang="pl-PL" dirty="0"/>
              <a:t> HTTP/1.1</a:t>
            </a:r>
          </a:p>
          <a:p>
            <a:r>
              <a:rPr lang="pl-PL" dirty="0"/>
              <a:t>Host: localhost:9200</a:t>
            </a:r>
          </a:p>
        </p:txBody>
      </p:sp>
    </p:spTree>
    <p:extLst>
      <p:ext uri="{BB962C8B-B14F-4D97-AF65-F5344CB8AC3E}">
        <p14:creationId xmlns:p14="http://schemas.microsoft.com/office/powerpoint/2010/main" val="32467018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398FB1-AA8A-4C09-BC0B-38A769BED7E2}"/>
              </a:ext>
            </a:extLst>
          </p:cNvPr>
          <p:cNvSpPr>
            <a:spLocks noGrp="1"/>
          </p:cNvSpPr>
          <p:nvPr>
            <p:ph type="body" sz="quarter" idx="10"/>
          </p:nvPr>
        </p:nvSpPr>
        <p:spPr>
          <a:xfrm>
            <a:off x="988136" y="401575"/>
            <a:ext cx="10524898" cy="1080861"/>
          </a:xfrm>
        </p:spPr>
        <p:txBody>
          <a:bodyPr/>
          <a:lstStyle/>
          <a:p>
            <a:r>
              <a:rPr lang="pl-PL" dirty="0"/>
              <a:t>CRUD – update document</a:t>
            </a:r>
          </a:p>
          <a:p>
            <a:endParaRPr lang="pl-PL" dirty="0"/>
          </a:p>
        </p:txBody>
      </p:sp>
      <p:sp>
        <p:nvSpPr>
          <p:cNvPr id="3" name="Text Placeholder 2">
            <a:extLst>
              <a:ext uri="{FF2B5EF4-FFF2-40B4-BE49-F238E27FC236}">
                <a16:creationId xmlns:a16="http://schemas.microsoft.com/office/drawing/2014/main" id="{440E2B2C-AEFE-496C-A46C-6ACC01D8406F}"/>
              </a:ext>
            </a:extLst>
          </p:cNvPr>
          <p:cNvSpPr>
            <a:spLocks noGrp="1"/>
          </p:cNvSpPr>
          <p:nvPr>
            <p:ph type="body" sz="quarter" idx="11"/>
          </p:nvPr>
        </p:nvSpPr>
        <p:spPr>
          <a:xfrm>
            <a:off x="1083386" y="1266738"/>
            <a:ext cx="10524898" cy="4806891"/>
          </a:xfrm>
        </p:spPr>
        <p:txBody>
          <a:bodyPr/>
          <a:lstStyle/>
          <a:p>
            <a:pPr marL="514350" indent="-514350">
              <a:buFont typeface="+mj-lt"/>
              <a:buAutoNum type="arabicPeriod"/>
            </a:pPr>
            <a:r>
              <a:rPr lang="pl-PL" dirty="0"/>
              <a:t>Almost the same like create </a:t>
            </a:r>
          </a:p>
          <a:p>
            <a:pPr marL="514350" indent="-514350">
              <a:buFont typeface="+mj-lt"/>
              <a:buAutoNum type="arabicPeriod"/>
            </a:pPr>
            <a:r>
              <a:rPr lang="pl-PL" dirty="0"/>
              <a:t>PUT - replace document </a:t>
            </a:r>
          </a:p>
          <a:p>
            <a:pPr marL="514350" indent="-514350">
              <a:buFont typeface="+mj-lt"/>
              <a:buAutoNum type="arabicPeriod"/>
            </a:pPr>
            <a:r>
              <a:rPr lang="pl-PL" dirty="0"/>
              <a:t>POST + _update – update document</a:t>
            </a:r>
          </a:p>
          <a:p>
            <a:endParaRPr lang="pl-PL" dirty="0"/>
          </a:p>
        </p:txBody>
      </p:sp>
      <p:sp>
        <p:nvSpPr>
          <p:cNvPr id="4" name="TextBox 3">
            <a:extLst>
              <a:ext uri="{FF2B5EF4-FFF2-40B4-BE49-F238E27FC236}">
                <a16:creationId xmlns:a16="http://schemas.microsoft.com/office/drawing/2014/main" id="{F96A83F5-B19E-4C4F-AA06-8B6B5F7C3366}"/>
              </a:ext>
            </a:extLst>
          </p:cNvPr>
          <p:cNvSpPr txBox="1"/>
          <p:nvPr/>
        </p:nvSpPr>
        <p:spPr>
          <a:xfrm>
            <a:off x="1083386" y="3129386"/>
            <a:ext cx="4369147" cy="2585323"/>
          </a:xfrm>
          <a:prstGeom prst="rect">
            <a:avLst/>
          </a:prstGeom>
          <a:noFill/>
          <a:ln>
            <a:solidFill>
              <a:schemeClr val="tx1"/>
            </a:solidFill>
          </a:ln>
        </p:spPr>
        <p:txBody>
          <a:bodyPr wrap="square" rtlCol="0">
            <a:spAutoFit/>
          </a:bodyPr>
          <a:lstStyle/>
          <a:p>
            <a:r>
              <a:rPr lang="pl-PL" b="1" dirty="0"/>
              <a:t>PUT</a:t>
            </a:r>
            <a:r>
              <a:rPr lang="pl-PL" dirty="0"/>
              <a:t> /test/type/</a:t>
            </a:r>
            <a:r>
              <a:rPr lang="pl-PL" b="1" dirty="0"/>
              <a:t>thisisID</a:t>
            </a:r>
            <a:r>
              <a:rPr lang="pl-PL" dirty="0"/>
              <a:t> HTTP/1.1</a:t>
            </a:r>
          </a:p>
          <a:p>
            <a:r>
              <a:rPr lang="pl-PL" dirty="0"/>
              <a:t>Host: localhost:9200</a:t>
            </a:r>
          </a:p>
          <a:p>
            <a:r>
              <a:rPr lang="pl-PL" dirty="0"/>
              <a:t>Content-Type: application/json</a:t>
            </a:r>
          </a:p>
          <a:p>
            <a:r>
              <a:rPr lang="en-US" dirty="0"/>
              <a:t>{</a:t>
            </a:r>
          </a:p>
          <a:p>
            <a:r>
              <a:rPr lang="pl-PL" dirty="0"/>
              <a:t>     </a:t>
            </a:r>
            <a:r>
              <a:rPr lang="en-US" dirty="0"/>
              <a:t>"</a:t>
            </a:r>
            <a:r>
              <a:rPr lang="en-US" dirty="0" err="1"/>
              <a:t>textField</a:t>
            </a:r>
            <a:r>
              <a:rPr lang="en-US" dirty="0"/>
              <a:t>": „This document will be replaced„</a:t>
            </a:r>
            <a:endParaRPr lang="pl-PL" dirty="0"/>
          </a:p>
          <a:p>
            <a:r>
              <a:rPr lang="en-US" dirty="0"/>
              <a:t>}</a:t>
            </a:r>
          </a:p>
          <a:p>
            <a:endParaRPr lang="pl-PL" dirty="0"/>
          </a:p>
          <a:p>
            <a:endParaRPr lang="pl-PL" dirty="0"/>
          </a:p>
        </p:txBody>
      </p:sp>
      <p:sp>
        <p:nvSpPr>
          <p:cNvPr id="5" name="TextBox 4">
            <a:extLst>
              <a:ext uri="{FF2B5EF4-FFF2-40B4-BE49-F238E27FC236}">
                <a16:creationId xmlns:a16="http://schemas.microsoft.com/office/drawing/2014/main" id="{5AEA689F-0530-409F-91BC-4742052D9BC7}"/>
              </a:ext>
            </a:extLst>
          </p:cNvPr>
          <p:cNvSpPr txBox="1"/>
          <p:nvPr/>
        </p:nvSpPr>
        <p:spPr>
          <a:xfrm>
            <a:off x="5850678" y="3079052"/>
            <a:ext cx="5757606" cy="2585323"/>
          </a:xfrm>
          <a:prstGeom prst="rect">
            <a:avLst/>
          </a:prstGeom>
          <a:noFill/>
          <a:ln>
            <a:solidFill>
              <a:schemeClr val="tx1"/>
            </a:solidFill>
          </a:ln>
        </p:spPr>
        <p:txBody>
          <a:bodyPr wrap="square" rtlCol="0">
            <a:spAutoFit/>
          </a:bodyPr>
          <a:lstStyle/>
          <a:p>
            <a:r>
              <a:rPr lang="pl-PL" b="1" dirty="0"/>
              <a:t>POST</a:t>
            </a:r>
            <a:r>
              <a:rPr lang="pl-PL" dirty="0"/>
              <a:t> /test/type/</a:t>
            </a:r>
            <a:r>
              <a:rPr lang="pl-PL" b="1" dirty="0"/>
              <a:t>thisIsId</a:t>
            </a:r>
            <a:r>
              <a:rPr lang="pl-PL" dirty="0"/>
              <a:t>/_update HTTP/1.1</a:t>
            </a:r>
          </a:p>
          <a:p>
            <a:r>
              <a:rPr lang="pl-PL" dirty="0"/>
              <a:t>Host: localhost:9200</a:t>
            </a:r>
          </a:p>
          <a:p>
            <a:r>
              <a:rPr lang="pl-PL" dirty="0"/>
              <a:t>Content-Type: application/json</a:t>
            </a:r>
          </a:p>
          <a:p>
            <a:r>
              <a:rPr lang="pl-PL" dirty="0"/>
              <a:t>{	</a:t>
            </a:r>
          </a:p>
          <a:p>
            <a:r>
              <a:rPr lang="pl-PL" dirty="0"/>
              <a:t>	"doc" : {	</a:t>
            </a:r>
          </a:p>
          <a:p>
            <a:r>
              <a:rPr lang="pl-PL" dirty="0"/>
              <a:t>	"textField" : "This is text field 33"	</a:t>
            </a:r>
          </a:p>
          <a:p>
            <a:r>
              <a:rPr lang="pl-PL" dirty="0"/>
              <a:t>	}</a:t>
            </a:r>
          </a:p>
          <a:p>
            <a:r>
              <a:rPr lang="pl-PL" dirty="0"/>
              <a:t>}</a:t>
            </a:r>
          </a:p>
          <a:p>
            <a:endParaRPr lang="pl-PL" dirty="0"/>
          </a:p>
        </p:txBody>
      </p:sp>
    </p:spTree>
    <p:extLst>
      <p:ext uri="{BB962C8B-B14F-4D97-AF65-F5344CB8AC3E}">
        <p14:creationId xmlns:p14="http://schemas.microsoft.com/office/powerpoint/2010/main" val="11346426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CD8140-5EF5-4A31-826A-A67F02528231}"/>
              </a:ext>
            </a:extLst>
          </p:cNvPr>
          <p:cNvSpPr>
            <a:spLocks noGrp="1"/>
          </p:cNvSpPr>
          <p:nvPr>
            <p:ph type="body" sz="quarter" idx="11"/>
          </p:nvPr>
        </p:nvSpPr>
        <p:spPr>
          <a:xfrm>
            <a:off x="1142109" y="1505154"/>
            <a:ext cx="10524898" cy="4635587"/>
          </a:xfrm>
        </p:spPr>
        <p:txBody>
          <a:bodyPr/>
          <a:lstStyle/>
          <a:p>
            <a:r>
              <a:rPr lang="pl-PL" dirty="0">
                <a:hlinkClick r:id="rId2"/>
              </a:rPr>
              <a:t>https://github.com/jakubgw/elasticsearch-short-intruduction</a:t>
            </a:r>
            <a:endParaRPr lang="pl-PL" dirty="0"/>
          </a:p>
          <a:p>
            <a:endParaRPr lang="pl-PL" dirty="0"/>
          </a:p>
          <a:p>
            <a:pPr marL="514350" indent="-514350">
              <a:buFont typeface="+mj-lt"/>
              <a:buAutoNum type="arabicPeriod"/>
            </a:pPr>
            <a:r>
              <a:rPr lang="pl-PL" dirty="0"/>
              <a:t>Docker compose with </a:t>
            </a:r>
          </a:p>
          <a:p>
            <a:pPr marL="1200150" lvl="1" indent="-514350">
              <a:buFont typeface="+mj-lt"/>
              <a:buAutoNum type="alphaLcParenR"/>
            </a:pPr>
            <a:r>
              <a:rPr lang="pl-PL" dirty="0"/>
              <a:t>elasticsearch cluster working on two nodes </a:t>
            </a:r>
          </a:p>
          <a:p>
            <a:pPr marL="1200150" lvl="1" indent="-514350">
              <a:buFont typeface="+mj-lt"/>
              <a:buAutoNum type="alphaLcParenR"/>
            </a:pPr>
            <a:r>
              <a:rPr lang="pl-PL" dirty="0"/>
              <a:t>Kibana plugin</a:t>
            </a:r>
          </a:p>
          <a:p>
            <a:pPr marL="514350" indent="-514350">
              <a:buFont typeface="+mj-lt"/>
              <a:buAutoNum type="arabicPeriod"/>
            </a:pPr>
            <a:r>
              <a:rPr lang="pl-PL" dirty="0"/>
              <a:t>Sample data collections to insert </a:t>
            </a:r>
          </a:p>
          <a:p>
            <a:pPr marL="514350" indent="-514350">
              <a:buFont typeface="+mj-lt"/>
              <a:buAutoNum type="arabicPeriod"/>
            </a:pPr>
            <a:r>
              <a:rPr lang="pl-PL" dirty="0"/>
              <a:t>Postman collection with all calls </a:t>
            </a:r>
          </a:p>
          <a:p>
            <a:pPr marL="514350" indent="-514350">
              <a:buFont typeface="+mj-lt"/>
              <a:buAutoNum type="arabicPeriod"/>
            </a:pPr>
            <a:r>
              <a:rPr lang="pl-PL" dirty="0"/>
              <a:t>This presentation</a:t>
            </a:r>
            <a:endParaRPr lang="pl-PL" dirty="0">
              <a:sym typeface="Wingdings" panose="05000000000000000000" pitchFamily="2" charset="2"/>
            </a:endParaRPr>
          </a:p>
          <a:p>
            <a:pPr marL="514350" indent="-514350">
              <a:buFont typeface="+mj-lt"/>
              <a:buAutoNum type="arabicPeriod"/>
            </a:pPr>
            <a:r>
              <a:rPr lang="pl-PL" dirty="0">
                <a:sym typeface="Wingdings" panose="05000000000000000000" pitchFamily="2" charset="2"/>
              </a:rPr>
              <a:t>Use readme.md as a starting point</a:t>
            </a:r>
            <a:endParaRPr lang="pl-PL" dirty="0"/>
          </a:p>
          <a:p>
            <a:pPr marL="514350" indent="-514350">
              <a:buFont typeface="+mj-lt"/>
              <a:buAutoNum type="arabicPeriod"/>
            </a:pPr>
            <a:endParaRPr lang="pl-PL" dirty="0"/>
          </a:p>
          <a:p>
            <a:pPr marL="514350" indent="-514350">
              <a:buFont typeface="+mj-lt"/>
              <a:buAutoNum type="arabicPeriod"/>
            </a:pPr>
            <a:endParaRPr lang="pl-PL" dirty="0"/>
          </a:p>
          <a:p>
            <a:endParaRPr lang="pl-PL" dirty="0"/>
          </a:p>
        </p:txBody>
      </p:sp>
    </p:spTree>
    <p:extLst>
      <p:ext uri="{BB962C8B-B14F-4D97-AF65-F5344CB8AC3E}">
        <p14:creationId xmlns:p14="http://schemas.microsoft.com/office/powerpoint/2010/main" val="23812199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50692B-F03E-4937-BE72-0D996C314A0A}"/>
              </a:ext>
            </a:extLst>
          </p:cNvPr>
          <p:cNvSpPr>
            <a:spLocks noGrp="1"/>
          </p:cNvSpPr>
          <p:nvPr>
            <p:ph type="body" sz="quarter" idx="10"/>
          </p:nvPr>
        </p:nvSpPr>
        <p:spPr>
          <a:xfrm>
            <a:off x="981786" y="429797"/>
            <a:ext cx="10524898" cy="1080861"/>
          </a:xfrm>
        </p:spPr>
        <p:txBody>
          <a:bodyPr/>
          <a:lstStyle/>
          <a:p>
            <a:r>
              <a:rPr lang="pl-PL" dirty="0"/>
              <a:t>Boost queries </a:t>
            </a:r>
          </a:p>
        </p:txBody>
      </p:sp>
      <p:sp>
        <p:nvSpPr>
          <p:cNvPr id="3" name="Text Placeholder 2">
            <a:extLst>
              <a:ext uri="{FF2B5EF4-FFF2-40B4-BE49-F238E27FC236}">
                <a16:creationId xmlns:a16="http://schemas.microsoft.com/office/drawing/2014/main" id="{9195BE05-A78E-469D-98F2-661BBF51016B}"/>
              </a:ext>
            </a:extLst>
          </p:cNvPr>
          <p:cNvSpPr>
            <a:spLocks noGrp="1"/>
          </p:cNvSpPr>
          <p:nvPr>
            <p:ph type="body" sz="quarter" idx="11"/>
          </p:nvPr>
        </p:nvSpPr>
        <p:spPr>
          <a:xfrm>
            <a:off x="1083386" y="1185333"/>
            <a:ext cx="10524898" cy="4842933"/>
          </a:xfrm>
        </p:spPr>
        <p:txBody>
          <a:bodyPr/>
          <a:lstStyle/>
          <a:p>
            <a:pPr marL="514350" indent="-514350">
              <a:buFont typeface="+mj-lt"/>
              <a:buAutoNum type="arabicPeriod"/>
            </a:pPr>
            <a:r>
              <a:rPr lang="pl-PL" dirty="0"/>
              <a:t>We can have influence which part of the query are more imporant in scorring calculatation</a:t>
            </a:r>
          </a:p>
          <a:p>
            <a:pPr marL="514350" indent="-514350">
              <a:buFont typeface="+mj-lt"/>
              <a:buAutoNum type="arabicPeriod"/>
            </a:pPr>
            <a:r>
              <a:rPr lang="pl-PL" dirty="0"/>
              <a:t>Property „boost” has to be added to the query object </a:t>
            </a:r>
          </a:p>
          <a:p>
            <a:pPr marL="514350" indent="-514350">
              <a:buFont typeface="+mj-lt"/>
              <a:buAutoNum type="arabicPeriod"/>
            </a:pPr>
            <a:endParaRPr lang="pl-PL" dirty="0"/>
          </a:p>
          <a:p>
            <a:pPr marL="514350" indent="-514350">
              <a:buFont typeface="+mj-lt"/>
              <a:buAutoNum type="arabicPeriod"/>
            </a:pPr>
            <a:endParaRPr lang="pl-PL" dirty="0"/>
          </a:p>
          <a:p>
            <a:endParaRPr lang="pl-PL" dirty="0"/>
          </a:p>
        </p:txBody>
      </p:sp>
      <p:sp>
        <p:nvSpPr>
          <p:cNvPr id="4" name="Slide Number Placeholder 3">
            <a:extLst>
              <a:ext uri="{FF2B5EF4-FFF2-40B4-BE49-F238E27FC236}">
                <a16:creationId xmlns:a16="http://schemas.microsoft.com/office/drawing/2014/main" id="{92D0B3BF-C20A-41A3-8674-B6B2395B6812}"/>
              </a:ext>
            </a:extLst>
          </p:cNvPr>
          <p:cNvSpPr>
            <a:spLocks noGrp="1"/>
          </p:cNvSpPr>
          <p:nvPr>
            <p:ph type="sldNum" sz="quarter" idx="12"/>
          </p:nvPr>
        </p:nvSpPr>
        <p:spPr/>
        <p:txBody>
          <a:bodyPr/>
          <a:lstStyle/>
          <a:p>
            <a:fld id="{3847DB54-D037-B84F-B6F1-2E8DA40D09AD}" type="slidenum">
              <a:rPr lang="en-US" smtClean="0"/>
              <a:pPr/>
              <a:t>20</a:t>
            </a:fld>
            <a:endParaRPr lang="en-US"/>
          </a:p>
        </p:txBody>
      </p:sp>
      <p:sp>
        <p:nvSpPr>
          <p:cNvPr id="5" name="TextBox 4">
            <a:extLst>
              <a:ext uri="{FF2B5EF4-FFF2-40B4-BE49-F238E27FC236}">
                <a16:creationId xmlns:a16="http://schemas.microsoft.com/office/drawing/2014/main" id="{A605644F-3C7E-42A7-BC93-5970D1E7FF18}"/>
              </a:ext>
            </a:extLst>
          </p:cNvPr>
          <p:cNvSpPr txBox="1"/>
          <p:nvPr/>
        </p:nvSpPr>
        <p:spPr>
          <a:xfrm>
            <a:off x="1391146" y="2917034"/>
            <a:ext cx="10318738" cy="2031325"/>
          </a:xfrm>
          <a:prstGeom prst="rect">
            <a:avLst/>
          </a:prstGeom>
          <a:noFill/>
          <a:ln>
            <a:solidFill>
              <a:schemeClr val="tx1"/>
            </a:solidFill>
          </a:ln>
        </p:spPr>
        <p:txBody>
          <a:bodyPr wrap="square" rtlCol="0">
            <a:spAutoFit/>
          </a:bodyPr>
          <a:lstStyle/>
          <a:p>
            <a:r>
              <a:rPr lang="en-US" dirty="0"/>
              <a:t>"match": {</a:t>
            </a:r>
          </a:p>
          <a:p>
            <a:r>
              <a:rPr lang="en-US" dirty="0"/>
              <a:t>	"</a:t>
            </a:r>
            <a:r>
              <a:rPr lang="en-US" dirty="0" err="1"/>
              <a:t>text_entry</a:t>
            </a:r>
            <a:r>
              <a:rPr lang="en-US" dirty="0"/>
              <a:t>" : {</a:t>
            </a:r>
          </a:p>
          <a:p>
            <a:r>
              <a:rPr lang="en-US" dirty="0"/>
              <a:t>		"boost": 2,</a:t>
            </a:r>
          </a:p>
          <a:p>
            <a:r>
              <a:rPr lang="en-US" dirty="0"/>
              <a:t>		"query" :  "To be, or not to be: that is the question:"</a:t>
            </a:r>
          </a:p>
          <a:p>
            <a:r>
              <a:rPr lang="en-US" dirty="0"/>
              <a:t>		}</a:t>
            </a:r>
          </a:p>
          <a:p>
            <a:r>
              <a:rPr lang="en-US" dirty="0"/>
              <a:t>} </a:t>
            </a:r>
          </a:p>
          <a:p>
            <a:endParaRPr lang="en-US" dirty="0"/>
          </a:p>
        </p:txBody>
      </p:sp>
    </p:spTree>
    <p:extLst>
      <p:ext uri="{BB962C8B-B14F-4D97-AF65-F5344CB8AC3E}">
        <p14:creationId xmlns:p14="http://schemas.microsoft.com/office/powerpoint/2010/main" val="40230550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C6EB24-3300-4953-9D93-64B53FBA8CEB}"/>
              </a:ext>
            </a:extLst>
          </p:cNvPr>
          <p:cNvSpPr>
            <a:spLocks noGrp="1"/>
          </p:cNvSpPr>
          <p:nvPr>
            <p:ph type="body" sz="quarter" idx="10"/>
          </p:nvPr>
        </p:nvSpPr>
        <p:spPr>
          <a:xfrm>
            <a:off x="925341" y="373352"/>
            <a:ext cx="10524898" cy="1080861"/>
          </a:xfrm>
        </p:spPr>
        <p:txBody>
          <a:bodyPr/>
          <a:lstStyle/>
          <a:p>
            <a:r>
              <a:rPr lang="pl-PL" dirty="0"/>
              <a:t>Aggregations </a:t>
            </a:r>
          </a:p>
        </p:txBody>
      </p:sp>
      <p:sp>
        <p:nvSpPr>
          <p:cNvPr id="3" name="Text Placeholder 2">
            <a:extLst>
              <a:ext uri="{FF2B5EF4-FFF2-40B4-BE49-F238E27FC236}">
                <a16:creationId xmlns:a16="http://schemas.microsoft.com/office/drawing/2014/main" id="{69B93C7E-9E9A-452D-8C39-D0FE3A2FA407}"/>
              </a:ext>
            </a:extLst>
          </p:cNvPr>
          <p:cNvSpPr>
            <a:spLocks noGrp="1"/>
          </p:cNvSpPr>
          <p:nvPr>
            <p:ph type="body" sz="quarter" idx="11"/>
          </p:nvPr>
        </p:nvSpPr>
        <p:spPr>
          <a:xfrm>
            <a:off x="925341" y="1085496"/>
            <a:ext cx="10524898" cy="2478971"/>
          </a:xfrm>
        </p:spPr>
        <p:txBody>
          <a:bodyPr/>
          <a:lstStyle/>
          <a:p>
            <a:pPr marL="514350" indent="-514350">
              <a:buFont typeface="+mj-lt"/>
              <a:buAutoNum type="arabicPeriod"/>
            </a:pPr>
            <a:r>
              <a:rPr lang="pl-PL" dirty="0"/>
              <a:t>Freamwork which gives us </a:t>
            </a:r>
            <a:r>
              <a:rPr lang="en-US" dirty="0"/>
              <a:t> an overview of our data.</a:t>
            </a:r>
            <a:r>
              <a:rPr lang="pl-PL" dirty="0"/>
              <a:t> </a:t>
            </a:r>
          </a:p>
          <a:p>
            <a:pPr marL="514350" indent="-514350">
              <a:buFont typeface="+mj-lt"/>
              <a:buAutoNum type="arabicPeriod"/>
            </a:pPr>
            <a:r>
              <a:rPr lang="en-US" dirty="0"/>
              <a:t>It enables you to quickly calculate and summaries data that results from query</a:t>
            </a:r>
            <a:endParaRPr lang="pl-PL" dirty="0"/>
          </a:p>
          <a:p>
            <a:pPr marL="514350" indent="-514350">
              <a:buFont typeface="+mj-lt"/>
              <a:buAutoNum type="arabicPeriod"/>
            </a:pPr>
            <a:r>
              <a:rPr lang="pl-PL" dirty="0"/>
              <a:t>Two main concepts : </a:t>
            </a:r>
          </a:p>
          <a:p>
            <a:pPr marL="1200150" lvl="1" indent="-514350">
              <a:buFont typeface="+mj-lt"/>
              <a:buAutoNum type="alphaLcParenR"/>
            </a:pPr>
            <a:r>
              <a:rPr lang="en-US" dirty="0"/>
              <a:t>Buckets: It is a collection of documents that meet a certain criteria.</a:t>
            </a:r>
          </a:p>
          <a:p>
            <a:pPr marL="1200150" lvl="1" indent="-514350">
              <a:buFont typeface="+mj-lt"/>
              <a:buAutoNum type="alphaLcParenR"/>
            </a:pPr>
            <a:r>
              <a:rPr lang="en-US" dirty="0"/>
              <a:t>Metrics: It is statistics calculated on the documents in a bucket like sum, </a:t>
            </a:r>
            <a:r>
              <a:rPr lang="en-US" dirty="0" err="1"/>
              <a:t>avg</a:t>
            </a:r>
            <a:r>
              <a:rPr lang="en-US" dirty="0"/>
              <a:t> etc.</a:t>
            </a:r>
            <a:endParaRPr lang="pl-PL" dirty="0"/>
          </a:p>
          <a:p>
            <a:pPr marL="1200150" lvl="1" indent="-514350">
              <a:buFont typeface="+mj-lt"/>
              <a:buAutoNum type="alphaLcParenR"/>
            </a:pPr>
            <a:endParaRPr lang="pl-PL" dirty="0"/>
          </a:p>
          <a:p>
            <a:pPr marL="1200150" lvl="1" indent="-514350">
              <a:buFont typeface="+mj-lt"/>
              <a:buAutoNum type="alphaLcParenR"/>
            </a:pPr>
            <a:endParaRPr lang="pl-PL" dirty="0"/>
          </a:p>
        </p:txBody>
      </p:sp>
      <p:sp>
        <p:nvSpPr>
          <p:cNvPr id="4" name="Slide Number Placeholder 3">
            <a:extLst>
              <a:ext uri="{FF2B5EF4-FFF2-40B4-BE49-F238E27FC236}">
                <a16:creationId xmlns:a16="http://schemas.microsoft.com/office/drawing/2014/main" id="{497E05F6-EBA5-4317-BC16-B61569DB736D}"/>
              </a:ext>
            </a:extLst>
          </p:cNvPr>
          <p:cNvSpPr>
            <a:spLocks noGrp="1"/>
          </p:cNvSpPr>
          <p:nvPr>
            <p:ph type="sldNum" sz="quarter" idx="12"/>
          </p:nvPr>
        </p:nvSpPr>
        <p:spPr/>
        <p:txBody>
          <a:bodyPr/>
          <a:lstStyle/>
          <a:p>
            <a:fld id="{3847DB54-D037-B84F-B6F1-2E8DA40D09AD}" type="slidenum">
              <a:rPr lang="en-US" smtClean="0"/>
              <a:pPr/>
              <a:t>21</a:t>
            </a:fld>
            <a:endParaRPr lang="en-US"/>
          </a:p>
        </p:txBody>
      </p:sp>
      <p:pic>
        <p:nvPicPr>
          <p:cNvPr id="5" name="Picture 4">
            <a:extLst>
              <a:ext uri="{FF2B5EF4-FFF2-40B4-BE49-F238E27FC236}">
                <a16:creationId xmlns:a16="http://schemas.microsoft.com/office/drawing/2014/main" id="{D4159298-B2BF-4A46-9B0D-6BD73813A9ED}"/>
              </a:ext>
            </a:extLst>
          </p:cNvPr>
          <p:cNvPicPr>
            <a:picLocks noChangeAspect="1"/>
          </p:cNvPicPr>
          <p:nvPr/>
        </p:nvPicPr>
        <p:blipFill>
          <a:blip r:embed="rId2"/>
          <a:stretch>
            <a:fillRect/>
          </a:stretch>
        </p:blipFill>
        <p:spPr>
          <a:xfrm>
            <a:off x="3024803" y="3564467"/>
            <a:ext cx="7316221" cy="3048425"/>
          </a:xfrm>
          <a:prstGeom prst="rect">
            <a:avLst/>
          </a:prstGeom>
        </p:spPr>
      </p:pic>
    </p:spTree>
    <p:extLst>
      <p:ext uri="{BB962C8B-B14F-4D97-AF65-F5344CB8AC3E}">
        <p14:creationId xmlns:p14="http://schemas.microsoft.com/office/powerpoint/2010/main" val="6539096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8525E7-B819-45A0-A5BA-FD46D181BF24}"/>
              </a:ext>
            </a:extLst>
          </p:cNvPr>
          <p:cNvSpPr>
            <a:spLocks noGrp="1"/>
          </p:cNvSpPr>
          <p:nvPr>
            <p:ph type="body" sz="quarter" idx="10"/>
          </p:nvPr>
        </p:nvSpPr>
        <p:spPr>
          <a:xfrm>
            <a:off x="959208" y="384642"/>
            <a:ext cx="10524898" cy="1080861"/>
          </a:xfrm>
        </p:spPr>
        <p:txBody>
          <a:bodyPr/>
          <a:lstStyle/>
          <a:p>
            <a:r>
              <a:rPr lang="pl-PL" dirty="0"/>
              <a:t>Aggregations - example</a:t>
            </a:r>
          </a:p>
        </p:txBody>
      </p:sp>
      <p:sp>
        <p:nvSpPr>
          <p:cNvPr id="4" name="Slide Number Placeholder 3">
            <a:extLst>
              <a:ext uri="{FF2B5EF4-FFF2-40B4-BE49-F238E27FC236}">
                <a16:creationId xmlns:a16="http://schemas.microsoft.com/office/drawing/2014/main" id="{A516E0F2-7722-4BF4-A556-76F28C58A6B9}"/>
              </a:ext>
            </a:extLst>
          </p:cNvPr>
          <p:cNvSpPr>
            <a:spLocks noGrp="1"/>
          </p:cNvSpPr>
          <p:nvPr>
            <p:ph type="sldNum" sz="quarter" idx="12"/>
          </p:nvPr>
        </p:nvSpPr>
        <p:spPr/>
        <p:txBody>
          <a:bodyPr/>
          <a:lstStyle/>
          <a:p>
            <a:fld id="{3847DB54-D037-B84F-B6F1-2E8DA40D09AD}" type="slidenum">
              <a:rPr lang="en-US" smtClean="0"/>
              <a:pPr/>
              <a:t>22</a:t>
            </a:fld>
            <a:endParaRPr lang="en-US"/>
          </a:p>
        </p:txBody>
      </p:sp>
      <p:sp>
        <p:nvSpPr>
          <p:cNvPr id="5" name="TextBox 4">
            <a:extLst>
              <a:ext uri="{FF2B5EF4-FFF2-40B4-BE49-F238E27FC236}">
                <a16:creationId xmlns:a16="http://schemas.microsoft.com/office/drawing/2014/main" id="{61ADAC64-1BD6-4EF8-9E63-0237CCA4EE63}"/>
              </a:ext>
            </a:extLst>
          </p:cNvPr>
          <p:cNvSpPr txBox="1"/>
          <p:nvPr/>
        </p:nvSpPr>
        <p:spPr>
          <a:xfrm>
            <a:off x="1062288" y="1509782"/>
            <a:ext cx="10318738" cy="3416320"/>
          </a:xfrm>
          <a:prstGeom prst="rect">
            <a:avLst/>
          </a:prstGeom>
          <a:noFill/>
          <a:ln>
            <a:solidFill>
              <a:schemeClr val="tx1"/>
            </a:solidFill>
          </a:ln>
        </p:spPr>
        <p:txBody>
          <a:bodyPr wrap="square" rtlCol="0">
            <a:spAutoFit/>
          </a:bodyPr>
          <a:lstStyle/>
          <a:p>
            <a:r>
              <a:rPr lang="en-US" b="1" dirty="0"/>
              <a:t>POST</a:t>
            </a:r>
            <a:r>
              <a:rPr lang="en-US" dirty="0"/>
              <a:t> /</a:t>
            </a:r>
            <a:r>
              <a:rPr lang="en-US" dirty="0" err="1"/>
              <a:t>shakespeare</a:t>
            </a:r>
            <a:r>
              <a:rPr lang="en-US" dirty="0"/>
              <a:t>/_</a:t>
            </a:r>
            <a:r>
              <a:rPr lang="en-US" dirty="0" err="1"/>
              <a:t>search?size</a:t>
            </a:r>
            <a:r>
              <a:rPr lang="en-US" dirty="0"/>
              <a:t>=0 HTTP/1.1</a:t>
            </a:r>
            <a:endParaRPr lang="pl-PL" dirty="0"/>
          </a:p>
          <a:p>
            <a:r>
              <a:rPr lang="en-US" dirty="0"/>
              <a:t>Host: localhost:9200</a:t>
            </a:r>
            <a:endParaRPr lang="pl-PL" dirty="0"/>
          </a:p>
          <a:p>
            <a:r>
              <a:rPr lang="en-US" dirty="0"/>
              <a:t>{</a:t>
            </a:r>
          </a:p>
          <a:p>
            <a:r>
              <a:rPr lang="en-US" dirty="0"/>
              <a:t>    "</a:t>
            </a:r>
            <a:r>
              <a:rPr lang="en-US" dirty="0" err="1"/>
              <a:t>aggs</a:t>
            </a:r>
            <a:r>
              <a:rPr lang="en-US" dirty="0"/>
              <a:t>" : {</a:t>
            </a:r>
          </a:p>
          <a:p>
            <a:r>
              <a:rPr lang="en-US" dirty="0"/>
              <a:t>        „</a:t>
            </a:r>
            <a:r>
              <a:rPr lang="pl-PL" dirty="0"/>
              <a:t>plays</a:t>
            </a:r>
            <a:r>
              <a:rPr lang="en-US" dirty="0"/>
              <a:t>" : {</a:t>
            </a:r>
          </a:p>
          <a:p>
            <a:r>
              <a:rPr lang="en-US" dirty="0"/>
              <a:t>            "terms" : {</a:t>
            </a:r>
          </a:p>
          <a:p>
            <a:r>
              <a:rPr lang="en-US" dirty="0"/>
              <a:t>            	"field" : "</a:t>
            </a:r>
            <a:r>
              <a:rPr lang="en-US" dirty="0" err="1"/>
              <a:t>play_name</a:t>
            </a:r>
            <a:r>
              <a:rPr lang="en-US" dirty="0"/>
              <a:t>",</a:t>
            </a:r>
          </a:p>
          <a:p>
            <a:r>
              <a:rPr lang="en-US" dirty="0"/>
              <a:t>            	 "size" : 100</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12169305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AC3D75-B3E1-4929-8762-741D6E43DEF0}"/>
              </a:ext>
            </a:extLst>
          </p:cNvPr>
          <p:cNvSpPr>
            <a:spLocks noGrp="1"/>
          </p:cNvSpPr>
          <p:nvPr>
            <p:ph type="body" sz="quarter" idx="10"/>
          </p:nvPr>
        </p:nvSpPr>
        <p:spPr>
          <a:xfrm>
            <a:off x="982718" y="324676"/>
            <a:ext cx="10524898" cy="1080861"/>
          </a:xfrm>
        </p:spPr>
        <p:txBody>
          <a:bodyPr/>
          <a:lstStyle/>
          <a:p>
            <a:r>
              <a:rPr lang="pl-PL" dirty="0"/>
              <a:t>Aggregations over aggregated buckets </a:t>
            </a:r>
          </a:p>
        </p:txBody>
      </p:sp>
      <p:sp>
        <p:nvSpPr>
          <p:cNvPr id="4" name="Slide Number Placeholder 3">
            <a:extLst>
              <a:ext uri="{FF2B5EF4-FFF2-40B4-BE49-F238E27FC236}">
                <a16:creationId xmlns:a16="http://schemas.microsoft.com/office/drawing/2014/main" id="{5D1CAD26-D56A-41F3-9C07-DE4CE2CC5E46}"/>
              </a:ext>
            </a:extLst>
          </p:cNvPr>
          <p:cNvSpPr>
            <a:spLocks noGrp="1"/>
          </p:cNvSpPr>
          <p:nvPr>
            <p:ph type="sldNum" sz="quarter" idx="12"/>
          </p:nvPr>
        </p:nvSpPr>
        <p:spPr/>
        <p:txBody>
          <a:bodyPr/>
          <a:lstStyle/>
          <a:p>
            <a:fld id="{3847DB54-D037-B84F-B6F1-2E8DA40D09AD}" type="slidenum">
              <a:rPr lang="en-US" smtClean="0"/>
              <a:pPr/>
              <a:t>23</a:t>
            </a:fld>
            <a:endParaRPr lang="en-US"/>
          </a:p>
        </p:txBody>
      </p:sp>
      <p:pic>
        <p:nvPicPr>
          <p:cNvPr id="8" name="Picture 7">
            <a:extLst>
              <a:ext uri="{FF2B5EF4-FFF2-40B4-BE49-F238E27FC236}">
                <a16:creationId xmlns:a16="http://schemas.microsoft.com/office/drawing/2014/main" id="{647EAE1D-CAE0-4493-A4A1-0A12D870DFEC}"/>
              </a:ext>
            </a:extLst>
          </p:cNvPr>
          <p:cNvPicPr>
            <a:picLocks noChangeAspect="1"/>
          </p:cNvPicPr>
          <p:nvPr/>
        </p:nvPicPr>
        <p:blipFill>
          <a:blip r:embed="rId2"/>
          <a:stretch>
            <a:fillRect/>
          </a:stretch>
        </p:blipFill>
        <p:spPr>
          <a:xfrm>
            <a:off x="811361" y="1512690"/>
            <a:ext cx="5619370" cy="3665855"/>
          </a:xfrm>
          <a:prstGeom prst="rect">
            <a:avLst/>
          </a:prstGeom>
        </p:spPr>
      </p:pic>
      <p:pic>
        <p:nvPicPr>
          <p:cNvPr id="9" name="Picture 8">
            <a:extLst>
              <a:ext uri="{FF2B5EF4-FFF2-40B4-BE49-F238E27FC236}">
                <a16:creationId xmlns:a16="http://schemas.microsoft.com/office/drawing/2014/main" id="{151DD47F-634C-4770-B1F8-C0EB51950EBB}"/>
              </a:ext>
            </a:extLst>
          </p:cNvPr>
          <p:cNvPicPr>
            <a:picLocks noChangeAspect="1"/>
          </p:cNvPicPr>
          <p:nvPr/>
        </p:nvPicPr>
        <p:blipFill>
          <a:blip r:embed="rId3"/>
          <a:stretch>
            <a:fillRect/>
          </a:stretch>
        </p:blipFill>
        <p:spPr>
          <a:xfrm>
            <a:off x="6430731" y="1619844"/>
            <a:ext cx="4879774" cy="3451548"/>
          </a:xfrm>
          <a:prstGeom prst="rect">
            <a:avLst/>
          </a:prstGeom>
        </p:spPr>
      </p:pic>
    </p:spTree>
    <p:extLst>
      <p:ext uri="{BB962C8B-B14F-4D97-AF65-F5344CB8AC3E}">
        <p14:creationId xmlns:p14="http://schemas.microsoft.com/office/powerpoint/2010/main" val="37319264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A92D08-FF23-43D7-B20A-FF185DF95E1F}"/>
              </a:ext>
            </a:extLst>
          </p:cNvPr>
          <p:cNvSpPr>
            <a:spLocks noGrp="1"/>
          </p:cNvSpPr>
          <p:nvPr>
            <p:ph type="body" sz="quarter" idx="10"/>
          </p:nvPr>
        </p:nvSpPr>
        <p:spPr>
          <a:xfrm>
            <a:off x="925341" y="373353"/>
            <a:ext cx="10524898" cy="1080861"/>
          </a:xfrm>
        </p:spPr>
        <p:txBody>
          <a:bodyPr/>
          <a:lstStyle/>
          <a:p>
            <a:r>
              <a:rPr lang="pl-PL" dirty="0"/>
              <a:t>Geo queries – points </a:t>
            </a:r>
          </a:p>
        </p:txBody>
      </p:sp>
      <p:sp>
        <p:nvSpPr>
          <p:cNvPr id="3" name="Text Placeholder 2">
            <a:extLst>
              <a:ext uri="{FF2B5EF4-FFF2-40B4-BE49-F238E27FC236}">
                <a16:creationId xmlns:a16="http://schemas.microsoft.com/office/drawing/2014/main" id="{C00A35C1-F1DC-4CE9-BE7F-5B6D65D8A486}"/>
              </a:ext>
            </a:extLst>
          </p:cNvPr>
          <p:cNvSpPr>
            <a:spLocks noGrp="1"/>
          </p:cNvSpPr>
          <p:nvPr>
            <p:ph type="body" sz="quarter" idx="11"/>
          </p:nvPr>
        </p:nvSpPr>
        <p:spPr>
          <a:xfrm>
            <a:off x="1083386" y="1213338"/>
            <a:ext cx="10524898" cy="4765431"/>
          </a:xfrm>
        </p:spPr>
        <p:txBody>
          <a:bodyPr/>
          <a:lstStyle/>
          <a:p>
            <a:r>
              <a:rPr lang="pl-PL" dirty="0"/>
              <a:t>Geo pont</a:t>
            </a:r>
            <a:r>
              <a:rPr lang="en-US" dirty="0"/>
              <a:t> can be saved in </a:t>
            </a:r>
            <a:r>
              <a:rPr lang="en-US" dirty="0" err="1"/>
              <a:t>elasticsearch</a:t>
            </a:r>
            <a:r>
              <a:rPr lang="en-US" dirty="0"/>
              <a:t> as a pair of numbers: latitude and longitude</a:t>
            </a:r>
            <a:r>
              <a:rPr lang="pl-PL" dirty="0"/>
              <a:t>. </a:t>
            </a:r>
          </a:p>
          <a:p>
            <a:r>
              <a:rPr lang="pl-PL" dirty="0"/>
              <a:t>Following filters can help:</a:t>
            </a:r>
          </a:p>
          <a:p>
            <a:endParaRPr lang="pl-PL" dirty="0"/>
          </a:p>
          <a:p>
            <a:pPr marL="514350" indent="-514350">
              <a:buFont typeface="+mj-lt"/>
              <a:buAutoNum type="arabicPeriod"/>
            </a:pPr>
            <a:r>
              <a:rPr lang="en-US" sz="2000" dirty="0" err="1"/>
              <a:t>geo_distance</a:t>
            </a:r>
            <a:r>
              <a:rPr lang="en-US" sz="2000" dirty="0"/>
              <a:t> - Finds document with geo-points within the specified distance of a central point.</a:t>
            </a:r>
            <a:endParaRPr lang="pl-PL" sz="2000" dirty="0"/>
          </a:p>
          <a:p>
            <a:pPr marL="514350" indent="-514350">
              <a:buFont typeface="+mj-lt"/>
              <a:buAutoNum type="arabicPeriod"/>
            </a:pPr>
            <a:r>
              <a:rPr lang="en-US" sz="2000" dirty="0" err="1"/>
              <a:t>geo_bounding_box</a:t>
            </a:r>
            <a:r>
              <a:rPr lang="pl-PL" sz="2000" dirty="0"/>
              <a:t> - f</a:t>
            </a:r>
            <a:r>
              <a:rPr lang="en-US" sz="2000" dirty="0" err="1"/>
              <a:t>inds</a:t>
            </a:r>
            <a:r>
              <a:rPr lang="en-US" sz="2000" dirty="0"/>
              <a:t> documents with geo-points that fall into the specified rectangle.</a:t>
            </a:r>
            <a:endParaRPr lang="pl-PL" sz="2000" dirty="0"/>
          </a:p>
          <a:p>
            <a:pPr marL="514350" indent="-514350">
              <a:buFont typeface="+mj-lt"/>
              <a:buAutoNum type="arabicPeriod"/>
            </a:pPr>
            <a:r>
              <a:rPr lang="en-US" sz="2000" dirty="0" err="1"/>
              <a:t>geo_polygon</a:t>
            </a:r>
            <a:r>
              <a:rPr lang="pl-PL" sz="2000" dirty="0"/>
              <a:t> - f</a:t>
            </a:r>
            <a:r>
              <a:rPr lang="en-US" sz="2000" dirty="0" err="1"/>
              <a:t>ind</a:t>
            </a:r>
            <a:r>
              <a:rPr lang="pl-PL" sz="2000" dirty="0"/>
              <a:t>s</a:t>
            </a:r>
            <a:r>
              <a:rPr lang="en-US" sz="2000" dirty="0"/>
              <a:t> documents with geo-points within the specified polygon.</a:t>
            </a:r>
            <a:endParaRPr lang="pl-PL" sz="2000" dirty="0"/>
          </a:p>
        </p:txBody>
      </p:sp>
      <p:sp>
        <p:nvSpPr>
          <p:cNvPr id="4" name="Slide Number Placeholder 3">
            <a:extLst>
              <a:ext uri="{FF2B5EF4-FFF2-40B4-BE49-F238E27FC236}">
                <a16:creationId xmlns:a16="http://schemas.microsoft.com/office/drawing/2014/main" id="{D94F83CF-6D59-4CC8-8274-73ECCFD94610}"/>
              </a:ext>
            </a:extLst>
          </p:cNvPr>
          <p:cNvSpPr>
            <a:spLocks noGrp="1"/>
          </p:cNvSpPr>
          <p:nvPr>
            <p:ph type="sldNum" sz="quarter" idx="12"/>
          </p:nvPr>
        </p:nvSpPr>
        <p:spPr/>
        <p:txBody>
          <a:bodyPr/>
          <a:lstStyle/>
          <a:p>
            <a:fld id="{3847DB54-D037-B84F-B6F1-2E8DA40D09AD}" type="slidenum">
              <a:rPr lang="en-US" smtClean="0"/>
              <a:pPr/>
              <a:t>24</a:t>
            </a:fld>
            <a:endParaRPr lang="en-US"/>
          </a:p>
        </p:txBody>
      </p:sp>
      <p:sp>
        <p:nvSpPr>
          <p:cNvPr id="7" name="Rectangle 3">
            <a:extLst>
              <a:ext uri="{FF2B5EF4-FFF2-40B4-BE49-F238E27FC236}">
                <a16:creationId xmlns:a16="http://schemas.microsoft.com/office/drawing/2014/main" id="{6E2489A4-566D-4EF5-9E85-7F22857577DC}"/>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rgbClr val="444444"/>
                </a:solidFill>
                <a:effectLst/>
                <a:latin typeface="Open Sans"/>
              </a:rPr>
              <a:t>Find document with geo-shapes which either intersect, are contained by, or do not intersect with the specified geo-shape.</a:t>
            </a: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800" b="0" i="0" u="none" strike="noStrike" cap="none" normalizeH="0" baseline="0">
                <a:ln>
                  <a:noFill/>
                </a:ln>
                <a:solidFill>
                  <a:schemeClr val="tx1"/>
                </a:solidFill>
                <a:effectLst/>
              </a:rPr>
            </a:br>
            <a:endParaRPr kumimoji="0" lang="pl-PL" altLang="pl-PL"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251C5725-AB24-4CCB-BFC1-ED90B76C31A5}"/>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rgbClr val="444444"/>
                </a:solidFill>
                <a:effectLst/>
                <a:latin typeface="Open Sans"/>
              </a:rPr>
              <a:t>Find document with geo-shapes which either intersect, are contained by, or do not intersect with the specified geo-shape.</a:t>
            </a: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800" b="0" i="0" u="none" strike="noStrike" cap="none" normalizeH="0" baseline="0">
                <a:ln>
                  <a:noFill/>
                </a:ln>
                <a:solidFill>
                  <a:schemeClr val="tx1"/>
                </a:solidFill>
                <a:effectLst/>
              </a:rPr>
            </a:br>
            <a:endParaRPr kumimoji="0" lang="pl-PL" altLang="pl-P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6381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5C420-F7C0-497F-B1E9-8604C76A7934}"/>
              </a:ext>
            </a:extLst>
          </p:cNvPr>
          <p:cNvSpPr>
            <a:spLocks noGrp="1"/>
          </p:cNvSpPr>
          <p:nvPr>
            <p:ph type="body" sz="quarter" idx="10"/>
          </p:nvPr>
        </p:nvSpPr>
        <p:spPr>
          <a:xfrm>
            <a:off x="947920" y="362064"/>
            <a:ext cx="10524898" cy="1080861"/>
          </a:xfrm>
        </p:spPr>
        <p:txBody>
          <a:bodyPr/>
          <a:lstStyle/>
          <a:p>
            <a:r>
              <a:rPr lang="pl-PL" dirty="0"/>
              <a:t>Geo queries – shapes </a:t>
            </a:r>
          </a:p>
        </p:txBody>
      </p:sp>
      <p:sp>
        <p:nvSpPr>
          <p:cNvPr id="3" name="Text Placeholder 2">
            <a:extLst>
              <a:ext uri="{FF2B5EF4-FFF2-40B4-BE49-F238E27FC236}">
                <a16:creationId xmlns:a16="http://schemas.microsoft.com/office/drawing/2014/main" id="{F86BE965-1AF1-4942-8F23-6DD18C8CD5E6}"/>
              </a:ext>
            </a:extLst>
          </p:cNvPr>
          <p:cNvSpPr>
            <a:spLocks noGrp="1"/>
          </p:cNvSpPr>
          <p:nvPr>
            <p:ph type="body" sz="quarter" idx="11"/>
          </p:nvPr>
        </p:nvSpPr>
        <p:spPr>
          <a:xfrm>
            <a:off x="947920" y="1162894"/>
            <a:ext cx="10524898" cy="2266106"/>
          </a:xfrm>
        </p:spPr>
        <p:txBody>
          <a:bodyPr/>
          <a:lstStyle/>
          <a:p>
            <a:r>
              <a:rPr lang="pl-PL" dirty="0"/>
              <a:t>Fi</a:t>
            </a:r>
            <a:r>
              <a:rPr lang="en-US" dirty="0" err="1"/>
              <a:t>nds</a:t>
            </a:r>
            <a:r>
              <a:rPr lang="en-US" dirty="0"/>
              <a:t> document</a:t>
            </a:r>
            <a:r>
              <a:rPr lang="pl-PL" dirty="0"/>
              <a:t>s</a:t>
            </a:r>
            <a:r>
              <a:rPr lang="en-US" dirty="0"/>
              <a:t> with geo-shape</a:t>
            </a:r>
            <a:r>
              <a:rPr lang="pl-PL" dirty="0"/>
              <a:t>, supports </a:t>
            </a:r>
          </a:p>
          <a:p>
            <a:pPr marL="1200150" lvl="1" indent="-514350">
              <a:buFont typeface="+mj-lt"/>
              <a:buAutoNum type="alphaLcParenR"/>
            </a:pPr>
            <a:r>
              <a:rPr lang="en-US" dirty="0"/>
              <a:t>INTERSECTS - (default) Return all documents whose </a:t>
            </a:r>
            <a:r>
              <a:rPr lang="en-US" dirty="0" err="1"/>
              <a:t>geo_shape</a:t>
            </a:r>
            <a:r>
              <a:rPr lang="en-US" dirty="0"/>
              <a:t> field intersects the query geometry.</a:t>
            </a:r>
          </a:p>
          <a:p>
            <a:pPr marL="1200150" lvl="1" indent="-514350">
              <a:buFont typeface="+mj-lt"/>
              <a:buAutoNum type="alphaLcParenR"/>
            </a:pPr>
            <a:r>
              <a:rPr lang="en-US" dirty="0"/>
              <a:t>DISJOINT - Return all documents whose </a:t>
            </a:r>
            <a:r>
              <a:rPr lang="en-US" dirty="0" err="1"/>
              <a:t>geo_shape</a:t>
            </a:r>
            <a:r>
              <a:rPr lang="en-US" dirty="0"/>
              <a:t> field has nothing in common with the query geometry.</a:t>
            </a:r>
          </a:p>
          <a:p>
            <a:pPr marL="1200150" lvl="1" indent="-514350">
              <a:buFont typeface="+mj-lt"/>
              <a:buAutoNum type="alphaLcParenR"/>
            </a:pPr>
            <a:r>
              <a:rPr lang="en-US" dirty="0"/>
              <a:t>WITHIN - Return all documents whose </a:t>
            </a:r>
            <a:r>
              <a:rPr lang="en-US" dirty="0" err="1"/>
              <a:t>geo_shape</a:t>
            </a:r>
            <a:r>
              <a:rPr lang="en-US" dirty="0"/>
              <a:t> field is within the query geometry.</a:t>
            </a:r>
          </a:p>
          <a:p>
            <a:pPr marL="1200150" lvl="1" indent="-514350">
              <a:buFont typeface="+mj-lt"/>
              <a:buAutoNum type="alphaLcParenR"/>
            </a:pPr>
            <a:r>
              <a:rPr lang="en-US" dirty="0"/>
              <a:t>CONTAINS - Return all documents whose </a:t>
            </a:r>
            <a:r>
              <a:rPr lang="en-US" dirty="0" err="1"/>
              <a:t>geo_shape</a:t>
            </a:r>
            <a:r>
              <a:rPr lang="en-US" dirty="0"/>
              <a:t> field contains the query </a:t>
            </a:r>
            <a:r>
              <a:rPr lang="en-US" dirty="0" err="1"/>
              <a:t>geometr</a:t>
            </a:r>
            <a:endParaRPr lang="pl-PL" dirty="0"/>
          </a:p>
          <a:p>
            <a:endParaRPr lang="pl-PL" dirty="0"/>
          </a:p>
        </p:txBody>
      </p:sp>
      <p:sp>
        <p:nvSpPr>
          <p:cNvPr id="4" name="Slide Number Placeholder 3">
            <a:extLst>
              <a:ext uri="{FF2B5EF4-FFF2-40B4-BE49-F238E27FC236}">
                <a16:creationId xmlns:a16="http://schemas.microsoft.com/office/drawing/2014/main" id="{45DB2050-1586-4162-A0A8-455EAB59CF79}"/>
              </a:ext>
            </a:extLst>
          </p:cNvPr>
          <p:cNvSpPr>
            <a:spLocks noGrp="1"/>
          </p:cNvSpPr>
          <p:nvPr>
            <p:ph type="sldNum" sz="quarter" idx="12"/>
          </p:nvPr>
        </p:nvSpPr>
        <p:spPr/>
        <p:txBody>
          <a:bodyPr/>
          <a:lstStyle/>
          <a:p>
            <a:fld id="{3847DB54-D037-B84F-B6F1-2E8DA40D09AD}" type="slidenum">
              <a:rPr lang="en-US" smtClean="0"/>
              <a:pPr/>
              <a:t>25</a:t>
            </a:fld>
            <a:endParaRPr lang="en-US"/>
          </a:p>
        </p:txBody>
      </p:sp>
      <p:pic>
        <p:nvPicPr>
          <p:cNvPr id="5" name="Picture 4">
            <a:extLst>
              <a:ext uri="{FF2B5EF4-FFF2-40B4-BE49-F238E27FC236}">
                <a16:creationId xmlns:a16="http://schemas.microsoft.com/office/drawing/2014/main" id="{561C72DA-A212-46E5-B529-D8666FDF8E23}"/>
              </a:ext>
            </a:extLst>
          </p:cNvPr>
          <p:cNvPicPr>
            <a:picLocks noChangeAspect="1"/>
          </p:cNvPicPr>
          <p:nvPr/>
        </p:nvPicPr>
        <p:blipFill>
          <a:blip r:embed="rId2"/>
          <a:stretch>
            <a:fillRect/>
          </a:stretch>
        </p:blipFill>
        <p:spPr>
          <a:xfrm>
            <a:off x="7223568" y="3429000"/>
            <a:ext cx="3818221" cy="2776321"/>
          </a:xfrm>
          <a:prstGeom prst="rect">
            <a:avLst/>
          </a:prstGeom>
        </p:spPr>
      </p:pic>
      <p:pic>
        <p:nvPicPr>
          <p:cNvPr id="6" name="Picture 5">
            <a:extLst>
              <a:ext uri="{FF2B5EF4-FFF2-40B4-BE49-F238E27FC236}">
                <a16:creationId xmlns:a16="http://schemas.microsoft.com/office/drawing/2014/main" id="{F4D4F8C4-1026-4813-BFB4-5C76E258EDA0}"/>
              </a:ext>
            </a:extLst>
          </p:cNvPr>
          <p:cNvPicPr>
            <a:picLocks noChangeAspect="1"/>
          </p:cNvPicPr>
          <p:nvPr/>
        </p:nvPicPr>
        <p:blipFill>
          <a:blip r:embed="rId3"/>
          <a:stretch>
            <a:fillRect/>
          </a:stretch>
        </p:blipFill>
        <p:spPr>
          <a:xfrm>
            <a:off x="1332517" y="3557001"/>
            <a:ext cx="5315692" cy="2648320"/>
          </a:xfrm>
          <a:prstGeom prst="rect">
            <a:avLst/>
          </a:prstGeom>
        </p:spPr>
      </p:pic>
    </p:spTree>
    <p:extLst>
      <p:ext uri="{BB962C8B-B14F-4D97-AF65-F5344CB8AC3E}">
        <p14:creationId xmlns:p14="http://schemas.microsoft.com/office/powerpoint/2010/main" val="38470441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668DE7-A680-48FD-947B-4759C889CBA1}"/>
              </a:ext>
            </a:extLst>
          </p:cNvPr>
          <p:cNvSpPr>
            <a:spLocks noGrp="1"/>
          </p:cNvSpPr>
          <p:nvPr>
            <p:ph type="body" sz="quarter" idx="10"/>
          </p:nvPr>
        </p:nvSpPr>
        <p:spPr>
          <a:xfrm>
            <a:off x="981786" y="418508"/>
            <a:ext cx="10524898" cy="1080861"/>
          </a:xfrm>
        </p:spPr>
        <p:txBody>
          <a:bodyPr/>
          <a:lstStyle/>
          <a:p>
            <a:r>
              <a:rPr lang="pl-PL" dirty="0"/>
              <a:t> Kibana</a:t>
            </a:r>
          </a:p>
        </p:txBody>
      </p:sp>
      <p:sp>
        <p:nvSpPr>
          <p:cNvPr id="3" name="Text Placeholder 2">
            <a:extLst>
              <a:ext uri="{FF2B5EF4-FFF2-40B4-BE49-F238E27FC236}">
                <a16:creationId xmlns:a16="http://schemas.microsoft.com/office/drawing/2014/main" id="{7C714147-8771-4BDB-B1C5-958B259CA372}"/>
              </a:ext>
            </a:extLst>
          </p:cNvPr>
          <p:cNvSpPr>
            <a:spLocks noGrp="1"/>
          </p:cNvSpPr>
          <p:nvPr>
            <p:ph type="body" sz="quarter" idx="11"/>
          </p:nvPr>
        </p:nvSpPr>
        <p:spPr>
          <a:xfrm>
            <a:off x="1092178" y="1069974"/>
            <a:ext cx="10524898" cy="1541341"/>
          </a:xfrm>
        </p:spPr>
        <p:txBody>
          <a:bodyPr/>
          <a:lstStyle/>
          <a:p>
            <a:r>
              <a:rPr lang="pl-PL" dirty="0"/>
              <a:t>Elasticsearch plugin with provides real time rich visualizations, reports, dashbords etc.</a:t>
            </a:r>
          </a:p>
          <a:p>
            <a:r>
              <a:rPr lang="pl-PL" dirty="0"/>
              <a:t>It can use our searches and queries as a data feed for visualizations </a:t>
            </a:r>
          </a:p>
        </p:txBody>
      </p:sp>
      <p:sp>
        <p:nvSpPr>
          <p:cNvPr id="4" name="Slide Number Placeholder 3">
            <a:extLst>
              <a:ext uri="{FF2B5EF4-FFF2-40B4-BE49-F238E27FC236}">
                <a16:creationId xmlns:a16="http://schemas.microsoft.com/office/drawing/2014/main" id="{B8C91F45-5073-4110-B09E-7E5AFC0A00CF}"/>
              </a:ext>
            </a:extLst>
          </p:cNvPr>
          <p:cNvSpPr>
            <a:spLocks noGrp="1"/>
          </p:cNvSpPr>
          <p:nvPr>
            <p:ph type="sldNum" sz="quarter" idx="12"/>
          </p:nvPr>
        </p:nvSpPr>
        <p:spPr/>
        <p:txBody>
          <a:bodyPr/>
          <a:lstStyle/>
          <a:p>
            <a:fld id="{3847DB54-D037-B84F-B6F1-2E8DA40D09AD}" type="slidenum">
              <a:rPr lang="en-US" smtClean="0"/>
              <a:pPr/>
              <a:t>26</a:t>
            </a:fld>
            <a:endParaRPr lang="en-US"/>
          </a:p>
        </p:txBody>
      </p:sp>
      <p:pic>
        <p:nvPicPr>
          <p:cNvPr id="1028" name="Picture 4" descr="Image result for kibana">
            <a:extLst>
              <a:ext uri="{FF2B5EF4-FFF2-40B4-BE49-F238E27FC236}">
                <a16:creationId xmlns:a16="http://schemas.microsoft.com/office/drawing/2014/main" id="{6330F292-9AC2-4267-AD7D-FCFF902A41F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92178" y="2864472"/>
            <a:ext cx="5390729" cy="30188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ibana">
            <a:extLst>
              <a:ext uri="{FF2B5EF4-FFF2-40B4-BE49-F238E27FC236}">
                <a16:creationId xmlns:a16="http://schemas.microsoft.com/office/drawing/2014/main" id="{97B96098-8557-467C-80C6-196476FC9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907" y="2864472"/>
            <a:ext cx="5465963" cy="314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6760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0B896C-B0FD-4542-905E-84CE8B92BD5D}"/>
              </a:ext>
            </a:extLst>
          </p:cNvPr>
          <p:cNvSpPr>
            <a:spLocks noGrp="1"/>
          </p:cNvSpPr>
          <p:nvPr>
            <p:ph type="body" sz="quarter" idx="10"/>
          </p:nvPr>
        </p:nvSpPr>
        <p:spPr>
          <a:xfrm>
            <a:off x="900361" y="328709"/>
            <a:ext cx="10524898" cy="1080861"/>
          </a:xfrm>
        </p:spPr>
        <p:txBody>
          <a:bodyPr/>
          <a:lstStyle/>
          <a:p>
            <a:r>
              <a:rPr lang="pl-PL" dirty="0"/>
              <a:t>Not covered topics </a:t>
            </a:r>
          </a:p>
        </p:txBody>
      </p:sp>
      <p:sp>
        <p:nvSpPr>
          <p:cNvPr id="3" name="Text Placeholder 2">
            <a:extLst>
              <a:ext uri="{FF2B5EF4-FFF2-40B4-BE49-F238E27FC236}">
                <a16:creationId xmlns:a16="http://schemas.microsoft.com/office/drawing/2014/main" id="{628750D7-D783-409E-9C36-F3D8B2BCAA60}"/>
              </a:ext>
            </a:extLst>
          </p:cNvPr>
          <p:cNvSpPr>
            <a:spLocks noGrp="1"/>
          </p:cNvSpPr>
          <p:nvPr>
            <p:ph type="body" sz="quarter" idx="11"/>
          </p:nvPr>
        </p:nvSpPr>
        <p:spPr>
          <a:xfrm>
            <a:off x="1083386" y="1300294"/>
            <a:ext cx="10524898" cy="3948599"/>
          </a:xfrm>
        </p:spPr>
        <p:txBody>
          <a:bodyPr/>
          <a:lstStyle/>
          <a:p>
            <a:pPr marL="514350" indent="-514350">
              <a:buFont typeface="+mj-lt"/>
              <a:buAutoNum type="arabicPeriod"/>
            </a:pPr>
            <a:r>
              <a:rPr lang="pl-PL" dirty="0"/>
              <a:t>Relationships </a:t>
            </a:r>
          </a:p>
          <a:p>
            <a:pPr marL="1200150" lvl="1" indent="-514350">
              <a:buFont typeface="+mj-lt"/>
              <a:buAutoNum type="alphaLcParenR"/>
            </a:pPr>
            <a:r>
              <a:rPr lang="pl-PL" dirty="0"/>
              <a:t>Nested </a:t>
            </a:r>
            <a:r>
              <a:rPr lang="en-US" dirty="0" err="1"/>
              <a:t>quer</a:t>
            </a:r>
            <a:r>
              <a:rPr lang="pl-PL" dirty="0"/>
              <a:t>ies – array inside of document which can be quried as seperate index</a:t>
            </a:r>
          </a:p>
          <a:p>
            <a:pPr marL="1200150" lvl="1" indent="-514350">
              <a:buFont typeface="+mj-lt"/>
              <a:buAutoNum type="alphaLcParenR"/>
            </a:pPr>
            <a:r>
              <a:rPr lang="en-US" dirty="0" err="1"/>
              <a:t>has_child</a:t>
            </a:r>
            <a:r>
              <a:rPr lang="en-US" dirty="0"/>
              <a:t> query returns parent documents whose child documents match the specified query</a:t>
            </a:r>
            <a:endParaRPr lang="pl-PL" dirty="0"/>
          </a:p>
          <a:p>
            <a:pPr marL="1200150" lvl="1" indent="-514350">
              <a:buFont typeface="+mj-lt"/>
              <a:buAutoNum type="alphaLcParenR"/>
            </a:pPr>
            <a:r>
              <a:rPr lang="en-US" dirty="0" err="1"/>
              <a:t>has_parent</a:t>
            </a:r>
            <a:r>
              <a:rPr lang="en-US" dirty="0"/>
              <a:t> query returns child documents whose parent document matches the specified query.</a:t>
            </a:r>
            <a:endParaRPr lang="pl-PL" dirty="0"/>
          </a:p>
          <a:p>
            <a:pPr marL="514350" indent="-514350">
              <a:buFont typeface="+mj-lt"/>
              <a:buAutoNum type="arabicPeriod"/>
            </a:pPr>
            <a:r>
              <a:rPr lang="pl-PL" dirty="0"/>
              <a:t>Aliases </a:t>
            </a:r>
          </a:p>
          <a:p>
            <a:pPr marL="1200150" lvl="1" indent="-514350">
              <a:buFont typeface="+mj-lt"/>
              <a:buAutoNum type="arabicPeriod"/>
            </a:pPr>
            <a:r>
              <a:rPr lang="pl-PL" dirty="0"/>
              <a:t>Each index can have multiple aliases</a:t>
            </a:r>
          </a:p>
          <a:p>
            <a:pPr marL="1200150" lvl="1" indent="-514350">
              <a:buFont typeface="+mj-lt"/>
              <a:buAutoNum type="arabicPeriod"/>
            </a:pPr>
            <a:r>
              <a:rPr lang="pl-PL" dirty="0"/>
              <a:t>using it we can replace index which users use</a:t>
            </a:r>
          </a:p>
          <a:p>
            <a:pPr marL="514350" indent="-514350">
              <a:buFont typeface="+mj-lt"/>
              <a:buAutoNum type="arabicPeriod"/>
            </a:pPr>
            <a:r>
              <a:rPr lang="pl-PL" dirty="0"/>
              <a:t>Logstash – collecting &amp; processing logs from multiple sources </a:t>
            </a:r>
          </a:p>
          <a:p>
            <a:pPr marL="514350" indent="-514350">
              <a:buFont typeface="+mj-lt"/>
              <a:buAutoNum type="arabicPeriod"/>
            </a:pPr>
            <a:r>
              <a:rPr lang="pl-PL" dirty="0"/>
              <a:t>SQL Access – consumes SQL queries and produces results in the tables </a:t>
            </a:r>
          </a:p>
          <a:p>
            <a:pPr marL="514350" indent="-514350">
              <a:buFont typeface="+mj-lt"/>
              <a:buAutoNum type="arabicPeriod"/>
            </a:pPr>
            <a:r>
              <a:rPr lang="pl-PL" dirty="0"/>
              <a:t>Many more </a:t>
            </a:r>
            <a:r>
              <a:rPr lang="pl-PL" dirty="0">
                <a:sym typeface="Wingdings" panose="05000000000000000000" pitchFamily="2" charset="2"/>
              </a:rPr>
              <a:t></a:t>
            </a:r>
            <a:r>
              <a:rPr lang="pl-PL" dirty="0"/>
              <a:t> </a:t>
            </a:r>
          </a:p>
          <a:p>
            <a:pPr marL="514350" indent="-514350">
              <a:buFont typeface="+mj-lt"/>
              <a:buAutoNum type="arabicPeriod"/>
            </a:pPr>
            <a:endParaRPr lang="pl-PL" dirty="0"/>
          </a:p>
        </p:txBody>
      </p:sp>
      <p:sp>
        <p:nvSpPr>
          <p:cNvPr id="4" name="Slide Number Placeholder 3">
            <a:extLst>
              <a:ext uri="{FF2B5EF4-FFF2-40B4-BE49-F238E27FC236}">
                <a16:creationId xmlns:a16="http://schemas.microsoft.com/office/drawing/2014/main" id="{0DA9544F-00E6-4CF3-B221-07903FEC458F}"/>
              </a:ext>
            </a:extLst>
          </p:cNvPr>
          <p:cNvSpPr>
            <a:spLocks noGrp="1"/>
          </p:cNvSpPr>
          <p:nvPr>
            <p:ph type="sldNum" sz="quarter" idx="12"/>
          </p:nvPr>
        </p:nvSpPr>
        <p:spPr/>
        <p:txBody>
          <a:bodyPr/>
          <a:lstStyle/>
          <a:p>
            <a:fld id="{3847DB54-D037-B84F-B6F1-2E8DA40D09AD}" type="slidenum">
              <a:rPr lang="en-US" smtClean="0"/>
              <a:pPr/>
              <a:t>27</a:t>
            </a:fld>
            <a:endParaRPr lang="en-US"/>
          </a:p>
        </p:txBody>
      </p:sp>
    </p:spTree>
    <p:extLst>
      <p:ext uri="{BB962C8B-B14F-4D97-AF65-F5344CB8AC3E}">
        <p14:creationId xmlns:p14="http://schemas.microsoft.com/office/powerpoint/2010/main" val="41848556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2F55E-9840-4280-842F-A07690412195}"/>
              </a:ext>
            </a:extLst>
          </p:cNvPr>
          <p:cNvSpPr>
            <a:spLocks noGrp="1"/>
          </p:cNvSpPr>
          <p:nvPr>
            <p:ph type="body" sz="quarter" idx="10"/>
          </p:nvPr>
        </p:nvSpPr>
        <p:spPr/>
        <p:txBody>
          <a:bodyPr/>
          <a:lstStyle/>
          <a:p>
            <a:r>
              <a:rPr lang="pl-PL" dirty="0"/>
              <a:t>Any questions ? </a:t>
            </a:r>
          </a:p>
        </p:txBody>
      </p:sp>
      <p:sp>
        <p:nvSpPr>
          <p:cNvPr id="3" name="Text Placeholder 2">
            <a:extLst>
              <a:ext uri="{FF2B5EF4-FFF2-40B4-BE49-F238E27FC236}">
                <a16:creationId xmlns:a16="http://schemas.microsoft.com/office/drawing/2014/main" id="{0FF0626E-F98A-4D5A-923A-F0FDADFC7C7E}"/>
              </a:ext>
            </a:extLst>
          </p:cNvPr>
          <p:cNvSpPr>
            <a:spLocks noGrp="1"/>
          </p:cNvSpPr>
          <p:nvPr>
            <p:ph type="body" sz="quarter" idx="11"/>
          </p:nvPr>
        </p:nvSpPr>
        <p:spPr/>
        <p:txBody>
          <a:bodyPr/>
          <a:lstStyle/>
          <a:p>
            <a:endParaRPr lang="pl-PL"/>
          </a:p>
        </p:txBody>
      </p:sp>
      <p:sp>
        <p:nvSpPr>
          <p:cNvPr id="4" name="Slide Number Placeholder 3">
            <a:extLst>
              <a:ext uri="{FF2B5EF4-FFF2-40B4-BE49-F238E27FC236}">
                <a16:creationId xmlns:a16="http://schemas.microsoft.com/office/drawing/2014/main" id="{763F8A99-27EC-4561-8DE1-AC6A60BF6959}"/>
              </a:ext>
            </a:extLst>
          </p:cNvPr>
          <p:cNvSpPr>
            <a:spLocks noGrp="1"/>
          </p:cNvSpPr>
          <p:nvPr>
            <p:ph type="sldNum" sz="quarter" idx="12"/>
          </p:nvPr>
        </p:nvSpPr>
        <p:spPr/>
        <p:txBody>
          <a:bodyPr/>
          <a:lstStyle/>
          <a:p>
            <a:fld id="{3847DB54-D037-B84F-B6F1-2E8DA40D09AD}" type="slidenum">
              <a:rPr lang="en-US" smtClean="0"/>
              <a:pPr/>
              <a:t>28</a:t>
            </a:fld>
            <a:endParaRPr lang="en-US"/>
          </a:p>
        </p:txBody>
      </p:sp>
    </p:spTree>
    <p:extLst>
      <p:ext uri="{BB962C8B-B14F-4D97-AF65-F5344CB8AC3E}">
        <p14:creationId xmlns:p14="http://schemas.microsoft.com/office/powerpoint/2010/main" val="2625544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3</a:t>
            </a:fld>
            <a:endParaRPr lang="en-US"/>
          </a:p>
        </p:txBody>
      </p:sp>
      <p:sp>
        <p:nvSpPr>
          <p:cNvPr id="4" name="Title 3"/>
          <p:cNvSpPr>
            <a:spLocks noGrp="1"/>
          </p:cNvSpPr>
          <p:nvPr>
            <p:ph type="title"/>
          </p:nvPr>
        </p:nvSpPr>
        <p:spPr>
          <a:xfrm>
            <a:off x="1031130" y="2325026"/>
            <a:ext cx="10270415" cy="998344"/>
          </a:xfrm>
        </p:spPr>
        <p:txBody>
          <a:bodyPr/>
          <a:lstStyle/>
          <a:p>
            <a:r>
              <a:rPr lang="en-US" dirty="0"/>
              <a:t>Elasticsearch is a highly scalable open-source full-text search and analytics engine</a:t>
            </a:r>
            <a:r>
              <a:rPr lang="pl-PL" dirty="0"/>
              <a:t>. A</a:t>
            </a:r>
            <a:r>
              <a:rPr lang="en-US" dirty="0" err="1"/>
              <a:t>llows</a:t>
            </a:r>
            <a:r>
              <a:rPr lang="en-US" dirty="0"/>
              <a:t> you to store, search, and analyze big volumes of data quickly and in near real time.</a:t>
            </a:r>
            <a:endParaRPr lang="en-US" sz="2800" dirty="0"/>
          </a:p>
        </p:txBody>
      </p:sp>
      <p:sp>
        <p:nvSpPr>
          <p:cNvPr id="6" name="Content Placeholder 1"/>
          <p:cNvSpPr txBox="1">
            <a:spLocks/>
          </p:cNvSpPr>
          <p:nvPr/>
        </p:nvSpPr>
        <p:spPr>
          <a:xfrm>
            <a:off x="1120648" y="982442"/>
            <a:ext cx="7186590" cy="2979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600"/>
              </a:spcBef>
              <a:buFont typeface="+mj-lt"/>
              <a:buAutoNum type="arabicPeriod"/>
              <a:defRPr/>
            </a:pPr>
            <a:endPar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968136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44A95-11F3-4376-8A05-DA529743A7EA}"/>
              </a:ext>
            </a:extLst>
          </p:cNvPr>
          <p:cNvSpPr>
            <a:spLocks noGrp="1"/>
          </p:cNvSpPr>
          <p:nvPr>
            <p:ph type="body" sz="quarter" idx="10"/>
          </p:nvPr>
        </p:nvSpPr>
        <p:spPr>
          <a:xfrm>
            <a:off x="942709" y="528246"/>
            <a:ext cx="10524898" cy="1080861"/>
          </a:xfrm>
        </p:spPr>
        <p:txBody>
          <a:bodyPr/>
          <a:lstStyle/>
          <a:p>
            <a:r>
              <a:rPr lang="pl-PL" dirty="0"/>
              <a:t>Uses cases </a:t>
            </a:r>
          </a:p>
        </p:txBody>
      </p:sp>
      <p:sp>
        <p:nvSpPr>
          <p:cNvPr id="3" name="Text Placeholder 2">
            <a:extLst>
              <a:ext uri="{FF2B5EF4-FFF2-40B4-BE49-F238E27FC236}">
                <a16:creationId xmlns:a16="http://schemas.microsoft.com/office/drawing/2014/main" id="{3F53B8C4-34F3-480F-993D-6CC1C994E9EE}"/>
              </a:ext>
            </a:extLst>
          </p:cNvPr>
          <p:cNvSpPr>
            <a:spLocks noGrp="1"/>
          </p:cNvSpPr>
          <p:nvPr>
            <p:ph type="body" sz="quarter" idx="11"/>
          </p:nvPr>
        </p:nvSpPr>
        <p:spPr>
          <a:xfrm>
            <a:off x="1083386" y="1301262"/>
            <a:ext cx="10524898" cy="4879730"/>
          </a:xfrm>
        </p:spPr>
        <p:txBody>
          <a:bodyPr/>
          <a:lstStyle/>
          <a:p>
            <a:pPr marL="514350" indent="-514350">
              <a:buAutoNum type="arabicPeriod"/>
            </a:pPr>
            <a:r>
              <a:rPr lang="pl-PL" dirty="0"/>
              <a:t>NoSQL database + fulltext search – ex. web store that provides near to realtime search for whole inventory </a:t>
            </a:r>
          </a:p>
          <a:p>
            <a:pPr marL="514350" indent="-514350">
              <a:buAutoNum type="arabicPeriod"/>
            </a:pPr>
            <a:r>
              <a:rPr lang="pl-PL" dirty="0"/>
              <a:t>Log analize and mining, check for t</a:t>
            </a:r>
            <a:r>
              <a:rPr lang="en-US" dirty="0"/>
              <a:t>rends, statistics, summarizations, or anomalies</a:t>
            </a:r>
            <a:r>
              <a:rPr lang="pl-PL" dirty="0"/>
              <a:t>. Search + aggregations </a:t>
            </a:r>
          </a:p>
          <a:p>
            <a:pPr marL="514350" indent="-514350">
              <a:buAutoNum type="arabicPeriod"/>
            </a:pPr>
            <a:r>
              <a:rPr lang="pl-PL" dirty="0"/>
              <a:t>Analitics and bussiness inteligance - quick investigation, analyze and visualization milions or bilons of records. Elastic + kibana, plugin which works on top of the index and provides visulization capabilities </a:t>
            </a:r>
          </a:p>
          <a:p>
            <a:pPr marL="514350" indent="-514350">
              <a:buAutoNum type="arabicPeriod"/>
            </a:pPr>
            <a:r>
              <a:rPr lang="pl-PL" dirty="0"/>
              <a:t>Spatial queries, search for the nearest point, search for the polygons which contains point, create cluster aggregations </a:t>
            </a:r>
          </a:p>
        </p:txBody>
      </p:sp>
    </p:spTree>
    <p:extLst>
      <p:ext uri="{BB962C8B-B14F-4D97-AF65-F5344CB8AC3E}">
        <p14:creationId xmlns:p14="http://schemas.microsoft.com/office/powerpoint/2010/main" val="25921782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D5FFC-5C0D-4C12-A9A8-6B67749B9C1D}"/>
              </a:ext>
            </a:extLst>
          </p:cNvPr>
          <p:cNvSpPr>
            <a:spLocks noGrp="1"/>
          </p:cNvSpPr>
          <p:nvPr>
            <p:ph type="body" sz="quarter" idx="10"/>
          </p:nvPr>
        </p:nvSpPr>
        <p:spPr>
          <a:xfrm>
            <a:off x="1011024" y="387322"/>
            <a:ext cx="10524898" cy="1080861"/>
          </a:xfrm>
        </p:spPr>
        <p:txBody>
          <a:bodyPr/>
          <a:lstStyle/>
          <a:p>
            <a:r>
              <a:rPr lang="pl-PL" dirty="0"/>
              <a:t>Architecture – basic concepts </a:t>
            </a:r>
          </a:p>
        </p:txBody>
      </p:sp>
      <p:pic>
        <p:nvPicPr>
          <p:cNvPr id="4" name="Picture 3">
            <a:extLst>
              <a:ext uri="{FF2B5EF4-FFF2-40B4-BE49-F238E27FC236}">
                <a16:creationId xmlns:a16="http://schemas.microsoft.com/office/drawing/2014/main" id="{11514FC3-924F-45F1-997A-2826842BE162}"/>
              </a:ext>
            </a:extLst>
          </p:cNvPr>
          <p:cNvPicPr>
            <a:picLocks noChangeAspect="1"/>
          </p:cNvPicPr>
          <p:nvPr/>
        </p:nvPicPr>
        <p:blipFill>
          <a:blip r:embed="rId2"/>
          <a:stretch>
            <a:fillRect/>
          </a:stretch>
        </p:blipFill>
        <p:spPr>
          <a:xfrm>
            <a:off x="1979544" y="2775417"/>
            <a:ext cx="7864522" cy="2895851"/>
          </a:xfrm>
          <a:prstGeom prst="rect">
            <a:avLst/>
          </a:prstGeom>
        </p:spPr>
      </p:pic>
      <p:sp>
        <p:nvSpPr>
          <p:cNvPr id="3" name="Text Placeholder 2">
            <a:extLst>
              <a:ext uri="{FF2B5EF4-FFF2-40B4-BE49-F238E27FC236}">
                <a16:creationId xmlns:a16="http://schemas.microsoft.com/office/drawing/2014/main" id="{043AB1AA-4AFA-4346-A9DE-059B4CB7DA14}"/>
              </a:ext>
            </a:extLst>
          </p:cNvPr>
          <p:cNvSpPr>
            <a:spLocks noGrp="1"/>
          </p:cNvSpPr>
          <p:nvPr>
            <p:ph type="body" sz="quarter" idx="11"/>
          </p:nvPr>
        </p:nvSpPr>
        <p:spPr>
          <a:xfrm>
            <a:off x="1063651" y="1333933"/>
            <a:ext cx="10524898" cy="4218251"/>
          </a:xfrm>
        </p:spPr>
        <p:txBody>
          <a:bodyPr/>
          <a:lstStyle/>
          <a:p>
            <a:r>
              <a:rPr lang="en-US" dirty="0"/>
              <a:t>A cluster is a collection of one or more nodes (servers) that together holds entire data and provides indexing and search capabilities across all nodes. </a:t>
            </a:r>
            <a:endParaRPr lang="pl-PL" dirty="0"/>
          </a:p>
        </p:txBody>
      </p:sp>
    </p:spTree>
    <p:extLst>
      <p:ext uri="{BB962C8B-B14F-4D97-AF65-F5344CB8AC3E}">
        <p14:creationId xmlns:p14="http://schemas.microsoft.com/office/powerpoint/2010/main" val="14583793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01AAA6-5103-4C3E-A8AA-AA7D16C6E6A6}"/>
              </a:ext>
            </a:extLst>
          </p:cNvPr>
          <p:cNvSpPr>
            <a:spLocks noGrp="1"/>
          </p:cNvSpPr>
          <p:nvPr>
            <p:ph type="body" sz="quarter" idx="10"/>
          </p:nvPr>
        </p:nvSpPr>
        <p:spPr>
          <a:xfrm>
            <a:off x="932082" y="367586"/>
            <a:ext cx="10524898" cy="1080861"/>
          </a:xfrm>
        </p:spPr>
        <p:txBody>
          <a:bodyPr/>
          <a:lstStyle/>
          <a:p>
            <a:r>
              <a:rPr lang="pl-PL" dirty="0"/>
              <a:t>Architecture – basic concepts </a:t>
            </a:r>
          </a:p>
          <a:p>
            <a:endParaRPr lang="pl-PL" dirty="0"/>
          </a:p>
        </p:txBody>
      </p:sp>
      <p:sp>
        <p:nvSpPr>
          <p:cNvPr id="3" name="Text Placeholder 2">
            <a:extLst>
              <a:ext uri="{FF2B5EF4-FFF2-40B4-BE49-F238E27FC236}">
                <a16:creationId xmlns:a16="http://schemas.microsoft.com/office/drawing/2014/main" id="{6100AB08-9469-4848-B05E-516F41BB76E1}"/>
              </a:ext>
            </a:extLst>
          </p:cNvPr>
          <p:cNvSpPr>
            <a:spLocks noGrp="1"/>
          </p:cNvSpPr>
          <p:nvPr>
            <p:ph type="body" sz="quarter" idx="11"/>
          </p:nvPr>
        </p:nvSpPr>
        <p:spPr>
          <a:xfrm>
            <a:off x="932082" y="1848535"/>
            <a:ext cx="10524898" cy="3348415"/>
          </a:xfrm>
        </p:spPr>
        <p:txBody>
          <a:bodyPr/>
          <a:lstStyle/>
          <a:p>
            <a:pPr marL="514350" indent="-514350">
              <a:buFont typeface="+mj-lt"/>
              <a:buAutoNum type="arabicPeriod"/>
            </a:pPr>
            <a:r>
              <a:rPr lang="pl-PL" dirty="0"/>
              <a:t>Index – single collection of documents </a:t>
            </a:r>
          </a:p>
          <a:p>
            <a:pPr marL="514350" indent="-514350">
              <a:buFont typeface="+mj-lt"/>
              <a:buAutoNum type="arabicPeriod"/>
            </a:pPr>
            <a:r>
              <a:rPr lang="pl-PL" dirty="0"/>
              <a:t>Shard -  index can be bigger than one server</a:t>
            </a:r>
          </a:p>
          <a:p>
            <a:pPr marL="1200150" lvl="1" indent="-514350">
              <a:buFont typeface="+mj-lt"/>
              <a:buAutoNum type="alphaLcParenR"/>
            </a:pPr>
            <a:r>
              <a:rPr lang="pl-PL" dirty="0"/>
              <a:t>shards solve problem of horizontal scalling </a:t>
            </a:r>
          </a:p>
          <a:p>
            <a:pPr marL="1200150" lvl="1" indent="-514350">
              <a:buFont typeface="+mj-lt"/>
              <a:buAutoNum type="alphaLcParenR"/>
            </a:pPr>
            <a:r>
              <a:rPr lang="pl-PL" dirty="0"/>
              <a:t>allsows distribute and paralize </a:t>
            </a:r>
          </a:p>
          <a:p>
            <a:pPr marL="1200150" lvl="1" indent="-514350">
              <a:buFont typeface="+mj-lt"/>
              <a:buAutoNum type="alphaLcParenR"/>
            </a:pPr>
            <a:r>
              <a:rPr lang="pl-PL" dirty="0"/>
              <a:t>Under the hood e</a:t>
            </a:r>
            <a:r>
              <a:rPr lang="en-US" dirty="0" err="1"/>
              <a:t>ach</a:t>
            </a:r>
            <a:r>
              <a:rPr lang="en-US" dirty="0"/>
              <a:t> shard is a Lucene index</a:t>
            </a:r>
            <a:r>
              <a:rPr lang="pl-PL" dirty="0"/>
              <a:t> </a:t>
            </a:r>
          </a:p>
          <a:p>
            <a:pPr marL="514350" indent="-514350">
              <a:buFont typeface="+mj-lt"/>
              <a:buAutoNum type="arabicPeriod"/>
            </a:pPr>
            <a:r>
              <a:rPr lang="pl-PL" dirty="0"/>
              <a:t>Replica – copy of the shard </a:t>
            </a:r>
          </a:p>
          <a:p>
            <a:pPr marL="1200150" lvl="1" indent="-514350">
              <a:buFont typeface="+mj-lt"/>
              <a:buAutoNum type="alphaLcParenR"/>
            </a:pPr>
            <a:r>
              <a:rPr lang="pl-PL" dirty="0"/>
              <a:t>provides high avability, if any shard fail </a:t>
            </a:r>
          </a:p>
          <a:p>
            <a:pPr marL="1200150" lvl="1" indent="-514350">
              <a:buFont typeface="+mj-lt"/>
              <a:buAutoNum type="alphaLcParenR"/>
            </a:pPr>
            <a:r>
              <a:rPr lang="en-US" dirty="0"/>
              <a:t>allows scale out search throughput </a:t>
            </a:r>
            <a:r>
              <a:rPr lang="pl-PL" dirty="0"/>
              <a:t>- </a:t>
            </a:r>
            <a:r>
              <a:rPr lang="en-US" dirty="0"/>
              <a:t>searches can be executed on all replicas in parallel.</a:t>
            </a:r>
            <a:endParaRPr lang="pl-PL" dirty="0"/>
          </a:p>
          <a:p>
            <a:endParaRPr lang="pl-PL" dirty="0"/>
          </a:p>
        </p:txBody>
      </p:sp>
    </p:spTree>
    <p:extLst>
      <p:ext uri="{BB962C8B-B14F-4D97-AF65-F5344CB8AC3E}">
        <p14:creationId xmlns:p14="http://schemas.microsoft.com/office/powerpoint/2010/main" val="20908380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B04A3-E0ED-491C-B1D6-766A84B39E5F}"/>
              </a:ext>
            </a:extLst>
          </p:cNvPr>
          <p:cNvSpPr>
            <a:spLocks noGrp="1"/>
          </p:cNvSpPr>
          <p:nvPr>
            <p:ph type="body" sz="quarter" idx="10"/>
          </p:nvPr>
        </p:nvSpPr>
        <p:spPr>
          <a:xfrm>
            <a:off x="969086" y="442606"/>
            <a:ext cx="10524898" cy="1080861"/>
          </a:xfrm>
        </p:spPr>
        <p:txBody>
          <a:bodyPr/>
          <a:lstStyle/>
          <a:p>
            <a:r>
              <a:rPr lang="pl-PL" dirty="0"/>
              <a:t>Full text search – demo </a:t>
            </a:r>
          </a:p>
        </p:txBody>
      </p:sp>
      <p:sp>
        <p:nvSpPr>
          <p:cNvPr id="3" name="Text Placeholder 2">
            <a:extLst>
              <a:ext uri="{FF2B5EF4-FFF2-40B4-BE49-F238E27FC236}">
                <a16:creationId xmlns:a16="http://schemas.microsoft.com/office/drawing/2014/main" id="{A1D842CF-6FED-4A69-995C-CFF49B03F4C2}"/>
              </a:ext>
            </a:extLst>
          </p:cNvPr>
          <p:cNvSpPr>
            <a:spLocks noGrp="1"/>
          </p:cNvSpPr>
          <p:nvPr>
            <p:ph type="body" sz="quarter" idx="11"/>
          </p:nvPr>
        </p:nvSpPr>
        <p:spPr>
          <a:xfrm>
            <a:off x="969086" y="1277282"/>
            <a:ext cx="10524898" cy="4464095"/>
          </a:xfrm>
        </p:spPr>
        <p:txBody>
          <a:bodyPr/>
          <a:lstStyle/>
          <a:p>
            <a:r>
              <a:rPr lang="pl-PL" dirty="0"/>
              <a:t>Shakespere index – contains dialogs for 36 plays </a:t>
            </a:r>
          </a:p>
          <a:p>
            <a:endParaRPr lang="pl-PL" dirty="0"/>
          </a:p>
          <a:p>
            <a:r>
              <a:rPr lang="pl-PL" dirty="0"/>
              <a:t>How to find „to be or not to be” dialouge in ~ 20 miliseconds </a:t>
            </a:r>
          </a:p>
          <a:p>
            <a:endParaRPr lang="pl-PL" dirty="0"/>
          </a:p>
          <a:p>
            <a:pPr marL="457200" indent="-457200">
              <a:buFont typeface="Arial" panose="020B0604020202020204" pitchFamily="34" charset="0"/>
              <a:buChar char="•"/>
            </a:pPr>
            <a:endParaRPr lang="pl-PL" dirty="0"/>
          </a:p>
          <a:p>
            <a:r>
              <a:rPr lang="pl-PL" dirty="0"/>
              <a:t> </a:t>
            </a:r>
          </a:p>
        </p:txBody>
      </p:sp>
      <p:pic>
        <p:nvPicPr>
          <p:cNvPr id="6" name="Picture 5">
            <a:extLst>
              <a:ext uri="{FF2B5EF4-FFF2-40B4-BE49-F238E27FC236}">
                <a16:creationId xmlns:a16="http://schemas.microsoft.com/office/drawing/2014/main" id="{52158A8A-6EF9-4083-A888-FD1E9B8B9D92}"/>
              </a:ext>
            </a:extLst>
          </p:cNvPr>
          <p:cNvPicPr>
            <a:picLocks noChangeAspect="1"/>
          </p:cNvPicPr>
          <p:nvPr/>
        </p:nvPicPr>
        <p:blipFill>
          <a:blip r:embed="rId2"/>
          <a:stretch>
            <a:fillRect/>
          </a:stretch>
        </p:blipFill>
        <p:spPr>
          <a:xfrm>
            <a:off x="1059167" y="1765004"/>
            <a:ext cx="9780638" cy="549830"/>
          </a:xfrm>
          <a:prstGeom prst="rect">
            <a:avLst/>
          </a:prstGeom>
        </p:spPr>
      </p:pic>
      <p:sp>
        <p:nvSpPr>
          <p:cNvPr id="7" name="TextBox 6">
            <a:extLst>
              <a:ext uri="{FF2B5EF4-FFF2-40B4-BE49-F238E27FC236}">
                <a16:creationId xmlns:a16="http://schemas.microsoft.com/office/drawing/2014/main" id="{8BEB350E-3DEA-4D65-BE80-B2DEFA94EAFD}"/>
              </a:ext>
            </a:extLst>
          </p:cNvPr>
          <p:cNvSpPr txBox="1"/>
          <p:nvPr/>
        </p:nvSpPr>
        <p:spPr>
          <a:xfrm>
            <a:off x="1059167" y="3061429"/>
            <a:ext cx="9879511" cy="3139321"/>
          </a:xfrm>
          <a:prstGeom prst="rect">
            <a:avLst/>
          </a:prstGeom>
          <a:noFill/>
          <a:ln>
            <a:solidFill>
              <a:schemeClr val="tx1"/>
            </a:solidFill>
          </a:ln>
        </p:spPr>
        <p:txBody>
          <a:bodyPr wrap="square" rtlCol="0">
            <a:spAutoFit/>
          </a:bodyPr>
          <a:lstStyle/>
          <a:p>
            <a:r>
              <a:rPr lang="pl-PL" dirty="0"/>
              <a:t>POST /shakespeare/_search?size=10 </a:t>
            </a:r>
          </a:p>
          <a:p>
            <a:r>
              <a:rPr lang="pl-PL" dirty="0"/>
              <a:t>HTTP/1.1Host: localhost:9200</a:t>
            </a:r>
          </a:p>
          <a:p>
            <a:r>
              <a:rPr lang="pl-PL" dirty="0"/>
              <a:t>Content-Type: application/json</a:t>
            </a:r>
          </a:p>
          <a:p>
            <a:r>
              <a:rPr lang="en-US" dirty="0"/>
              <a:t>{</a:t>
            </a:r>
          </a:p>
          <a:p>
            <a:r>
              <a:rPr lang="en-US" dirty="0"/>
              <a:t>	"query": {</a:t>
            </a:r>
          </a:p>
          <a:p>
            <a:r>
              <a:rPr lang="en-US" dirty="0"/>
              <a:t>		"match": {</a:t>
            </a:r>
          </a:p>
          <a:p>
            <a:r>
              <a:rPr lang="en-US" dirty="0"/>
              <a:t>			"</a:t>
            </a:r>
            <a:r>
              <a:rPr lang="en-US" dirty="0" err="1"/>
              <a:t>text_entry</a:t>
            </a:r>
            <a:r>
              <a:rPr lang="en-US" dirty="0"/>
              <a:t>": "to be or not to be"</a:t>
            </a:r>
          </a:p>
          <a:p>
            <a:r>
              <a:rPr lang="en-US" dirty="0"/>
              <a:t>		}</a:t>
            </a:r>
          </a:p>
          <a:p>
            <a:r>
              <a:rPr lang="en-US" dirty="0"/>
              <a:t>	}</a:t>
            </a:r>
          </a:p>
          <a:p>
            <a:r>
              <a:rPr lang="en-US" dirty="0"/>
              <a:t>}</a:t>
            </a:r>
          </a:p>
          <a:p>
            <a:endParaRPr lang="pl-PL" dirty="0"/>
          </a:p>
        </p:txBody>
      </p:sp>
    </p:spTree>
    <p:extLst>
      <p:ext uri="{BB962C8B-B14F-4D97-AF65-F5344CB8AC3E}">
        <p14:creationId xmlns:p14="http://schemas.microsoft.com/office/powerpoint/2010/main" val="37477419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E911D-F98A-4B54-A2AF-5FB4418807D6}"/>
              </a:ext>
            </a:extLst>
          </p:cNvPr>
          <p:cNvSpPr>
            <a:spLocks noGrp="1"/>
          </p:cNvSpPr>
          <p:nvPr>
            <p:ph type="body" sz="quarter" idx="10"/>
          </p:nvPr>
        </p:nvSpPr>
        <p:spPr>
          <a:xfrm>
            <a:off x="1083386" y="293136"/>
            <a:ext cx="10524898" cy="1080861"/>
          </a:xfrm>
        </p:spPr>
        <p:txBody>
          <a:bodyPr/>
          <a:lstStyle/>
          <a:p>
            <a:r>
              <a:rPr lang="pl-PL" dirty="0"/>
              <a:t>Inverted index </a:t>
            </a:r>
          </a:p>
        </p:txBody>
      </p:sp>
      <p:sp>
        <p:nvSpPr>
          <p:cNvPr id="3" name="Text Placeholder 2">
            <a:extLst>
              <a:ext uri="{FF2B5EF4-FFF2-40B4-BE49-F238E27FC236}">
                <a16:creationId xmlns:a16="http://schemas.microsoft.com/office/drawing/2014/main" id="{20937A16-D441-4581-A6B8-987EBEBAF47F}"/>
              </a:ext>
            </a:extLst>
          </p:cNvPr>
          <p:cNvSpPr>
            <a:spLocks noGrp="1"/>
          </p:cNvSpPr>
          <p:nvPr>
            <p:ph type="body" sz="quarter" idx="11"/>
          </p:nvPr>
        </p:nvSpPr>
        <p:spPr>
          <a:xfrm>
            <a:off x="1083386" y="1149104"/>
            <a:ext cx="10524898" cy="4706573"/>
          </a:xfrm>
        </p:spPr>
        <p:txBody>
          <a:bodyPr/>
          <a:lstStyle/>
          <a:p>
            <a:r>
              <a:rPr lang="pl-PL" dirty="0"/>
              <a:t>Data structure at the heart of the each search algorithm, hashmap that directs from the word to the document index  </a:t>
            </a:r>
          </a:p>
          <a:p>
            <a:pPr marL="514350" indent="-514350">
              <a:buAutoNum type="arabicPeriod"/>
            </a:pPr>
            <a:r>
              <a:rPr lang="pl-PL" dirty="0"/>
              <a:t>Get the document</a:t>
            </a:r>
          </a:p>
          <a:p>
            <a:pPr marL="514350" indent="-514350">
              <a:buAutoNum type="arabicPeriod"/>
            </a:pPr>
            <a:r>
              <a:rPr lang="pl-PL" dirty="0"/>
              <a:t>Tokenize text into single worlds </a:t>
            </a:r>
          </a:p>
          <a:p>
            <a:pPr marL="514350" indent="-514350">
              <a:buAutoNum type="arabicPeriod"/>
            </a:pPr>
            <a:r>
              <a:rPr lang="pl-PL" dirty="0"/>
              <a:t>Normalize, lowercase, remove punctioations, special characters and other noises </a:t>
            </a:r>
          </a:p>
          <a:p>
            <a:pPr marL="514350" indent="-514350">
              <a:buAutoNum type="arabicPeriod"/>
            </a:pPr>
            <a:r>
              <a:rPr lang="pl-PL" dirty="0"/>
              <a:t>Analize worlds, depends on needs for example : </a:t>
            </a:r>
          </a:p>
          <a:p>
            <a:pPr marL="1028700" lvl="1" indent="-342900">
              <a:buFont typeface="+mj-lt"/>
              <a:buAutoNum type="alphaLcParenR"/>
            </a:pPr>
            <a:r>
              <a:rPr lang="pl-PL" dirty="0"/>
              <a:t>To find endinds reverse "fantastic" → "citsatnaf„</a:t>
            </a:r>
          </a:p>
          <a:p>
            <a:pPr marL="1028700" lvl="1" indent="-342900">
              <a:buFont typeface="+mj-lt"/>
              <a:buAutoNum type="alphaLcParenR"/>
            </a:pPr>
            <a:r>
              <a:rPr lang="pl-PL" dirty="0"/>
              <a:t>To find substrings build n-grams „</a:t>
            </a:r>
            <a:r>
              <a:rPr lang="en-US" dirty="0"/>
              <a:t> yours" </a:t>
            </a:r>
            <a:r>
              <a:rPr lang="pl-PL" dirty="0"/>
              <a:t>→</a:t>
            </a:r>
            <a:r>
              <a:rPr lang="en-US" dirty="0"/>
              <a:t> "^</a:t>
            </a:r>
            <a:r>
              <a:rPr lang="en-US" dirty="0" err="1"/>
              <a:t>yo</a:t>
            </a:r>
            <a:r>
              <a:rPr lang="en-US" dirty="0"/>
              <a:t>", "you", "our", "</a:t>
            </a:r>
            <a:r>
              <a:rPr lang="en-US" dirty="0" err="1"/>
              <a:t>urs</a:t>
            </a:r>
            <a:r>
              <a:rPr lang="en-US" dirty="0"/>
              <a:t>", "</a:t>
            </a:r>
            <a:r>
              <a:rPr lang="en-US" dirty="0" err="1"/>
              <a:t>rs</a:t>
            </a:r>
            <a:r>
              <a:rPr lang="en-US" dirty="0"/>
              <a:t>$„</a:t>
            </a:r>
            <a:endParaRPr lang="pl-PL" dirty="0"/>
          </a:p>
          <a:p>
            <a:pPr marL="1028700" lvl="1" indent="-342900">
              <a:buFont typeface="+mj-lt"/>
              <a:buAutoNum type="alphaLcParenR"/>
            </a:pPr>
            <a:r>
              <a:rPr lang="pl-PL" dirty="0"/>
              <a:t>To finds cooridante points create heo hashes (60.6384, 6.5017)  → „u4u8gyykk”</a:t>
            </a:r>
          </a:p>
          <a:p>
            <a:pPr marL="514350" indent="-514350">
              <a:buAutoNum type="arabicPeriod"/>
            </a:pPr>
            <a:r>
              <a:rPr lang="pl-PL" dirty="0"/>
              <a:t>Sort and put into dictionary </a:t>
            </a:r>
          </a:p>
          <a:p>
            <a:pPr marL="514350" indent="-514350">
              <a:buAutoNum type="arabicPeriod"/>
            </a:pPr>
            <a:endParaRPr lang="pl-PL" dirty="0"/>
          </a:p>
        </p:txBody>
      </p:sp>
    </p:spTree>
    <p:extLst>
      <p:ext uri="{BB962C8B-B14F-4D97-AF65-F5344CB8AC3E}">
        <p14:creationId xmlns:p14="http://schemas.microsoft.com/office/powerpoint/2010/main" val="27845450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399046-0AB3-446E-BD7A-ED9A9E46EE6F}"/>
              </a:ext>
            </a:extLst>
          </p:cNvPr>
          <p:cNvSpPr>
            <a:spLocks noGrp="1"/>
          </p:cNvSpPr>
          <p:nvPr>
            <p:ph type="body" sz="quarter" idx="11"/>
          </p:nvPr>
        </p:nvSpPr>
        <p:spPr/>
        <p:txBody>
          <a:bodyPr/>
          <a:lstStyle/>
          <a:p>
            <a:endParaRPr lang="pl-PL" dirty="0"/>
          </a:p>
        </p:txBody>
      </p:sp>
      <p:pic>
        <p:nvPicPr>
          <p:cNvPr id="4" name="Picture 3">
            <a:extLst>
              <a:ext uri="{FF2B5EF4-FFF2-40B4-BE49-F238E27FC236}">
                <a16:creationId xmlns:a16="http://schemas.microsoft.com/office/drawing/2014/main" id="{F15CBFAB-E828-4E53-8FC2-7270B601764E}"/>
              </a:ext>
            </a:extLst>
          </p:cNvPr>
          <p:cNvPicPr>
            <a:picLocks noChangeAspect="1"/>
          </p:cNvPicPr>
          <p:nvPr/>
        </p:nvPicPr>
        <p:blipFill>
          <a:blip r:embed="rId2"/>
          <a:stretch>
            <a:fillRect/>
          </a:stretch>
        </p:blipFill>
        <p:spPr>
          <a:xfrm>
            <a:off x="961132" y="1036112"/>
            <a:ext cx="10463167" cy="4785775"/>
          </a:xfrm>
          <a:prstGeom prst="rect">
            <a:avLst/>
          </a:prstGeom>
        </p:spPr>
      </p:pic>
    </p:spTree>
    <p:extLst>
      <p:ext uri="{BB962C8B-B14F-4D97-AF65-F5344CB8AC3E}">
        <p14:creationId xmlns:p14="http://schemas.microsoft.com/office/powerpoint/2010/main" val="3895638589"/>
      </p:ext>
    </p:extLst>
  </p:cSld>
  <p:clrMapOvr>
    <a:masterClrMapping/>
  </p:clrMapOvr>
  <p:transition>
    <p:fade/>
  </p:transition>
</p:sld>
</file>

<file path=ppt/theme/theme1.xml><?xml version="1.0" encoding="utf-8"?>
<a:theme xmlns:a="http://schemas.openxmlformats.org/drawingml/2006/main" name="1_Aurora Divider">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potx_Project05_SG01" id="{7BE758C4-D3BD-4B55-9EA0-57E47087A1AC}" vid="{7A0E1E66-F39B-4BA9-A0E8-2D6FF4A3CD07}"/>
    </a:ext>
  </a:extLst>
</a:theme>
</file>

<file path=ppt/theme/theme2.xml><?xml version="1.0" encoding="utf-8"?>
<a:theme xmlns:a="http://schemas.openxmlformats.org/drawingml/2006/main" name="Highly Confidential">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potx_Project05_SG01" id="{7BE758C4-D3BD-4B55-9EA0-57E47087A1AC}" vid="{33BBE9A7-EABC-4AA2-B42D-1B00D908E4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FE0192A8E73A4CBE9024D002920532" ma:contentTypeVersion="4" ma:contentTypeDescription="Create a new document." ma:contentTypeScope="" ma:versionID="0d8d7d6300e8a4bc3e35ba2e8abe715d">
  <xsd:schema xmlns:xsd="http://www.w3.org/2001/XMLSchema" xmlns:xs="http://www.w3.org/2001/XMLSchema" xmlns:p="http://schemas.microsoft.com/office/2006/metadata/properties" xmlns:ns2="71731efb-d95f-4b9c-81d3-edf9a8533796" xmlns:ns3="32d2e7c2-c546-45d1-9dfa-a2156753f9aa" targetNamespace="http://schemas.microsoft.com/office/2006/metadata/properties" ma:root="true" ma:fieldsID="81d01d78a55cc593d64bbd371c420f74" ns2:_="" ns3:_="">
    <xsd:import namespace="71731efb-d95f-4b9c-81d3-edf9a8533796"/>
    <xsd:import namespace="32d2e7c2-c546-45d1-9dfa-a2156753f9a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731efb-d95f-4b9c-81d3-edf9a853379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d2e7c2-c546-45d1-9dfa-a2156753f9aa"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2056B-6A60-4370-9126-72E2651EF596}">
  <ds:schemaRefs>
    <ds:schemaRef ds:uri="http://schemas.microsoft.com/sharepoint/v3/contenttype/forms"/>
  </ds:schemaRefs>
</ds:datastoreItem>
</file>

<file path=customXml/itemProps2.xml><?xml version="1.0" encoding="utf-8"?>
<ds:datastoreItem xmlns:ds="http://schemas.openxmlformats.org/officeDocument/2006/customXml" ds:itemID="{2D640949-F722-4E85-A66F-2ADFE25CD1C4}">
  <ds:schemaRefs>
    <ds:schemaRef ds:uri="71731efb-d95f-4b9c-81d3-edf9a8533796"/>
    <ds:schemaRef ds:uri="http://purl.org/dc/terms/"/>
    <ds:schemaRef ds:uri="http://schemas.openxmlformats.org/package/2006/metadata/core-properties"/>
    <ds:schemaRef ds:uri="http://schemas.microsoft.com/office/2006/documentManagement/types"/>
    <ds:schemaRef ds:uri="32d2e7c2-c546-45d1-9dfa-a2156753f9aa"/>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4B8785A-4ABD-4BEC-BCA3-A6686A129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731efb-d95f-4b9c-81d3-edf9a8533796"/>
    <ds:schemaRef ds:uri="32d2e7c2-c546-45d1-9dfa-a2156753f9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4156</TotalTime>
  <Words>1466</Words>
  <Application>Microsoft Office PowerPoint</Application>
  <PresentationFormat>Widescreen</PresentationFormat>
  <Paragraphs>232</Paragraphs>
  <Slides>28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Open Sans</vt:lpstr>
      <vt:lpstr>Segoe UI</vt:lpstr>
      <vt:lpstr>Segoe UI Light</vt:lpstr>
      <vt:lpstr>Wingdings</vt:lpstr>
      <vt:lpstr>1_Aurora Divider</vt:lpstr>
      <vt:lpstr>Highly Confidential</vt:lpstr>
      <vt:lpstr>PowerPoint Presentation</vt:lpstr>
      <vt:lpstr>PowerPoint Presentation</vt:lpstr>
      <vt:lpstr>Elasticsearch is a highly scalable open-source full-text search and analytics engine. Allows you to store, search, and analyze big volumes of data quickly and in near real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Darcey McAllister</dc:creator>
  <cp:lastModifiedBy>Jakub Gwozdz</cp:lastModifiedBy>
  <cp:revision>75</cp:revision>
  <dcterms:created xsi:type="dcterms:W3CDTF">2017-08-31T16:41:06Z</dcterms:created>
  <dcterms:modified xsi:type="dcterms:W3CDTF">2018-08-06T13:52:07Z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0x010100E3FE0192A8E73A4CBE9024D002920532</vt:lpwstr>
  </property>
</Properties>
</file>