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2160" y="1371600"/>
            <a:ext cx="7772040" cy="2504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22160" y="4068720"/>
            <a:ext cx="7772040" cy="5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22160" y="4660200"/>
            <a:ext cx="7772040" cy="5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2160" y="1371600"/>
            <a:ext cx="7772040" cy="2504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2160" y="4068720"/>
            <a:ext cx="3792600" cy="5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704840" y="4068720"/>
            <a:ext cx="3792600" cy="5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704840" y="4660200"/>
            <a:ext cx="3792600" cy="5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722160" y="4660200"/>
            <a:ext cx="3792600" cy="5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2160" y="1371600"/>
            <a:ext cx="7772040" cy="2504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22160" y="4068720"/>
            <a:ext cx="7772040" cy="113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722160" y="4068720"/>
            <a:ext cx="7772040" cy="113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3898800" y="4068360"/>
            <a:ext cx="1418040" cy="11314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3898800" y="4068360"/>
            <a:ext cx="1418040" cy="1131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2160" y="1371600"/>
            <a:ext cx="7772040" cy="2504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2160" y="4068720"/>
            <a:ext cx="7772040" cy="1131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2160" y="1371600"/>
            <a:ext cx="7772040" cy="2504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2160" y="4068720"/>
            <a:ext cx="7772040" cy="113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2160" y="1371600"/>
            <a:ext cx="7772040" cy="2504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2160" y="4068720"/>
            <a:ext cx="3792600" cy="113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704840" y="4068720"/>
            <a:ext cx="3792600" cy="113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2160" y="1371600"/>
            <a:ext cx="7772040" cy="2504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2160" y="1371600"/>
            <a:ext cx="7772040" cy="1161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2160" y="1371600"/>
            <a:ext cx="7772040" cy="2504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2160" y="4068720"/>
            <a:ext cx="3792600" cy="5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22160" y="4660200"/>
            <a:ext cx="3792600" cy="5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704840" y="4068720"/>
            <a:ext cx="3792600" cy="113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2160" y="1371600"/>
            <a:ext cx="7772040" cy="2504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2160" y="4068720"/>
            <a:ext cx="7772040" cy="1131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2160" y="1371600"/>
            <a:ext cx="7772040" cy="2504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2160" y="4068720"/>
            <a:ext cx="3792600" cy="113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704840" y="4068720"/>
            <a:ext cx="3792600" cy="5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704840" y="4660200"/>
            <a:ext cx="3792600" cy="5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2160" y="1371600"/>
            <a:ext cx="7772040" cy="2504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2160" y="4068720"/>
            <a:ext cx="3792600" cy="5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704840" y="4068720"/>
            <a:ext cx="3792600" cy="5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2160" y="4660200"/>
            <a:ext cx="7772040" cy="5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2160" y="1371600"/>
            <a:ext cx="7772040" cy="2504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2160" y="4068720"/>
            <a:ext cx="7772040" cy="5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2160" y="4660200"/>
            <a:ext cx="7772040" cy="5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2160" y="1371600"/>
            <a:ext cx="7772040" cy="2504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2160" y="4068720"/>
            <a:ext cx="3792600" cy="5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04840" y="4068720"/>
            <a:ext cx="3792600" cy="5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704840" y="4660200"/>
            <a:ext cx="3792600" cy="5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722160" y="4660200"/>
            <a:ext cx="3792600" cy="5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2160" y="1371600"/>
            <a:ext cx="7772040" cy="2504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2160" y="4068720"/>
            <a:ext cx="7772040" cy="113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722160" y="4068720"/>
            <a:ext cx="7772040" cy="113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898800" y="4068360"/>
            <a:ext cx="1418040" cy="11314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3898800" y="4068360"/>
            <a:ext cx="1418040" cy="1131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2160" y="1371600"/>
            <a:ext cx="7772040" cy="2504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722160" y="4068720"/>
            <a:ext cx="7772040" cy="1131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22160" y="1371600"/>
            <a:ext cx="7772040" cy="2504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22160" y="4068720"/>
            <a:ext cx="7772040" cy="113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22160" y="1371600"/>
            <a:ext cx="7772040" cy="2504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22160" y="4068720"/>
            <a:ext cx="3792600" cy="113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704840" y="4068720"/>
            <a:ext cx="3792600" cy="113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22160" y="1371600"/>
            <a:ext cx="7772040" cy="2504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2160" y="1371600"/>
            <a:ext cx="7772040" cy="2504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2160" y="4068720"/>
            <a:ext cx="7772040" cy="113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722160" y="1371600"/>
            <a:ext cx="7772040" cy="1161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22160" y="1371600"/>
            <a:ext cx="7772040" cy="2504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722160" y="4068720"/>
            <a:ext cx="3792600" cy="5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722160" y="4660200"/>
            <a:ext cx="3792600" cy="5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704840" y="4068720"/>
            <a:ext cx="3792600" cy="113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2160" y="1371600"/>
            <a:ext cx="7772040" cy="2504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722160" y="4068720"/>
            <a:ext cx="3792600" cy="113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704840" y="4068720"/>
            <a:ext cx="3792600" cy="5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704840" y="4660200"/>
            <a:ext cx="3792600" cy="5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22160" y="1371600"/>
            <a:ext cx="7772040" cy="2504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722160" y="4068720"/>
            <a:ext cx="3792600" cy="5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704840" y="4068720"/>
            <a:ext cx="3792600" cy="5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722160" y="4660200"/>
            <a:ext cx="7772040" cy="5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22160" y="1371600"/>
            <a:ext cx="7772040" cy="2504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722160" y="4068720"/>
            <a:ext cx="7772040" cy="5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722160" y="4660200"/>
            <a:ext cx="7772040" cy="5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22160" y="1371600"/>
            <a:ext cx="7772040" cy="2504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722160" y="4068720"/>
            <a:ext cx="3792600" cy="5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704840" y="4068720"/>
            <a:ext cx="3792600" cy="5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704840" y="4660200"/>
            <a:ext cx="3792600" cy="5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722160" y="4660200"/>
            <a:ext cx="3792600" cy="5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722160" y="1371600"/>
            <a:ext cx="7772040" cy="2504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22160" y="4068720"/>
            <a:ext cx="7772040" cy="113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722160" y="4068720"/>
            <a:ext cx="7772040" cy="113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3898800" y="4068360"/>
            <a:ext cx="1418040" cy="113148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/>
        </p:blipFill>
        <p:spPr>
          <a:xfrm>
            <a:off x="3898800" y="4068360"/>
            <a:ext cx="1418040" cy="1131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2160" y="1371600"/>
            <a:ext cx="7772040" cy="2504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22160" y="4068720"/>
            <a:ext cx="3792600" cy="113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704840" y="4068720"/>
            <a:ext cx="3792600" cy="113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2160" y="1371600"/>
            <a:ext cx="7772040" cy="2504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2160" y="1371600"/>
            <a:ext cx="7772040" cy="1161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2160" y="1371600"/>
            <a:ext cx="7772040" cy="2504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2160" y="4068720"/>
            <a:ext cx="3792600" cy="5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722160" y="4660200"/>
            <a:ext cx="3792600" cy="5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704840" y="4068720"/>
            <a:ext cx="3792600" cy="113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2160" y="1371600"/>
            <a:ext cx="7772040" cy="2504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2160" y="4068720"/>
            <a:ext cx="3792600" cy="113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704840" y="4068720"/>
            <a:ext cx="3792600" cy="5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704840" y="4660200"/>
            <a:ext cx="3792600" cy="5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2160" y="1371600"/>
            <a:ext cx="7772040" cy="2504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2160" y="4068720"/>
            <a:ext cx="3792600" cy="5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704840" y="4068720"/>
            <a:ext cx="3792600" cy="5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22160" y="4660200"/>
            <a:ext cx="7772040" cy="5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457840" y="6499440"/>
            <a:ext cx="84240" cy="84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569160" y="6499440"/>
            <a:ext cx="84240" cy="84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sk-SK" sz="8000" strike="noStrike">
                <a:solidFill>
                  <a:srgbClr val="2f5897"/>
                </a:solidFill>
                <a:latin typeface="Palatino Linotype"/>
              </a:rPr>
              <a:t>Click to edit the title text formatClick to edit Master title style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6363360" y="6356520"/>
            <a:ext cx="2085480" cy="364680"/>
          </a:xfrm>
          <a:prstGeom prst="rect">
            <a:avLst/>
          </a:prstGeom>
        </p:spPr>
        <p:txBody>
          <a:bodyPr rIns="45720" anchor="ctr"/>
          <a:p>
            <a:pPr algn="r">
              <a:lnSpc>
                <a:spcPct val="100000"/>
              </a:lnSpc>
            </a:pPr>
            <a:r>
              <a:rPr lang="en-US" sz="1200" strike="noStrike">
                <a:solidFill>
                  <a:srgbClr val="595959"/>
                </a:solidFill>
                <a:latin typeface="Century Gothic"/>
              </a:rPr>
              <a:t>3/19/15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543160" y="6356520"/>
            <a:ext cx="561600" cy="364680"/>
          </a:xfrm>
          <a:prstGeom prst="rect">
            <a:avLst/>
          </a:prstGeom>
        </p:spPr>
        <p:txBody>
          <a:bodyPr lIns="27360" rIns="45720" anchor="ctr"/>
          <a:p>
            <a:pPr>
              <a:lnSpc>
                <a:spcPct val="100000"/>
              </a:lnSpc>
            </a:pPr>
            <a:fld id="{CC1050A0-4602-42C1-8B4F-00EEEF7023B0}" type="slidenum">
              <a:rPr lang="en-US" sz="1200" strike="noStrike">
                <a:solidFill>
                  <a:srgbClr val="595959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659160" y="6356520"/>
            <a:ext cx="2847600" cy="364680"/>
          </a:xfrm>
          <a:prstGeom prst="rect">
            <a:avLst/>
          </a:prstGeom>
        </p:spPr>
        <p:txBody>
          <a:bodyPr lIns="45720" anchor="ctr"/>
          <a:p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sk-SK" sz="2400"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sk-SK" sz="1600"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sk-SK" sz="1600"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sk-SK" sz="1600"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sk-SK" sz="2000"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sk-SK" sz="2000"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sk-SK" sz="2000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457840" y="6499440"/>
            <a:ext cx="84240" cy="84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569160" y="6499440"/>
            <a:ext cx="84240" cy="84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anchor="b"/>
          <a:p>
            <a:pPr algn="ctr">
              <a:lnSpc>
                <a:spcPts val="2046"/>
              </a:lnSpc>
            </a:pPr>
            <a:r>
              <a:rPr lang="sk-SK" sz="5400" strike="noStrike">
                <a:solidFill>
                  <a:srgbClr val="2f5897"/>
                </a:solidFill>
                <a:latin typeface="Palatino Linotype"/>
              </a:rPr>
              <a:t>Click to edit the title text formatClick to edit Master title style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sk-SK" sz="2400" strike="noStrike">
                <a:solidFill>
                  <a:srgbClr val="808080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sk-SK" sz="2400" strike="noStrike">
                <a:solidFill>
                  <a:srgbClr val="808080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sk-SK" sz="2400" strike="noStrike">
                <a:solidFill>
                  <a:srgbClr val="808080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sk-SK" sz="2400" strike="noStrike">
                <a:solidFill>
                  <a:srgbClr val="808080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sk-SK" sz="2400" strike="noStrike">
                <a:solidFill>
                  <a:srgbClr val="808080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sk-SK" sz="2400" strike="noStrike">
                <a:solidFill>
                  <a:srgbClr val="808080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k-SK" sz="2400" strike="noStrike">
                <a:solidFill>
                  <a:srgbClr val="808080"/>
                </a:solidFill>
                <a:latin typeface="Century Gothic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sk-SK" sz="1600" strike="noStrike">
                <a:solidFill>
                  <a:srgbClr val="808080"/>
                </a:solidFill>
                <a:latin typeface="Century Gothic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sk-SK" sz="1600" strike="noStrike">
                <a:solidFill>
                  <a:srgbClr val="808080"/>
                </a:solidFill>
                <a:latin typeface="Century Gothic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Courier New"/>
              <a:buChar char="o"/>
            </a:pPr>
            <a:r>
              <a:rPr lang="sk-SK" sz="1600" strike="noStrike">
                <a:solidFill>
                  <a:srgbClr val="808080"/>
                </a:solidFill>
                <a:latin typeface="Century Gothic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sk-SK" sz="1600" strike="noStrike">
                <a:solidFill>
                  <a:srgbClr val="808080"/>
                </a:solidFill>
                <a:latin typeface="Century Gothic"/>
              </a:rPr>
              <a:t>Fifth level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>
            <a:off x="6363360" y="6356520"/>
            <a:ext cx="2085480" cy="364680"/>
          </a:xfrm>
          <a:prstGeom prst="rect">
            <a:avLst/>
          </a:prstGeom>
        </p:spPr>
        <p:txBody>
          <a:bodyPr rIns="45720" anchor="ctr"/>
          <a:p>
            <a:pPr algn="r">
              <a:lnSpc>
                <a:spcPct val="100000"/>
              </a:lnSpc>
            </a:pPr>
            <a:r>
              <a:rPr lang="en-US" sz="1200" strike="noStrike">
                <a:solidFill>
                  <a:srgbClr val="595959"/>
                </a:solidFill>
                <a:latin typeface="Century Gothic"/>
              </a:rPr>
              <a:t>3/19/15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ftr"/>
          </p:nvPr>
        </p:nvSpPr>
        <p:spPr>
          <a:xfrm>
            <a:off x="659160" y="6356520"/>
            <a:ext cx="2847600" cy="364680"/>
          </a:xfrm>
          <a:prstGeom prst="rect">
            <a:avLst/>
          </a:prstGeom>
        </p:spPr>
        <p:txBody>
          <a:bodyPr lIns="45720" anchor="ctr"/>
          <a:p>
            <a:endParaRPr/>
          </a:p>
        </p:txBody>
      </p:sp>
      <p:sp>
        <p:nvSpPr>
          <p:cNvPr id="47" name="PlaceHolder 7"/>
          <p:cNvSpPr>
            <a:spLocks noGrp="1"/>
          </p:cNvSpPr>
          <p:nvPr>
            <p:ph type="sldNum"/>
          </p:nvPr>
        </p:nvSpPr>
        <p:spPr>
          <a:xfrm>
            <a:off x="8543160" y="6356520"/>
            <a:ext cx="561600" cy="364680"/>
          </a:xfrm>
          <a:prstGeom prst="rect">
            <a:avLst/>
          </a:prstGeom>
        </p:spPr>
        <p:txBody>
          <a:bodyPr lIns="27360" rIns="45720" anchor="ctr"/>
          <a:p>
            <a:pPr>
              <a:lnSpc>
                <a:spcPct val="100000"/>
              </a:lnSpc>
            </a:pPr>
            <a:fld id="{76492920-1C03-4C94-8DD1-26AF6D8C0557}" type="slidenum">
              <a:rPr lang="en-US" sz="1200" strike="noStrike">
                <a:solidFill>
                  <a:srgbClr val="595959"/>
                </a:solidFill>
                <a:latin typeface="Century Gothic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457840" y="6499440"/>
            <a:ext cx="84240" cy="84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569160" y="6499440"/>
            <a:ext cx="84240" cy="84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722160" y="1371600"/>
            <a:ext cx="7772040" cy="250488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sk-SK" sz="4800" strike="noStrike">
                <a:solidFill>
                  <a:srgbClr val="2f5897"/>
                </a:solidFill>
                <a:latin typeface="Palatino Linotype"/>
              </a:rPr>
              <a:t>Click to edit the title text formatClick to edit Master title style</a:t>
            </a:r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722160" y="4068720"/>
            <a:ext cx="7772040" cy="113148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sk-SK" sz="2000" strike="noStrike">
                <a:solidFill>
                  <a:srgbClr val="8b8b8b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sk-SK" sz="2000" strike="noStrike">
                <a:solidFill>
                  <a:srgbClr val="8b8b8b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sk-SK" sz="2000" strike="noStrike">
                <a:solidFill>
                  <a:srgbClr val="8b8b8b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sk-SK" sz="2000" strike="noStrike">
                <a:solidFill>
                  <a:srgbClr val="8b8b8b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sk-SK" sz="2000" strike="noStrike">
                <a:solidFill>
                  <a:srgbClr val="8b8b8b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sk-SK" sz="2000" strike="noStrike">
                <a:solidFill>
                  <a:srgbClr val="8b8b8b"/>
                </a:solidFill>
                <a:latin typeface="Century Gothic"/>
              </a:rPr>
              <a:t>Sixth Outline Level</a:t>
            </a:r>
            <a:endParaRPr/>
          </a:p>
          <a:p>
            <a:pPr algn="ctr">
              <a:lnSpc>
                <a:spcPct val="100000"/>
              </a:lnSpc>
            </a:pPr>
            <a:r>
              <a:rPr lang="sk-SK" sz="2000" strike="noStrike">
                <a:solidFill>
                  <a:srgbClr val="8b8b8b"/>
                </a:solidFill>
                <a:latin typeface="Century Gothic"/>
              </a:rPr>
              <a:t>Seventh Outline LevelClick to edit Master text styles</a:t>
            </a:r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dt"/>
          </p:nvPr>
        </p:nvSpPr>
        <p:spPr>
          <a:xfrm>
            <a:off x="6363360" y="6356520"/>
            <a:ext cx="2085480" cy="364680"/>
          </a:xfrm>
          <a:prstGeom prst="rect">
            <a:avLst/>
          </a:prstGeom>
        </p:spPr>
        <p:txBody>
          <a:bodyPr rIns="45720" anchor="ctr"/>
          <a:p>
            <a:pPr algn="r">
              <a:lnSpc>
                <a:spcPct val="100000"/>
              </a:lnSpc>
            </a:pPr>
            <a:r>
              <a:rPr lang="en-US" sz="1200" strike="noStrike">
                <a:solidFill>
                  <a:srgbClr val="595959"/>
                </a:solidFill>
                <a:latin typeface="Century Gothic"/>
              </a:rPr>
              <a:t>3/19/15</a:t>
            </a:r>
            <a:endParaRPr/>
          </a:p>
        </p:txBody>
      </p:sp>
      <p:sp>
        <p:nvSpPr>
          <p:cNvPr id="87" name="PlaceHolder 6"/>
          <p:cNvSpPr>
            <a:spLocks noGrp="1"/>
          </p:cNvSpPr>
          <p:nvPr>
            <p:ph type="ftr"/>
          </p:nvPr>
        </p:nvSpPr>
        <p:spPr>
          <a:xfrm>
            <a:off x="659160" y="6356520"/>
            <a:ext cx="2847600" cy="364680"/>
          </a:xfrm>
          <a:prstGeom prst="rect">
            <a:avLst/>
          </a:prstGeom>
        </p:spPr>
        <p:txBody>
          <a:bodyPr lIns="45720" anchor="ctr"/>
          <a:p>
            <a:endParaRPr/>
          </a:p>
        </p:txBody>
      </p:sp>
      <p:sp>
        <p:nvSpPr>
          <p:cNvPr id="88" name="PlaceHolder 7"/>
          <p:cNvSpPr>
            <a:spLocks noGrp="1"/>
          </p:cNvSpPr>
          <p:nvPr>
            <p:ph type="sldNum"/>
          </p:nvPr>
        </p:nvSpPr>
        <p:spPr>
          <a:xfrm>
            <a:off x="8543160" y="6356520"/>
            <a:ext cx="561600" cy="364680"/>
          </a:xfrm>
          <a:prstGeom prst="rect">
            <a:avLst/>
          </a:prstGeom>
        </p:spPr>
        <p:txBody>
          <a:bodyPr lIns="27360" rIns="45720" anchor="ctr"/>
          <a:p>
            <a:pPr>
              <a:lnSpc>
                <a:spcPct val="100000"/>
              </a:lnSpc>
            </a:pPr>
            <a:fld id="{6BD2EDB9-ED75-4648-B577-FF8F3F99A660}" type="slidenum">
              <a:rPr lang="en-US" sz="1200" strike="noStrike">
                <a:solidFill>
                  <a:srgbClr val="595959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89" name="CustomShape 8"/>
          <p:cNvSpPr/>
          <p:nvPr/>
        </p:nvSpPr>
        <p:spPr>
          <a:xfrm>
            <a:off x="4495680" y="3924360"/>
            <a:ext cx="84240" cy="84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9"/>
          <p:cNvSpPr/>
          <p:nvPr/>
        </p:nvSpPr>
        <p:spPr>
          <a:xfrm>
            <a:off x="4695840" y="3924360"/>
            <a:ext cx="84240" cy="84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10"/>
          <p:cNvSpPr/>
          <p:nvPr/>
        </p:nvSpPr>
        <p:spPr>
          <a:xfrm>
            <a:off x="4296600" y="3924360"/>
            <a:ext cx="84240" cy="84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85800" y="2133720"/>
            <a:ext cx="77720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sk-SK" sz="8000" strike="noStrike">
                <a:solidFill>
                  <a:srgbClr val="2f5897"/>
                </a:solidFill>
                <a:latin typeface="Palatino Linotype"/>
              </a:rPr>
              <a:t>Robocode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685800" y="5334120"/>
            <a:ext cx="6400440" cy="1218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8b8b8b"/>
                </a:solidFill>
                <a:latin typeface="Century Gothic"/>
              </a:rPr>
              <a:t>Peter Babič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8b8b8b"/>
                </a:solidFill>
                <a:latin typeface="Century Gothic"/>
              </a:rPr>
              <a:t>Jakub Hanák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ts val="2046"/>
              </a:lnSpc>
            </a:pPr>
            <a:r>
              <a:rPr lang="sk-SK" sz="5400" strike="noStrike">
                <a:solidFill>
                  <a:srgbClr val="2f5897"/>
                </a:solidFill>
                <a:latin typeface="Palatino Linotype"/>
              </a:rPr>
              <a:t>Possible improvements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sk-SK" sz="3200">
                <a:solidFill>
                  <a:srgbClr val="808080"/>
                </a:solidFill>
                <a:latin typeface="Century SchoolBook URW"/>
              </a:rPr>
              <a:t>Algorithm's path optimization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sk-SK" sz="3200">
                <a:solidFill>
                  <a:srgbClr val="808080"/>
                </a:solidFill>
                <a:latin typeface="Century SchoolBook URW"/>
              </a:rPr>
              <a:t>Removing some constants – increasing flexibility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sk-SK" sz="3200">
                <a:solidFill>
                  <a:srgbClr val="808080"/>
                </a:solidFill>
                <a:latin typeface="Century SchoolBook URW"/>
              </a:rPr>
              <a:t>Implementing diagonal movement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722160" y="1371600"/>
            <a:ext cx="7772040" cy="25048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sk-SK" sz="4400" strike="noStrike">
                <a:solidFill>
                  <a:srgbClr val="2f5897"/>
                </a:solidFill>
                <a:latin typeface="Palatino Linotype"/>
              </a:rPr>
              <a:t>Thank you for your attention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722160" y="4068720"/>
            <a:ext cx="7772040" cy="1131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ts val="2046"/>
              </a:lnSpc>
            </a:pPr>
            <a:r>
              <a:rPr lang="sk-SK" sz="5400" strike="noStrike">
                <a:solidFill>
                  <a:srgbClr val="2f5897"/>
                </a:solidFill>
                <a:latin typeface="Palatino Linotype"/>
              </a:rPr>
              <a:t>What is Robocode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k-SK" sz="3200" strike="noStrike">
                <a:solidFill>
                  <a:srgbClr val="808080"/>
                </a:solidFill>
                <a:latin typeface="DejaVu Sans Condensed"/>
              </a:rPr>
              <a:t>Robocode is a programming game, where the goal is to develop a robot battle tank to battle against other tanks in Java or .NET. The robot battles are running in real-time and on-screen.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ts val="2046"/>
              </a:lnSpc>
            </a:pPr>
            <a:r>
              <a:rPr lang="sk-SK" sz="5400" strike="noStrike">
                <a:solidFill>
                  <a:srgbClr val="2f5897"/>
                </a:solidFill>
                <a:latin typeface="Palatino Linotype"/>
              </a:rPr>
              <a:t>A* search algorithm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k-SK" sz="2400" strike="noStrike">
                <a:solidFill>
                  <a:srgbClr val="808080"/>
                </a:solidFill>
                <a:latin typeface="DejaVu Sans Condensed"/>
              </a:rPr>
              <a:t> </a:t>
            </a:r>
            <a:r>
              <a:rPr lang="sk-SK" sz="2400" strike="noStrike">
                <a:solidFill>
                  <a:srgbClr val="808080"/>
                </a:solidFill>
                <a:latin typeface="DejaVu Sans Condensed"/>
              </a:rPr>
              <a:t>is a computer algorithm that is widely used in </a:t>
            </a:r>
            <a:r>
              <a:rPr b="1" lang="sk-SK" sz="2400" strike="noStrike">
                <a:solidFill>
                  <a:srgbClr val="808080"/>
                </a:solidFill>
                <a:latin typeface="DejaVu Sans Condensed"/>
              </a:rPr>
              <a:t>pathfinding</a:t>
            </a:r>
            <a:r>
              <a:rPr lang="sk-SK" sz="2400" strike="noStrike">
                <a:solidFill>
                  <a:srgbClr val="808080"/>
                </a:solidFill>
                <a:latin typeface="DejaVu Sans Condensed"/>
              </a:rPr>
              <a:t> and graph </a:t>
            </a:r>
            <a:r>
              <a:rPr b="1" lang="sk-SK" sz="2400" strike="noStrike">
                <a:solidFill>
                  <a:srgbClr val="808080"/>
                </a:solidFill>
                <a:latin typeface="DejaVu Sans Condensed"/>
              </a:rPr>
              <a:t>traversal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k-SK" sz="2400" strike="noStrike">
                <a:solidFill>
                  <a:srgbClr val="808080"/>
                </a:solidFill>
                <a:latin typeface="DejaVu Sans Condensed"/>
              </a:rPr>
              <a:t> </a:t>
            </a:r>
            <a:r>
              <a:rPr lang="sk-SK" sz="2400" strike="noStrike">
                <a:solidFill>
                  <a:srgbClr val="808080"/>
                </a:solidFill>
                <a:latin typeface="DejaVu Sans Condensed"/>
              </a:rPr>
              <a:t>efficiently traversable path between points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k-SK" sz="2400" strike="noStrike">
                <a:solidFill>
                  <a:srgbClr val="808080"/>
                </a:solidFill>
                <a:latin typeface="DejaVu Sans Condensed"/>
              </a:rPr>
              <a:t> </a:t>
            </a:r>
            <a:r>
              <a:rPr b="1" lang="sk-SK" sz="2400" strike="noStrike">
                <a:solidFill>
                  <a:srgbClr val="808080"/>
                </a:solidFill>
                <a:latin typeface="DejaVu Sans Condensed"/>
              </a:rPr>
              <a:t>best-first search </a:t>
            </a:r>
            <a:r>
              <a:rPr lang="sk-SK" sz="2400" strike="noStrike">
                <a:solidFill>
                  <a:srgbClr val="808080"/>
                </a:solidFill>
                <a:latin typeface="DejaVu Sans Condensed"/>
              </a:rPr>
              <a:t>and finds a </a:t>
            </a:r>
            <a:r>
              <a:rPr b="1" lang="sk-SK" sz="2400" strike="noStrike">
                <a:solidFill>
                  <a:srgbClr val="808080"/>
                </a:solidFill>
                <a:latin typeface="DejaVu Sans Condensed"/>
              </a:rPr>
              <a:t>least-cost</a:t>
            </a:r>
            <a:r>
              <a:rPr lang="sk-SK" sz="2400" strike="noStrike">
                <a:solidFill>
                  <a:srgbClr val="808080"/>
                </a:solidFill>
                <a:latin typeface="DejaVu Sans Condensed"/>
              </a:rPr>
              <a:t> path from a given initial node to one </a:t>
            </a:r>
            <a:r>
              <a:rPr b="1" lang="sk-SK" sz="2400" strike="noStrike">
                <a:solidFill>
                  <a:srgbClr val="808080"/>
                </a:solidFill>
                <a:latin typeface="DejaVu Sans Condensed"/>
              </a:rPr>
              <a:t>goal node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k-SK" sz="2400" strike="noStrike">
                <a:solidFill>
                  <a:srgbClr val="808080"/>
                </a:solidFill>
                <a:latin typeface="DejaVu Sans Condensed"/>
              </a:rPr>
              <a:t>path of the lowest expected total cost or distance, keeping a sorted </a:t>
            </a:r>
            <a:r>
              <a:rPr b="1" lang="sk-SK" sz="2400" strike="noStrike">
                <a:solidFill>
                  <a:srgbClr val="808080"/>
                </a:solidFill>
                <a:latin typeface="DejaVu Sans Condensed"/>
              </a:rPr>
              <a:t>priority queue </a:t>
            </a:r>
            <a:r>
              <a:rPr lang="sk-SK" sz="2400" strike="noStrike">
                <a:solidFill>
                  <a:srgbClr val="808080"/>
                </a:solidFill>
                <a:latin typeface="DejaVu Sans Condensed"/>
              </a:rPr>
              <a:t>of alternate path segments along the way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ts val="2046"/>
              </a:lnSpc>
            </a:pPr>
            <a:r>
              <a:rPr lang="sk-SK" sz="5400" strike="noStrike">
                <a:solidFill>
                  <a:srgbClr val="2f5897"/>
                </a:solidFill>
                <a:latin typeface="Palatino Linotype"/>
              </a:rPr>
              <a:t>A* search algorithm</a:t>
            </a:r>
            <a:endParaRPr/>
          </a:p>
        </p:txBody>
      </p:sp>
      <p:pic>
        <p:nvPicPr>
          <p:cNvPr id="133" name="Content Placeholder 3" descr=""/>
          <p:cNvPicPr/>
          <p:nvPr/>
        </p:nvPicPr>
        <p:blipFill>
          <a:blip r:embed="rId1"/>
          <a:stretch/>
        </p:blipFill>
        <p:spPr>
          <a:xfrm>
            <a:off x="3571920" y="3852360"/>
            <a:ext cx="1999800" cy="1999800"/>
          </a:xfrm>
          <a:prstGeom prst="rect">
            <a:avLst/>
          </a:prstGeom>
          <a:ln>
            <a:noFill/>
          </a:ln>
        </p:spPr>
      </p:pic>
      <p:sp>
        <p:nvSpPr>
          <p:cNvPr id="134" name="TextShape 2"/>
          <p:cNvSpPr txBox="1"/>
          <p:nvPr/>
        </p:nvSpPr>
        <p:spPr>
          <a:xfrm>
            <a:off x="457560" y="1828800"/>
            <a:ext cx="8229240" cy="1417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200">
                <a:solidFill>
                  <a:srgbClr val="808080"/>
                </a:solidFill>
                <a:latin typeface="Arial"/>
              </a:rPr>
              <a:t>The one we have implemented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ts val="2046"/>
              </a:lnSpc>
            </a:pPr>
            <a:r>
              <a:rPr lang="sk-SK" sz="5400" strike="noStrike">
                <a:solidFill>
                  <a:srgbClr val="2f5897"/>
                </a:solidFill>
                <a:latin typeface="Palatino Linotype"/>
              </a:rPr>
              <a:t>Dijkstra's algorithm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k-SK" sz="2400" strike="noStrike">
                <a:solidFill>
                  <a:srgbClr val="808080"/>
                </a:solidFill>
                <a:latin typeface="DejaVu Sans Condensed"/>
              </a:rPr>
              <a:t>finding the </a:t>
            </a:r>
            <a:r>
              <a:rPr b="1" lang="sk-SK" sz="2400" strike="noStrike">
                <a:solidFill>
                  <a:srgbClr val="808080"/>
                </a:solidFill>
                <a:latin typeface="DejaVu Sans Condensed"/>
              </a:rPr>
              <a:t>shortest paths </a:t>
            </a:r>
            <a:r>
              <a:rPr lang="sk-SK" sz="2400" strike="noStrike">
                <a:solidFill>
                  <a:srgbClr val="808080"/>
                </a:solidFill>
                <a:latin typeface="DejaVu Sans Condensed"/>
              </a:rPr>
              <a:t>between </a:t>
            </a:r>
            <a:r>
              <a:rPr b="1" lang="sk-SK" sz="2400" strike="noStrike">
                <a:solidFill>
                  <a:srgbClr val="808080"/>
                </a:solidFill>
                <a:latin typeface="DejaVu Sans Condensed"/>
              </a:rPr>
              <a:t>nodes</a:t>
            </a:r>
            <a:r>
              <a:rPr lang="sk-SK" sz="2400" strike="noStrike">
                <a:solidFill>
                  <a:srgbClr val="808080"/>
                </a:solidFill>
                <a:latin typeface="DejaVu Sans Condensed"/>
              </a:rPr>
              <a:t> in a graph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k-SK" sz="2400" strike="noStrike">
                <a:solidFill>
                  <a:srgbClr val="808080"/>
                </a:solidFill>
                <a:latin typeface="DejaVu Sans Condensed"/>
              </a:rPr>
              <a:t>assign some </a:t>
            </a:r>
            <a:r>
              <a:rPr b="1" lang="sk-SK" sz="2400" strike="noStrike">
                <a:solidFill>
                  <a:srgbClr val="808080"/>
                </a:solidFill>
                <a:latin typeface="DejaVu Sans Condensed"/>
              </a:rPr>
              <a:t>initial distance </a:t>
            </a:r>
            <a:r>
              <a:rPr lang="sk-SK" sz="2400" strike="noStrike">
                <a:solidFill>
                  <a:srgbClr val="808080"/>
                </a:solidFill>
                <a:latin typeface="DejaVu Sans Condensed"/>
              </a:rPr>
              <a:t>values and will try to improve them step by step</a:t>
            </a:r>
            <a:endParaRPr/>
          </a:p>
        </p:txBody>
      </p:sp>
      <p:pic>
        <p:nvPicPr>
          <p:cNvPr id="137" name="Picture 3" descr=""/>
          <p:cNvPicPr/>
          <p:nvPr/>
        </p:nvPicPr>
        <p:blipFill>
          <a:blip r:embed="rId1"/>
          <a:stretch/>
        </p:blipFill>
        <p:spPr>
          <a:xfrm>
            <a:off x="3733920" y="3962520"/>
            <a:ext cx="1999800" cy="199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ts val="2046"/>
              </a:lnSpc>
            </a:pPr>
            <a:r>
              <a:rPr lang="sk-SK" sz="5400" strike="noStrike">
                <a:solidFill>
                  <a:srgbClr val="2f5897"/>
                </a:solidFill>
                <a:latin typeface="Palatino Linotype"/>
              </a:rPr>
              <a:t>Manhattan distance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k-SK" sz="2400" strike="noStrike">
                <a:solidFill>
                  <a:srgbClr val="808080"/>
                </a:solidFill>
                <a:latin typeface="Century Gothic"/>
              </a:rPr>
              <a:t>based on the well-known gridlike </a:t>
            </a:r>
            <a:r>
              <a:rPr b="1" lang="sk-SK" sz="2400" strike="noStrike">
                <a:solidFill>
                  <a:srgbClr val="808080"/>
                </a:solidFill>
                <a:latin typeface="Century Gothic"/>
              </a:rPr>
              <a:t>street geography </a:t>
            </a:r>
            <a:r>
              <a:rPr lang="sk-SK" sz="2400" strike="noStrike">
                <a:solidFill>
                  <a:srgbClr val="808080"/>
                </a:solidFill>
                <a:latin typeface="Century Gothic"/>
              </a:rPr>
              <a:t>of the New York borough of </a:t>
            </a:r>
            <a:r>
              <a:rPr b="1" lang="sk-SK" sz="2400" strike="noStrike">
                <a:solidFill>
                  <a:srgbClr val="808080"/>
                </a:solidFill>
                <a:latin typeface="Century Gothic"/>
              </a:rPr>
              <a:t>Manhattan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k-SK" sz="2400" strike="noStrike">
                <a:solidFill>
                  <a:srgbClr val="808080"/>
                </a:solidFill>
                <a:latin typeface="Century Gothic"/>
              </a:rPr>
              <a:t>The distance between two points in a grid based on a strictly </a:t>
            </a:r>
            <a:r>
              <a:rPr b="1" lang="sk-SK" sz="2400" strike="noStrike">
                <a:solidFill>
                  <a:srgbClr val="808080"/>
                </a:solidFill>
                <a:latin typeface="Century Gothic"/>
              </a:rPr>
              <a:t>horizontal </a:t>
            </a:r>
            <a:r>
              <a:rPr lang="sk-SK" sz="2400" strike="noStrike">
                <a:solidFill>
                  <a:srgbClr val="808080"/>
                </a:solidFill>
                <a:latin typeface="Century Gothic"/>
              </a:rPr>
              <a:t>and/or </a:t>
            </a:r>
            <a:r>
              <a:rPr b="1" lang="sk-SK" sz="2400" strike="noStrike">
                <a:solidFill>
                  <a:srgbClr val="808080"/>
                </a:solidFill>
                <a:latin typeface="Century Gothic"/>
              </a:rPr>
              <a:t>vertical</a:t>
            </a:r>
            <a:r>
              <a:rPr lang="sk-SK" sz="2400" strike="noStrike">
                <a:solidFill>
                  <a:srgbClr val="808080"/>
                </a:solidFill>
                <a:latin typeface="Century Gothic"/>
              </a:rPr>
              <a:t> path  as opposed to the diagonal or "as the crow flies" distance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k-SK" sz="2400" strike="noStrike">
                <a:solidFill>
                  <a:srgbClr val="808080"/>
                </a:solidFill>
                <a:latin typeface="Century Gothic"/>
              </a:rPr>
              <a:t> </a:t>
            </a:r>
            <a:r>
              <a:rPr lang="sk-SK" sz="2400" strike="noStrike">
                <a:solidFill>
                  <a:srgbClr val="808080"/>
                </a:solidFill>
                <a:latin typeface="Century Gothic"/>
              </a:rPr>
              <a:t>is the simple </a:t>
            </a:r>
            <a:r>
              <a:rPr b="1" lang="sk-SK" sz="2400" strike="noStrike">
                <a:solidFill>
                  <a:srgbClr val="808080"/>
                </a:solidFill>
                <a:latin typeface="Century Gothic"/>
              </a:rPr>
              <a:t>sum</a:t>
            </a:r>
            <a:r>
              <a:rPr lang="sk-SK" sz="2400" strike="noStrike">
                <a:solidFill>
                  <a:srgbClr val="808080"/>
                </a:solidFill>
                <a:latin typeface="Century Gothic"/>
              </a:rPr>
              <a:t> of the horizontal and vertical components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ts val="2046"/>
              </a:lnSpc>
            </a:pPr>
            <a:r>
              <a:rPr lang="sk-SK" sz="5400" strike="noStrike">
                <a:solidFill>
                  <a:srgbClr val="336699"/>
                </a:solidFill>
                <a:latin typeface="Palatino Linotype"/>
              </a:rPr>
              <a:t>Euclidean distance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15998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k-SK" sz="2400" strike="noStrike">
                <a:solidFill>
                  <a:srgbClr val="808080"/>
                </a:solidFill>
                <a:latin typeface="Century Gothic"/>
              </a:rPr>
              <a:t> </a:t>
            </a:r>
            <a:r>
              <a:rPr lang="sk-SK" sz="2400" strike="noStrike">
                <a:solidFill>
                  <a:srgbClr val="808080"/>
                </a:solidFill>
                <a:latin typeface="Century Gothic"/>
              </a:rPr>
              <a:t>is the "ordinary" distance between two points in </a:t>
            </a:r>
            <a:r>
              <a:rPr b="1" lang="sk-SK" sz="2400" strike="noStrike">
                <a:solidFill>
                  <a:srgbClr val="808080"/>
                </a:solidFill>
                <a:latin typeface="Century Gothic"/>
              </a:rPr>
              <a:t>Euclidean space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k-SK" sz="2400" strike="noStrike">
                <a:solidFill>
                  <a:srgbClr val="808080"/>
                </a:solidFill>
                <a:latin typeface="Century Gothic"/>
              </a:rPr>
              <a:t>The Euclidean distance between points </a:t>
            </a:r>
            <a:r>
              <a:rPr b="1" lang="sk-SK" sz="2400" strike="noStrike">
                <a:solidFill>
                  <a:srgbClr val="808080"/>
                </a:solidFill>
                <a:latin typeface="Century Gothic"/>
              </a:rPr>
              <a:t>p</a:t>
            </a:r>
            <a:r>
              <a:rPr lang="sk-SK" sz="2400" strike="noStrike">
                <a:solidFill>
                  <a:srgbClr val="808080"/>
                </a:solidFill>
                <a:latin typeface="Century Gothic"/>
              </a:rPr>
              <a:t> and </a:t>
            </a:r>
            <a:r>
              <a:rPr b="1" lang="sk-SK" sz="2400" strike="noStrike">
                <a:solidFill>
                  <a:srgbClr val="808080"/>
                </a:solidFill>
                <a:latin typeface="Century Gothic"/>
              </a:rPr>
              <a:t>q</a:t>
            </a:r>
            <a:r>
              <a:rPr lang="sk-SK" sz="2400" strike="noStrike">
                <a:solidFill>
                  <a:srgbClr val="808080"/>
                </a:solidFill>
                <a:latin typeface="Century Gothic"/>
              </a:rPr>
              <a:t> is the length of the line segment connecting them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k-SK" sz="2400" strike="noStrike">
                <a:solidFill>
                  <a:srgbClr val="808080"/>
                </a:solidFill>
                <a:latin typeface="Century Gothic"/>
              </a:rPr>
              <a:t>In Cartesian coordinates, if </a:t>
            </a:r>
            <a:r>
              <a:rPr b="1" lang="sk-SK" sz="2400" strike="noStrike">
                <a:solidFill>
                  <a:srgbClr val="808080"/>
                </a:solidFill>
                <a:latin typeface="Century Gothic"/>
              </a:rPr>
              <a:t>p = (p1, p2,..., pn) </a:t>
            </a:r>
            <a:r>
              <a:rPr lang="sk-SK" sz="2400" strike="noStrike">
                <a:solidFill>
                  <a:srgbClr val="808080"/>
                </a:solidFill>
                <a:latin typeface="Century Gothic"/>
              </a:rPr>
              <a:t>and </a:t>
            </a:r>
            <a:r>
              <a:rPr b="1" lang="sk-SK" sz="2400" strike="noStrike">
                <a:solidFill>
                  <a:srgbClr val="808080"/>
                </a:solidFill>
                <a:latin typeface="Century Gothic"/>
              </a:rPr>
              <a:t>q = (q1, q2,..., qn) </a:t>
            </a:r>
            <a:r>
              <a:rPr lang="sk-SK" sz="2400" strike="noStrike">
                <a:solidFill>
                  <a:srgbClr val="808080"/>
                </a:solidFill>
                <a:latin typeface="Century Gothic"/>
              </a:rPr>
              <a:t>are two points in Euclidean n-space, then the distance (d) from p to q, or from q to p is given by the </a:t>
            </a:r>
            <a:r>
              <a:rPr b="1" lang="sk-SK" sz="2400" strike="noStrike">
                <a:solidFill>
                  <a:srgbClr val="808080"/>
                </a:solidFill>
                <a:latin typeface="Century Gothic"/>
              </a:rPr>
              <a:t>Pythagorean formula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/>
            <a:r>
              <a:rPr lang="sk-SK" sz="5400">
                <a:solidFill>
                  <a:srgbClr val="006699"/>
                </a:solidFill>
                <a:latin typeface="Palatino Linotype"/>
              </a:rPr>
              <a:t>Solution preview</a:t>
            </a:r>
            <a:endParaRPr/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981360" y="1599840"/>
            <a:ext cx="7180200" cy="452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sk-SK" sz="5400">
                <a:solidFill>
                  <a:srgbClr val="006699"/>
                </a:solidFill>
                <a:latin typeface="Palatino Linotype"/>
              </a:rPr>
              <a:t>Implementation problems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808080"/>
                </a:solidFill>
                <a:latin typeface="Century SchoolBook URW"/>
              </a:rPr>
              <a:t>World generation for the search algorithm and for the robot sandbox simultaneously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808080"/>
                </a:solidFill>
                <a:latin typeface="Century SchoolBook URW"/>
              </a:rPr>
              <a:t>Viable open set data structure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808080"/>
                </a:solidFill>
                <a:latin typeface="Century SchoolBook URW"/>
              </a:rPr>
              <a:t>Stopping algorithm cycle when the destination was found (== vs .equals())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808080"/>
                </a:solidFill>
                <a:latin typeface="Century SchoolBook URW"/>
              </a:rPr>
              <a:t>Reversing the List of objects representing the path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808080"/>
                </a:solidFill>
                <a:latin typeface="Century SchoolBook URW"/>
              </a:rPr>
              <a:t>Turret rotation through shorter arc 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