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78" r:id="rId3"/>
    <p:sldId id="295" r:id="rId4"/>
    <p:sldId id="257" r:id="rId5"/>
    <p:sldId id="259" r:id="rId6"/>
    <p:sldId id="260" r:id="rId7"/>
    <p:sldId id="261" r:id="rId8"/>
    <p:sldId id="262" r:id="rId9"/>
    <p:sldId id="263" r:id="rId10"/>
    <p:sldId id="265" r:id="rId11"/>
    <p:sldId id="264" r:id="rId12"/>
    <p:sldId id="267" r:id="rId13"/>
    <p:sldId id="266" r:id="rId14"/>
    <p:sldId id="268" r:id="rId15"/>
    <p:sldId id="270" r:id="rId16"/>
    <p:sldId id="271" r:id="rId17"/>
    <p:sldId id="306" r:id="rId18"/>
    <p:sldId id="269" r:id="rId19"/>
    <p:sldId id="304" r:id="rId20"/>
    <p:sldId id="305" r:id="rId21"/>
    <p:sldId id="280" r:id="rId22"/>
    <p:sldId id="303" r:id="rId23"/>
    <p:sldId id="307" r:id="rId24"/>
    <p:sldId id="308" r:id="rId25"/>
    <p:sldId id="294" r:id="rId26"/>
    <p:sldId id="281" r:id="rId27"/>
    <p:sldId id="284" r:id="rId28"/>
    <p:sldId id="282" r:id="rId29"/>
    <p:sldId id="283" r:id="rId30"/>
    <p:sldId id="272" r:id="rId31"/>
    <p:sldId id="273" r:id="rId32"/>
    <p:sldId id="285" r:id="rId33"/>
    <p:sldId id="286" r:id="rId34"/>
    <p:sldId id="287" r:id="rId35"/>
    <p:sldId id="288" r:id="rId36"/>
    <p:sldId id="290" r:id="rId37"/>
    <p:sldId id="279" r:id="rId38"/>
    <p:sldId id="293" r:id="rId39"/>
    <p:sldId id="291" r:id="rId40"/>
    <p:sldId id="297" r:id="rId41"/>
    <p:sldId id="298" r:id="rId42"/>
    <p:sldId id="301" r:id="rId43"/>
    <p:sldId id="289" r:id="rId44"/>
    <p:sldId id="300" r:id="rId45"/>
    <p:sldId id="309" r:id="rId46"/>
    <p:sldId id="313" r:id="rId47"/>
    <p:sldId id="314" r:id="rId48"/>
    <p:sldId id="274" r:id="rId49"/>
    <p:sldId id="276" r:id="rId50"/>
    <p:sldId id="275" r:id="rId51"/>
    <p:sldId id="310" r:id="rId52"/>
    <p:sldId id="311" r:id="rId53"/>
    <p:sldId id="312" r:id="rId54"/>
    <p:sldId id="302" r:id="rId55"/>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4660"/>
  </p:normalViewPr>
  <p:slideViewPr>
    <p:cSldViewPr snapToGrid="0">
      <p:cViewPr>
        <p:scale>
          <a:sx n="75" d="100"/>
          <a:sy n="75" d="100"/>
        </p:scale>
        <p:origin x="778" y="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cs-CZ"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cs-CZ"/>
          </a:p>
        </p:txBody>
      </p:sp>
      <p:sp>
        <p:nvSpPr>
          <p:cNvPr id="4" name="Date Placeholder 3"/>
          <p:cNvSpPr>
            <a:spLocks noGrp="1"/>
          </p:cNvSpPr>
          <p:nvPr>
            <p:ph type="dt" sz="half" idx="10"/>
          </p:nvPr>
        </p:nvSpPr>
        <p:spPr/>
        <p:txBody>
          <a:bodyPr/>
          <a:lstStyle/>
          <a:p>
            <a:fld id="{C791DBB6-4574-45B4-B707-C0CFA401DA3B}" type="datetimeFigureOut">
              <a:rPr lang="cs-CZ" smtClean="0"/>
              <a:t>27.4.2015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4306196-5FDB-4682-9623-352AA67C9823}" type="slidenum">
              <a:rPr lang="cs-CZ" smtClean="0"/>
              <a:t>‹#›</a:t>
            </a:fld>
            <a:endParaRPr lang="cs-CZ"/>
          </a:p>
        </p:txBody>
      </p:sp>
    </p:spTree>
    <p:extLst>
      <p:ext uri="{BB962C8B-B14F-4D97-AF65-F5344CB8AC3E}">
        <p14:creationId xmlns:p14="http://schemas.microsoft.com/office/powerpoint/2010/main" val="10736832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cs-C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4" name="Date Placeholder 3"/>
          <p:cNvSpPr>
            <a:spLocks noGrp="1"/>
          </p:cNvSpPr>
          <p:nvPr>
            <p:ph type="dt" sz="half" idx="10"/>
          </p:nvPr>
        </p:nvSpPr>
        <p:spPr/>
        <p:txBody>
          <a:bodyPr/>
          <a:lstStyle/>
          <a:p>
            <a:fld id="{C791DBB6-4574-45B4-B707-C0CFA401DA3B}" type="datetimeFigureOut">
              <a:rPr lang="cs-CZ" smtClean="0"/>
              <a:t>27.4.2015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4306196-5FDB-4682-9623-352AA67C9823}" type="slidenum">
              <a:rPr lang="cs-CZ" smtClean="0"/>
              <a:t>‹#›</a:t>
            </a:fld>
            <a:endParaRPr lang="cs-CZ"/>
          </a:p>
        </p:txBody>
      </p:sp>
    </p:spTree>
    <p:extLst>
      <p:ext uri="{BB962C8B-B14F-4D97-AF65-F5344CB8AC3E}">
        <p14:creationId xmlns:p14="http://schemas.microsoft.com/office/powerpoint/2010/main" val="19586112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cs-C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4" name="Date Placeholder 3"/>
          <p:cNvSpPr>
            <a:spLocks noGrp="1"/>
          </p:cNvSpPr>
          <p:nvPr>
            <p:ph type="dt" sz="half" idx="10"/>
          </p:nvPr>
        </p:nvSpPr>
        <p:spPr/>
        <p:txBody>
          <a:bodyPr/>
          <a:lstStyle/>
          <a:p>
            <a:fld id="{C791DBB6-4574-45B4-B707-C0CFA401DA3B}" type="datetimeFigureOut">
              <a:rPr lang="cs-CZ" smtClean="0"/>
              <a:t>27.4.2015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4306196-5FDB-4682-9623-352AA67C9823}" type="slidenum">
              <a:rPr lang="cs-CZ" smtClean="0"/>
              <a:t>‹#›</a:t>
            </a:fld>
            <a:endParaRPr lang="cs-CZ"/>
          </a:p>
        </p:txBody>
      </p:sp>
    </p:spTree>
    <p:extLst>
      <p:ext uri="{BB962C8B-B14F-4D97-AF65-F5344CB8AC3E}">
        <p14:creationId xmlns:p14="http://schemas.microsoft.com/office/powerpoint/2010/main" val="30753091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cs-CZ"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4" name="Date Placeholder 3"/>
          <p:cNvSpPr>
            <a:spLocks noGrp="1"/>
          </p:cNvSpPr>
          <p:nvPr>
            <p:ph type="dt" sz="half" idx="10"/>
          </p:nvPr>
        </p:nvSpPr>
        <p:spPr/>
        <p:txBody>
          <a:bodyPr/>
          <a:lstStyle/>
          <a:p>
            <a:fld id="{C791DBB6-4574-45B4-B707-C0CFA401DA3B}" type="datetimeFigureOut">
              <a:rPr lang="cs-CZ" smtClean="0"/>
              <a:t>27.4.2015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4306196-5FDB-4682-9623-352AA67C9823}" type="slidenum">
              <a:rPr lang="cs-CZ" smtClean="0"/>
              <a:t>‹#›</a:t>
            </a:fld>
            <a:endParaRPr lang="cs-CZ"/>
          </a:p>
        </p:txBody>
      </p:sp>
    </p:spTree>
    <p:extLst>
      <p:ext uri="{BB962C8B-B14F-4D97-AF65-F5344CB8AC3E}">
        <p14:creationId xmlns:p14="http://schemas.microsoft.com/office/powerpoint/2010/main" val="2250706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cs-C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91DBB6-4574-45B4-B707-C0CFA401DA3B}" type="datetimeFigureOut">
              <a:rPr lang="cs-CZ" smtClean="0"/>
              <a:t>27.4.2015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4306196-5FDB-4682-9623-352AA67C9823}" type="slidenum">
              <a:rPr lang="cs-CZ" smtClean="0"/>
              <a:t>‹#›</a:t>
            </a:fld>
            <a:endParaRPr lang="cs-CZ"/>
          </a:p>
        </p:txBody>
      </p:sp>
    </p:spTree>
    <p:extLst>
      <p:ext uri="{BB962C8B-B14F-4D97-AF65-F5344CB8AC3E}">
        <p14:creationId xmlns:p14="http://schemas.microsoft.com/office/powerpoint/2010/main" val="1623943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cs-CZ"/>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5" name="Date Placeholder 4"/>
          <p:cNvSpPr>
            <a:spLocks noGrp="1"/>
          </p:cNvSpPr>
          <p:nvPr>
            <p:ph type="dt" sz="half" idx="10"/>
          </p:nvPr>
        </p:nvSpPr>
        <p:spPr/>
        <p:txBody>
          <a:bodyPr/>
          <a:lstStyle/>
          <a:p>
            <a:fld id="{C791DBB6-4574-45B4-B707-C0CFA401DA3B}" type="datetimeFigureOut">
              <a:rPr lang="cs-CZ" smtClean="0"/>
              <a:t>27.4.2015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4306196-5FDB-4682-9623-352AA67C9823}" type="slidenum">
              <a:rPr lang="cs-CZ" smtClean="0"/>
              <a:t>‹#›</a:t>
            </a:fld>
            <a:endParaRPr lang="cs-CZ"/>
          </a:p>
        </p:txBody>
      </p:sp>
    </p:spTree>
    <p:extLst>
      <p:ext uri="{BB962C8B-B14F-4D97-AF65-F5344CB8AC3E}">
        <p14:creationId xmlns:p14="http://schemas.microsoft.com/office/powerpoint/2010/main" val="3083301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cs-C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7" name="Date Placeholder 6"/>
          <p:cNvSpPr>
            <a:spLocks noGrp="1"/>
          </p:cNvSpPr>
          <p:nvPr>
            <p:ph type="dt" sz="half" idx="10"/>
          </p:nvPr>
        </p:nvSpPr>
        <p:spPr/>
        <p:txBody>
          <a:bodyPr/>
          <a:lstStyle/>
          <a:p>
            <a:fld id="{C791DBB6-4574-45B4-B707-C0CFA401DA3B}" type="datetimeFigureOut">
              <a:rPr lang="cs-CZ" smtClean="0"/>
              <a:t>27.4.2015</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34306196-5FDB-4682-9623-352AA67C9823}" type="slidenum">
              <a:rPr lang="cs-CZ" smtClean="0"/>
              <a:t>‹#›</a:t>
            </a:fld>
            <a:endParaRPr lang="cs-CZ"/>
          </a:p>
        </p:txBody>
      </p:sp>
    </p:spTree>
    <p:extLst>
      <p:ext uri="{BB962C8B-B14F-4D97-AF65-F5344CB8AC3E}">
        <p14:creationId xmlns:p14="http://schemas.microsoft.com/office/powerpoint/2010/main" val="18076532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cs-CZ"/>
          </a:p>
        </p:txBody>
      </p:sp>
      <p:sp>
        <p:nvSpPr>
          <p:cNvPr id="3" name="Date Placeholder 2"/>
          <p:cNvSpPr>
            <a:spLocks noGrp="1"/>
          </p:cNvSpPr>
          <p:nvPr>
            <p:ph type="dt" sz="half" idx="10"/>
          </p:nvPr>
        </p:nvSpPr>
        <p:spPr/>
        <p:txBody>
          <a:bodyPr/>
          <a:lstStyle/>
          <a:p>
            <a:fld id="{C791DBB6-4574-45B4-B707-C0CFA401DA3B}" type="datetimeFigureOut">
              <a:rPr lang="cs-CZ" smtClean="0"/>
              <a:t>27.4.2015</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34306196-5FDB-4682-9623-352AA67C9823}" type="slidenum">
              <a:rPr lang="cs-CZ" smtClean="0"/>
              <a:t>‹#›</a:t>
            </a:fld>
            <a:endParaRPr lang="cs-CZ"/>
          </a:p>
        </p:txBody>
      </p:sp>
    </p:spTree>
    <p:extLst>
      <p:ext uri="{BB962C8B-B14F-4D97-AF65-F5344CB8AC3E}">
        <p14:creationId xmlns:p14="http://schemas.microsoft.com/office/powerpoint/2010/main" val="27552822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91DBB6-4574-45B4-B707-C0CFA401DA3B}" type="datetimeFigureOut">
              <a:rPr lang="cs-CZ" smtClean="0"/>
              <a:t>27.4.2015</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34306196-5FDB-4682-9623-352AA67C9823}" type="slidenum">
              <a:rPr lang="cs-CZ" smtClean="0"/>
              <a:t>‹#›</a:t>
            </a:fld>
            <a:endParaRPr lang="cs-CZ"/>
          </a:p>
        </p:txBody>
      </p:sp>
    </p:spTree>
    <p:extLst>
      <p:ext uri="{BB962C8B-B14F-4D97-AF65-F5344CB8AC3E}">
        <p14:creationId xmlns:p14="http://schemas.microsoft.com/office/powerpoint/2010/main" val="29147955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cs-C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1DBB6-4574-45B4-B707-C0CFA401DA3B}" type="datetimeFigureOut">
              <a:rPr lang="cs-CZ" smtClean="0"/>
              <a:t>27.4.2015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4306196-5FDB-4682-9623-352AA67C9823}" type="slidenum">
              <a:rPr lang="cs-CZ" smtClean="0"/>
              <a:t>‹#›</a:t>
            </a:fld>
            <a:endParaRPr lang="cs-CZ"/>
          </a:p>
        </p:txBody>
      </p:sp>
    </p:spTree>
    <p:extLst>
      <p:ext uri="{BB962C8B-B14F-4D97-AF65-F5344CB8AC3E}">
        <p14:creationId xmlns:p14="http://schemas.microsoft.com/office/powerpoint/2010/main" val="1879370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cs-C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1DBB6-4574-45B4-B707-C0CFA401DA3B}" type="datetimeFigureOut">
              <a:rPr lang="cs-CZ" smtClean="0"/>
              <a:t>27.4.2015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4306196-5FDB-4682-9623-352AA67C9823}" type="slidenum">
              <a:rPr lang="cs-CZ" smtClean="0"/>
              <a:t>‹#›</a:t>
            </a:fld>
            <a:endParaRPr lang="cs-CZ"/>
          </a:p>
        </p:txBody>
      </p:sp>
    </p:spTree>
    <p:extLst>
      <p:ext uri="{BB962C8B-B14F-4D97-AF65-F5344CB8AC3E}">
        <p14:creationId xmlns:p14="http://schemas.microsoft.com/office/powerpoint/2010/main" val="41337208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cs-CZ"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1DBB6-4574-45B4-B707-C0CFA401DA3B}" type="datetimeFigureOut">
              <a:rPr lang="cs-CZ" smtClean="0"/>
              <a:t>27.4.2015</a:t>
            </a:fld>
            <a:endParaRPr lang="cs-C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06196-5FDB-4682-9623-352AA67C9823}" type="slidenum">
              <a:rPr lang="cs-CZ" smtClean="0"/>
              <a:t>‹#›</a:t>
            </a:fld>
            <a:endParaRPr lang="cs-CZ"/>
          </a:p>
        </p:txBody>
      </p:sp>
    </p:spTree>
    <p:extLst>
      <p:ext uri="{BB962C8B-B14F-4D97-AF65-F5344CB8AC3E}">
        <p14:creationId xmlns:p14="http://schemas.microsoft.com/office/powerpoint/2010/main" val="334894231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github.com/jskeet/edulinq" TargetMode="External"/><Relationship Id="rId2" Type="http://schemas.openxmlformats.org/officeDocument/2006/relationships/hyperlink" Target="http://codeblog.jonskeet.uk/category/linq/" TargetMode="External"/><Relationship Id="rId1" Type="http://schemas.openxmlformats.org/officeDocument/2006/relationships/slideLayout" Target="../slideLayouts/slideLayout2.xml"/><Relationship Id="rId6" Type="http://schemas.openxmlformats.org/officeDocument/2006/relationships/hyperlink" Target="http://www.msdn.microsoft.com/" TargetMode="External"/><Relationship Id="rId5" Type="http://schemas.openxmlformats.org/officeDocument/2006/relationships/hyperlink" Target="http://csharpindepth.com/Articles/Chapter11/StreamingAndIterators.aspx" TargetMode="External"/><Relationship Id="rId4" Type="http://schemas.openxmlformats.org/officeDocument/2006/relationships/hyperlink" Target="http://blogs.msdn.com/b/mattwar/archive/2007/07/30/linq-building-an-iqueryable-provider-part-i.asp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Linq</a:t>
            </a:r>
            <a:endParaRPr lang="cs-CZ" dirty="0"/>
          </a:p>
        </p:txBody>
      </p:sp>
      <p:sp>
        <p:nvSpPr>
          <p:cNvPr id="3" name="Subtitle 2"/>
          <p:cNvSpPr>
            <a:spLocks noGrp="1"/>
          </p:cNvSpPr>
          <p:nvPr>
            <p:ph type="subTitle" idx="1"/>
          </p:nvPr>
        </p:nvSpPr>
        <p:spPr/>
        <p:txBody>
          <a:bodyPr/>
          <a:lstStyle/>
          <a:p>
            <a:r>
              <a:rPr lang="en-US" dirty="0" smtClean="0"/>
              <a:t>Hitchhikers guide</a:t>
            </a:r>
            <a:endParaRPr lang="cs-CZ" dirty="0"/>
          </a:p>
        </p:txBody>
      </p:sp>
    </p:spTree>
    <p:extLst>
      <p:ext uri="{BB962C8B-B14F-4D97-AF65-F5344CB8AC3E}">
        <p14:creationId xmlns:p14="http://schemas.microsoft.com/office/powerpoint/2010/main" val="1989744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cs-CZ" dirty="0"/>
          </a:p>
        </p:txBody>
      </p:sp>
      <p:sp>
        <p:nvSpPr>
          <p:cNvPr id="5" name="Rectangle 4"/>
          <p:cNvSpPr/>
          <p:nvPr/>
        </p:nvSpPr>
        <p:spPr>
          <a:xfrm>
            <a:off x="375920" y="2518912"/>
            <a:ext cx="7569200" cy="3453256"/>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public</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interface</a:t>
            </a:r>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IEnumerable</a:t>
            </a:r>
            <a:r>
              <a:rPr lang="cs-CZ" dirty="0" smtClean="0">
                <a:solidFill>
                  <a:srgbClr val="000000"/>
                </a:solidFill>
                <a:highlight>
                  <a:srgbClr val="FFFFFF"/>
                </a:highlight>
                <a:latin typeface="Consolas" panose="020B0609020204030204" pitchFamily="49" charset="0"/>
              </a:rPr>
              <a:t>&lt;</a:t>
            </a:r>
            <a:r>
              <a:rPr lang="cs-CZ" dirty="0" smtClean="0">
                <a:solidFill>
                  <a:srgbClr val="00008B"/>
                </a:solidFill>
                <a:highlight>
                  <a:srgbClr val="FFFFFF"/>
                </a:highlight>
                <a:latin typeface="Consolas" panose="020B0609020204030204" pitchFamily="49" charset="0"/>
              </a:rPr>
              <a:t>T</a:t>
            </a:r>
            <a:r>
              <a:rPr lang="cs-CZ" dirty="0" smtClean="0">
                <a:solidFill>
                  <a:srgbClr val="000000"/>
                </a:solidFill>
                <a:highlight>
                  <a:srgbClr val="FFFFFF"/>
                </a:highlight>
                <a:latin typeface="Consolas" panose="020B0609020204030204" pitchFamily="49" charset="0"/>
              </a:rPr>
              <a:t>&gt;</a:t>
            </a:r>
          </a:p>
          <a:p>
            <a:r>
              <a:rPr lang="cs-CZ" dirty="0" smtClean="0">
                <a:solidFill>
                  <a:srgbClr val="000000"/>
                </a:solidFill>
                <a:highlight>
                  <a:srgbClr val="FFFFFF"/>
                </a:highlight>
                <a:latin typeface="Consolas" panose="020B0609020204030204" pitchFamily="49" charset="0"/>
              </a:rPr>
              <a:t>    {</a:t>
            </a:r>
          </a:p>
          <a:p>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IEnumerator</a:t>
            </a:r>
            <a:r>
              <a:rPr lang="cs-CZ" dirty="0" smtClean="0">
                <a:solidFill>
                  <a:srgbClr val="000000"/>
                </a:solidFill>
                <a:highlight>
                  <a:srgbClr val="FFFFFF"/>
                </a:highlight>
                <a:latin typeface="Consolas" panose="020B0609020204030204" pitchFamily="49" charset="0"/>
              </a:rPr>
              <a:t>&lt;</a:t>
            </a:r>
            <a:r>
              <a:rPr lang="cs-CZ" dirty="0" smtClean="0">
                <a:solidFill>
                  <a:srgbClr val="00008B"/>
                </a:solidFill>
                <a:highlight>
                  <a:srgbClr val="FFFFFF"/>
                </a:highlight>
                <a:latin typeface="Consolas" panose="020B0609020204030204" pitchFamily="49" charset="0"/>
              </a:rPr>
              <a:t>T</a:t>
            </a:r>
            <a:r>
              <a:rPr lang="cs-CZ" dirty="0" smtClean="0">
                <a:solidFill>
                  <a:srgbClr val="000000"/>
                </a:solidFill>
                <a:highlight>
                  <a:srgbClr val="FFFFFF"/>
                </a:highlight>
                <a:latin typeface="Consolas" panose="020B0609020204030204" pitchFamily="49" charset="0"/>
              </a:rPr>
              <a:t>&gt; </a:t>
            </a:r>
            <a:r>
              <a:rPr lang="cs-CZ" dirty="0" smtClean="0">
                <a:solidFill>
                  <a:srgbClr val="008B8B"/>
                </a:solidFill>
                <a:highlight>
                  <a:srgbClr val="FFFFFF"/>
                </a:highlight>
                <a:latin typeface="Consolas" panose="020B0609020204030204" pitchFamily="49" charset="0"/>
              </a:rPr>
              <a:t>GetEnumerator</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p>
          <a:p>
            <a:endParaRPr lang="cs-CZ" dirty="0" smtClean="0">
              <a:solidFill>
                <a:srgbClr val="000000"/>
              </a:solidFill>
              <a:highlight>
                <a:srgbClr val="FFFFFF"/>
              </a:highlight>
              <a:latin typeface="Consolas" panose="020B0609020204030204" pitchFamily="49" charset="0"/>
            </a:endParaRP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public</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interface</a:t>
            </a:r>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IEnumerator</a:t>
            </a:r>
            <a:r>
              <a:rPr lang="cs-CZ" dirty="0" smtClean="0">
                <a:solidFill>
                  <a:srgbClr val="000000"/>
                </a:solidFill>
                <a:highlight>
                  <a:srgbClr val="FFFFFF"/>
                </a:highlight>
                <a:latin typeface="Consolas" panose="020B0609020204030204" pitchFamily="49" charset="0"/>
              </a:rPr>
              <a:t>&lt;</a:t>
            </a:r>
            <a:r>
              <a:rPr lang="cs-CZ" dirty="0" smtClean="0">
                <a:solidFill>
                  <a:srgbClr val="00008B"/>
                </a:solidFill>
                <a:highlight>
                  <a:srgbClr val="FFFFFF"/>
                </a:highlight>
                <a:latin typeface="Consolas" panose="020B0609020204030204" pitchFamily="49" charset="0"/>
              </a:rPr>
              <a:t>T</a:t>
            </a:r>
            <a:r>
              <a:rPr lang="cs-CZ" dirty="0" smtClean="0">
                <a:solidFill>
                  <a:srgbClr val="000000"/>
                </a:solidFill>
                <a:highlight>
                  <a:srgbClr val="FFFFFF"/>
                </a:highlight>
                <a:latin typeface="Consolas" panose="020B0609020204030204" pitchFamily="49" charset="0"/>
              </a:rPr>
              <a:t>&gt; : </a:t>
            </a:r>
            <a:r>
              <a:rPr lang="cs-CZ" dirty="0" smtClean="0">
                <a:solidFill>
                  <a:srgbClr val="00008B"/>
                </a:solidFill>
                <a:highlight>
                  <a:srgbClr val="FFFFFF"/>
                </a:highlight>
                <a:latin typeface="Consolas" panose="020B0609020204030204" pitchFamily="49" charset="0"/>
              </a:rPr>
              <a:t>IDisposable</a:t>
            </a:r>
            <a:endParaRPr lang="cs-CZ" dirty="0" smtClean="0">
              <a:solidFill>
                <a:srgbClr val="000000"/>
              </a:solidFill>
              <a:highlight>
                <a:srgbClr val="FFFFFF"/>
              </a:highlight>
              <a:latin typeface="Consolas" panose="020B0609020204030204" pitchFamily="49" charset="0"/>
            </a:endParaRPr>
          </a:p>
          <a:p>
            <a:r>
              <a:rPr lang="cs-CZ" dirty="0" smtClean="0">
                <a:solidFill>
                  <a:srgbClr val="000000"/>
                </a:solidFill>
                <a:highlight>
                  <a:srgbClr val="FFFFFF"/>
                </a:highlight>
                <a:latin typeface="Consolas" panose="020B0609020204030204" pitchFamily="49" charset="0"/>
              </a:rPr>
              <a:t>    {</a:t>
            </a:r>
          </a:p>
          <a:p>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T</a:t>
            </a:r>
            <a:r>
              <a:rPr lang="cs-CZ" dirty="0" smtClean="0">
                <a:solidFill>
                  <a:srgbClr val="000000"/>
                </a:solidFill>
                <a:highlight>
                  <a:srgbClr val="FFFFFF"/>
                </a:highlight>
                <a:latin typeface="Consolas" panose="020B0609020204030204" pitchFamily="49" charset="0"/>
              </a:rPr>
              <a:t> </a:t>
            </a:r>
            <a:r>
              <a:rPr lang="cs-CZ" dirty="0" smtClean="0">
                <a:solidFill>
                  <a:srgbClr val="800080"/>
                </a:solidFill>
                <a:highlight>
                  <a:srgbClr val="FFFFFF"/>
                </a:highlight>
                <a:latin typeface="Consolas" panose="020B0609020204030204" pitchFamily="49" charset="0"/>
              </a:rPr>
              <a:t>Current</a:t>
            </a:r>
            <a:r>
              <a:rPr lang="cs-CZ" dirty="0" smtClean="0">
                <a:solidFill>
                  <a:srgbClr val="000000"/>
                </a:solidFill>
                <a:highlight>
                  <a:srgbClr val="FFFFFF"/>
                </a:highlight>
                <a:latin typeface="Consolas" panose="020B0609020204030204" pitchFamily="49" charset="0"/>
              </a:rPr>
              <a:t> { </a:t>
            </a:r>
            <a:r>
              <a:rPr lang="cs-CZ" dirty="0" smtClean="0">
                <a:solidFill>
                  <a:srgbClr val="008B8B"/>
                </a:solidFill>
                <a:highlight>
                  <a:srgbClr val="FFFFFF"/>
                </a:highlight>
                <a:latin typeface="Consolas" panose="020B0609020204030204" pitchFamily="49" charset="0"/>
              </a:rPr>
              <a:t>get</a:t>
            </a:r>
            <a:r>
              <a:rPr lang="cs-CZ" dirty="0" smtClean="0">
                <a:solidFill>
                  <a:srgbClr val="000000"/>
                </a:solidFill>
                <a:highlight>
                  <a:srgbClr val="FFFFFF"/>
                </a:highlight>
                <a:latin typeface="Consolas" panose="020B0609020204030204" pitchFamily="49" charset="0"/>
              </a:rPr>
              <a:t>; }</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bool</a:t>
            </a:r>
            <a:r>
              <a:rPr lang="cs-CZ" dirty="0" smtClean="0">
                <a:solidFill>
                  <a:srgbClr val="000000"/>
                </a:solidFill>
                <a:highlight>
                  <a:srgbClr val="FFFFFF"/>
                </a:highlight>
                <a:latin typeface="Consolas" panose="020B0609020204030204" pitchFamily="49" charset="0"/>
              </a:rPr>
              <a:t> </a:t>
            </a:r>
            <a:r>
              <a:rPr lang="cs-CZ" dirty="0" smtClean="0">
                <a:solidFill>
                  <a:srgbClr val="008B8B"/>
                </a:solidFill>
                <a:highlight>
                  <a:srgbClr val="FFFFFF"/>
                </a:highlight>
                <a:latin typeface="Consolas" panose="020B0609020204030204" pitchFamily="49" charset="0"/>
              </a:rPr>
              <a:t>MoveNext</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void</a:t>
            </a:r>
            <a:r>
              <a:rPr lang="cs-CZ" dirty="0" smtClean="0">
                <a:solidFill>
                  <a:srgbClr val="000000"/>
                </a:solidFill>
                <a:highlight>
                  <a:srgbClr val="FFFFFF"/>
                </a:highlight>
                <a:latin typeface="Consolas" panose="020B0609020204030204" pitchFamily="49" charset="0"/>
              </a:rPr>
              <a:t> </a:t>
            </a:r>
            <a:r>
              <a:rPr lang="cs-CZ" dirty="0" smtClean="0">
                <a:solidFill>
                  <a:srgbClr val="008B8B"/>
                </a:solidFill>
                <a:highlight>
                  <a:srgbClr val="FFFFFF"/>
                </a:highlight>
                <a:latin typeface="Consolas" panose="020B0609020204030204" pitchFamily="49" charset="0"/>
              </a:rPr>
              <a:t>Reset</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endParaRPr lang="cs-CZ" dirty="0"/>
          </a:p>
        </p:txBody>
      </p:sp>
      <p:sp>
        <p:nvSpPr>
          <p:cNvPr id="7" name="Content Placeholder 2"/>
          <p:cNvSpPr>
            <a:spLocks noGrp="1"/>
          </p:cNvSpPr>
          <p:nvPr>
            <p:ph idx="1"/>
          </p:nvPr>
        </p:nvSpPr>
        <p:spPr>
          <a:xfrm>
            <a:off x="838200" y="1581785"/>
            <a:ext cx="6162040" cy="531495"/>
          </a:xfrm>
        </p:spPr>
        <p:txBody>
          <a:bodyPr>
            <a:normAutofit/>
          </a:bodyPr>
          <a:lstStyle/>
          <a:p>
            <a:r>
              <a:rPr lang="en-US" dirty="0" smtClean="0"/>
              <a:t>How to iterate over a collection</a:t>
            </a:r>
            <a:endParaRPr lang="cs-CZ" dirty="0"/>
          </a:p>
        </p:txBody>
      </p:sp>
    </p:spTree>
    <p:extLst>
      <p:ext uri="{BB962C8B-B14F-4D97-AF65-F5344CB8AC3E}">
        <p14:creationId xmlns:p14="http://schemas.microsoft.com/office/powerpoint/2010/main" val="500849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cs-CZ" dirty="0"/>
          </a:p>
        </p:txBody>
      </p:sp>
      <p:sp>
        <p:nvSpPr>
          <p:cNvPr id="3" name="Content Placeholder 2"/>
          <p:cNvSpPr>
            <a:spLocks noGrp="1"/>
          </p:cNvSpPr>
          <p:nvPr>
            <p:ph idx="1"/>
          </p:nvPr>
        </p:nvSpPr>
        <p:spPr>
          <a:xfrm>
            <a:off x="838200" y="1825625"/>
            <a:ext cx="10515600" cy="1110615"/>
          </a:xfrm>
        </p:spPr>
        <p:txBody>
          <a:bodyPr>
            <a:normAutofit/>
          </a:bodyPr>
          <a:lstStyle/>
          <a:p>
            <a:r>
              <a:rPr lang="en-US" dirty="0" err="1" smtClean="0"/>
              <a:t>IEnumerable</a:t>
            </a:r>
            <a:r>
              <a:rPr lang="en-US" dirty="0" smtClean="0"/>
              <a:t>&lt;T&gt;, </a:t>
            </a:r>
            <a:r>
              <a:rPr lang="en-US" dirty="0" err="1" smtClean="0"/>
              <a:t>IEnumerator</a:t>
            </a:r>
            <a:r>
              <a:rPr lang="en-US" dirty="0" smtClean="0"/>
              <a:t>&lt;T&gt;</a:t>
            </a:r>
          </a:p>
          <a:p>
            <a:r>
              <a:rPr lang="en-US" dirty="0" smtClean="0"/>
              <a:t>Collection does not hold state -&gt; therefore Enumerator is separate</a:t>
            </a:r>
          </a:p>
        </p:txBody>
      </p:sp>
      <p:sp>
        <p:nvSpPr>
          <p:cNvPr id="4" name="Rectangle 3"/>
          <p:cNvSpPr/>
          <p:nvPr/>
        </p:nvSpPr>
        <p:spPr>
          <a:xfrm>
            <a:off x="838200" y="3219718"/>
            <a:ext cx="9453880" cy="1754326"/>
          </a:xfrm>
          <a:prstGeom prst="rect">
            <a:avLst/>
          </a:prstGeom>
        </p:spPr>
        <p:txBody>
          <a:bodyPr wrap="square">
            <a:spAutoFit/>
          </a:bodyPr>
          <a:lstStyle/>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var</a:t>
            </a:r>
            <a:r>
              <a:rPr lang="cs-CZ" dirty="0" smtClean="0">
                <a:solidFill>
                  <a:srgbClr val="000000"/>
                </a:solidFill>
                <a:highlight>
                  <a:srgbClr val="FFFFFF"/>
                </a:highlight>
                <a:latin typeface="Consolas" panose="020B0609020204030204" pitchFamily="49" charset="0"/>
              </a:rPr>
              <a:t> list = </a:t>
            </a:r>
            <a:r>
              <a:rPr lang="cs-CZ" dirty="0" smtClean="0">
                <a:solidFill>
                  <a:srgbClr val="0000FF"/>
                </a:solidFill>
                <a:highlight>
                  <a:srgbClr val="FFFFFF"/>
                </a:highlight>
                <a:latin typeface="Consolas" panose="020B0609020204030204" pitchFamily="49" charset="0"/>
              </a:rPr>
              <a:t>new</a:t>
            </a:r>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List</a:t>
            </a:r>
            <a:r>
              <a:rPr lang="cs-CZ" dirty="0" smtClean="0">
                <a:solidFill>
                  <a:srgbClr val="000000"/>
                </a:solidFill>
                <a:highlight>
                  <a:srgbClr val="FFFFFF"/>
                </a:highlight>
                <a:latin typeface="Consolas" panose="020B0609020204030204" pitchFamily="49" charset="0"/>
              </a:rPr>
              <a:t>&lt;</a:t>
            </a:r>
            <a:r>
              <a:rPr lang="cs-CZ" dirty="0" smtClean="0">
                <a:solidFill>
                  <a:srgbClr val="0000FF"/>
                </a:solidFill>
                <a:highlight>
                  <a:srgbClr val="FFFFFF"/>
                </a:highlight>
                <a:latin typeface="Consolas" panose="020B0609020204030204" pitchFamily="49" charset="0"/>
              </a:rPr>
              <a:t>string</a:t>
            </a:r>
            <a:r>
              <a:rPr lang="cs-CZ" dirty="0" smtClean="0">
                <a:solidFill>
                  <a:srgbClr val="000000"/>
                </a:solidFill>
                <a:highlight>
                  <a:srgbClr val="FFFFFF"/>
                </a:highlight>
                <a:latin typeface="Consolas" panose="020B0609020204030204" pitchFamily="49" charset="0"/>
              </a:rPr>
              <a:t>&gt;();</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var</a:t>
            </a:r>
            <a:r>
              <a:rPr lang="cs-CZ" dirty="0" smtClean="0">
                <a:solidFill>
                  <a:srgbClr val="000000"/>
                </a:solidFill>
                <a:highlight>
                  <a:srgbClr val="FFFFFF"/>
                </a:highlight>
                <a:latin typeface="Consolas" panose="020B0609020204030204" pitchFamily="49" charset="0"/>
              </a:rPr>
              <a:t> enumerator = list.</a:t>
            </a:r>
            <a:r>
              <a:rPr lang="cs-CZ" dirty="0" smtClean="0">
                <a:solidFill>
                  <a:srgbClr val="008B8B"/>
                </a:solidFill>
                <a:highlight>
                  <a:srgbClr val="FFFFFF"/>
                </a:highlight>
                <a:latin typeface="Consolas" panose="020B0609020204030204" pitchFamily="49" charset="0"/>
              </a:rPr>
              <a:t>GetEnumerator</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while</a:t>
            </a:r>
            <a:r>
              <a:rPr lang="cs-CZ" dirty="0" smtClean="0">
                <a:solidFill>
                  <a:srgbClr val="000000"/>
                </a:solidFill>
                <a:highlight>
                  <a:srgbClr val="FFFFFF"/>
                </a:highlight>
                <a:latin typeface="Consolas" panose="020B0609020204030204" pitchFamily="49" charset="0"/>
              </a:rPr>
              <a:t> (enumerator.</a:t>
            </a:r>
            <a:r>
              <a:rPr lang="cs-CZ" dirty="0" smtClean="0">
                <a:solidFill>
                  <a:srgbClr val="008B8B"/>
                </a:solidFill>
                <a:highlight>
                  <a:srgbClr val="FFFFFF"/>
                </a:highlight>
                <a:latin typeface="Consolas" panose="020B0609020204030204" pitchFamily="49" charset="0"/>
              </a:rPr>
              <a:t>MoveNext</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p>
          <a:p>
            <a:r>
              <a:rPr lang="cs-CZ"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var</a:t>
            </a:r>
            <a:r>
              <a:rPr lang="cs-CZ" dirty="0" smtClean="0">
                <a:solidFill>
                  <a:srgbClr val="000000"/>
                </a:solidFill>
                <a:highlight>
                  <a:srgbClr val="FFFFFF"/>
                </a:highlight>
                <a:latin typeface="Consolas" panose="020B0609020204030204" pitchFamily="49" charset="0"/>
              </a:rPr>
              <a:t> data = enumerator.</a:t>
            </a:r>
            <a:r>
              <a:rPr lang="cs-CZ" dirty="0" smtClean="0">
                <a:solidFill>
                  <a:srgbClr val="800080"/>
                </a:solidFill>
                <a:highlight>
                  <a:srgbClr val="FFFFFF"/>
                </a:highlight>
                <a:latin typeface="Consolas" panose="020B0609020204030204" pitchFamily="49" charset="0"/>
              </a:rPr>
              <a:t>Current</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endParaRPr lang="cs-CZ" dirty="0"/>
          </a:p>
        </p:txBody>
      </p:sp>
    </p:spTree>
    <p:extLst>
      <p:ext uri="{BB962C8B-B14F-4D97-AF65-F5344CB8AC3E}">
        <p14:creationId xmlns:p14="http://schemas.microsoft.com/office/powerpoint/2010/main" val="3404071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blocks</a:t>
            </a:r>
            <a:endParaRPr lang="cs-CZ" dirty="0"/>
          </a:p>
        </p:txBody>
      </p:sp>
      <p:sp>
        <p:nvSpPr>
          <p:cNvPr id="3" name="Content Placeholder 2"/>
          <p:cNvSpPr>
            <a:spLocks noGrp="1"/>
          </p:cNvSpPr>
          <p:nvPr>
            <p:ph idx="1"/>
          </p:nvPr>
        </p:nvSpPr>
        <p:spPr/>
        <p:txBody>
          <a:bodyPr/>
          <a:lstStyle/>
          <a:p>
            <a:r>
              <a:rPr lang="en-US" dirty="0" smtClean="0"/>
              <a:t>Easy way to implement </a:t>
            </a:r>
            <a:r>
              <a:rPr lang="en-US" dirty="0" err="1" smtClean="0"/>
              <a:t>Ienumerable</a:t>
            </a:r>
            <a:endParaRPr lang="en-US" dirty="0" smtClean="0"/>
          </a:p>
          <a:p>
            <a:r>
              <a:rPr lang="en-US" dirty="0" smtClean="0"/>
              <a:t>Builds </a:t>
            </a:r>
            <a:r>
              <a:rPr lang="en-US" dirty="0"/>
              <a:t>a</a:t>
            </a:r>
            <a:r>
              <a:rPr lang="en-US" b="1" dirty="0"/>
              <a:t> </a:t>
            </a:r>
            <a:r>
              <a:rPr lang="en-US" b="1" i="1" dirty="0"/>
              <a:t>state </a:t>
            </a:r>
            <a:r>
              <a:rPr lang="en-US" b="1" i="1" dirty="0" smtClean="0"/>
              <a:t>machine</a:t>
            </a:r>
            <a:r>
              <a:rPr lang="en-US" dirty="0"/>
              <a:t> for </a:t>
            </a:r>
            <a:r>
              <a:rPr lang="en-US" dirty="0" smtClean="0"/>
              <a:t>you</a:t>
            </a:r>
          </a:p>
          <a:p>
            <a:r>
              <a:rPr lang="en-US" dirty="0" smtClean="0"/>
              <a:t>Executes </a:t>
            </a:r>
            <a:r>
              <a:rPr lang="en-US" dirty="0"/>
              <a:t>the code within the iterator block, yielding values as it </a:t>
            </a:r>
            <a:r>
              <a:rPr lang="en-US" dirty="0" smtClean="0"/>
              <a:t>goes</a:t>
            </a:r>
            <a:endParaRPr lang="en-US" dirty="0"/>
          </a:p>
          <a:p>
            <a:endParaRPr lang="en-US" dirty="0" smtClean="0"/>
          </a:p>
          <a:p>
            <a:r>
              <a:rPr lang="en-US" dirty="0" smtClean="0"/>
              <a:t>Wrapped in the compiler generated type</a:t>
            </a:r>
          </a:p>
          <a:p>
            <a:r>
              <a:rPr lang="en-US" dirty="0" smtClean="0"/>
              <a:t>Instantiated when method is called</a:t>
            </a:r>
            <a:endParaRPr lang="cs-CZ" dirty="0"/>
          </a:p>
        </p:txBody>
      </p:sp>
    </p:spTree>
    <p:extLst>
      <p:ext uri="{BB962C8B-B14F-4D97-AF65-F5344CB8AC3E}">
        <p14:creationId xmlns:p14="http://schemas.microsoft.com/office/powerpoint/2010/main" val="1060636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blocks</a:t>
            </a:r>
            <a:endParaRPr lang="cs-CZ" dirty="0"/>
          </a:p>
        </p:txBody>
      </p:sp>
      <p:sp>
        <p:nvSpPr>
          <p:cNvPr id="5" name="Rectangle 4"/>
          <p:cNvSpPr/>
          <p:nvPr/>
        </p:nvSpPr>
        <p:spPr>
          <a:xfrm>
            <a:off x="0" y="1577539"/>
            <a:ext cx="9105022" cy="2585323"/>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static</a:t>
            </a:r>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IEnumerable</a:t>
            </a:r>
            <a:r>
              <a:rPr lang="cs-CZ" dirty="0" smtClean="0">
                <a:solidFill>
                  <a:srgbClr val="000000"/>
                </a:solidFill>
                <a:highlight>
                  <a:srgbClr val="FFFFFF"/>
                </a:highlight>
                <a:latin typeface="Consolas" panose="020B0609020204030204" pitchFamily="49" charset="0"/>
              </a:rPr>
              <a:t>&lt;</a:t>
            </a:r>
            <a:r>
              <a:rPr lang="cs-CZ" dirty="0" smtClean="0">
                <a:solidFill>
                  <a:srgbClr val="0000FF"/>
                </a:solidFill>
                <a:highlight>
                  <a:srgbClr val="FFFFFF"/>
                </a:highlight>
                <a:latin typeface="Consolas" panose="020B0609020204030204" pitchFamily="49" charset="0"/>
              </a:rPr>
              <a:t>string</a:t>
            </a:r>
            <a:r>
              <a:rPr lang="cs-CZ" dirty="0" smtClean="0">
                <a:solidFill>
                  <a:srgbClr val="000000"/>
                </a:solidFill>
                <a:highlight>
                  <a:srgbClr val="FFFFFF"/>
                </a:highlight>
                <a:latin typeface="Consolas" panose="020B0609020204030204" pitchFamily="49" charset="0"/>
              </a:rPr>
              <a:t>&gt; </a:t>
            </a:r>
            <a:r>
              <a:rPr lang="cs-CZ" dirty="0" smtClean="0">
                <a:solidFill>
                  <a:srgbClr val="008B8B"/>
                </a:solidFill>
                <a:highlight>
                  <a:srgbClr val="FFFFFF"/>
                </a:highlight>
                <a:latin typeface="Consolas" panose="020B0609020204030204" pitchFamily="49" charset="0"/>
              </a:rPr>
              <a:t>GetDemoEnumerable</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cs-CZ" dirty="0" smtClean="0">
                <a:solidFill>
                  <a:srgbClr val="000000"/>
                </a:solidFill>
                <a:highlight>
                  <a:srgbClr val="FFFFFF"/>
                </a:highlight>
                <a:latin typeface="Consolas" panose="020B0609020204030204" pitchFamily="49" charset="0"/>
              </a:rPr>
              <a:t> {</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yield</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return</a:t>
            </a:r>
            <a:r>
              <a:rPr lang="cs-CZ" dirty="0" smtClean="0">
                <a:solidFill>
                  <a:srgbClr val="000000"/>
                </a:solidFill>
                <a:highlight>
                  <a:srgbClr val="FFFFFF"/>
                </a:highlight>
                <a:latin typeface="Consolas" panose="020B0609020204030204" pitchFamily="49" charset="0"/>
              </a:rPr>
              <a:t> </a:t>
            </a:r>
            <a:r>
              <a:rPr lang="cs-CZ" dirty="0" smtClean="0">
                <a:solidFill>
                  <a:srgbClr val="A31515"/>
                </a:solidFill>
                <a:highlight>
                  <a:srgbClr val="FFFFFF"/>
                </a:highlight>
                <a:latin typeface="Consolas" panose="020B0609020204030204" pitchFamily="49" charset="0"/>
              </a:rPr>
              <a:t>"start"</a:t>
            </a:r>
            <a:r>
              <a:rPr lang="cs-CZ" dirty="0" smtClean="0">
                <a:solidFill>
                  <a:srgbClr val="000000"/>
                </a:solidFill>
                <a:highlight>
                  <a:srgbClr val="FFFFFF"/>
                </a:highlight>
                <a:latin typeface="Consolas" panose="020B0609020204030204" pitchFamily="49" charset="0"/>
              </a:rPr>
              <a:t>;</a:t>
            </a:r>
          </a:p>
          <a:p>
            <a:r>
              <a:rPr lang="nn-NO" dirty="0" smtClean="0">
                <a:solidFill>
                  <a:srgbClr val="000000"/>
                </a:solidFill>
                <a:highlight>
                  <a:srgbClr val="FFFFFF"/>
                </a:highlight>
                <a:latin typeface="Consolas" panose="020B0609020204030204" pitchFamily="49" charset="0"/>
              </a:rPr>
              <a:t>            </a:t>
            </a:r>
            <a:r>
              <a:rPr lang="nn-NO" dirty="0" smtClean="0">
                <a:solidFill>
                  <a:srgbClr val="0000FF"/>
                </a:solidFill>
                <a:highlight>
                  <a:srgbClr val="FFFFFF"/>
                </a:highlight>
                <a:latin typeface="Consolas" panose="020B0609020204030204" pitchFamily="49" charset="0"/>
              </a:rPr>
              <a:t>for</a:t>
            </a:r>
            <a:r>
              <a:rPr lang="nn-NO" dirty="0" smtClean="0">
                <a:solidFill>
                  <a:srgbClr val="000000"/>
                </a:solidFill>
                <a:highlight>
                  <a:srgbClr val="FFFFFF"/>
                </a:highlight>
                <a:latin typeface="Consolas" panose="020B0609020204030204" pitchFamily="49" charset="0"/>
              </a:rPr>
              <a:t> (</a:t>
            </a:r>
            <a:r>
              <a:rPr lang="nn-NO" dirty="0" smtClean="0">
                <a:solidFill>
                  <a:srgbClr val="0000FF"/>
                </a:solidFill>
                <a:highlight>
                  <a:srgbClr val="FFFFFF"/>
                </a:highlight>
                <a:latin typeface="Consolas" panose="020B0609020204030204" pitchFamily="49" charset="0"/>
              </a:rPr>
              <a:t>int</a:t>
            </a:r>
            <a:r>
              <a:rPr lang="nn-NO" dirty="0" smtClean="0">
                <a:solidFill>
                  <a:srgbClr val="000000"/>
                </a:solidFill>
                <a:highlight>
                  <a:srgbClr val="FFFFFF"/>
                </a:highlight>
                <a:latin typeface="Consolas" panose="020B0609020204030204" pitchFamily="49" charset="0"/>
              </a:rPr>
              <a:t> </a:t>
            </a:r>
            <a:r>
              <a:rPr lang="nn-NO" b="1" dirty="0" smtClean="0">
                <a:solidFill>
                  <a:srgbClr val="000000"/>
                </a:solidFill>
                <a:highlight>
                  <a:srgbClr val="FFFFFF"/>
                </a:highlight>
                <a:latin typeface="Consolas" panose="020B0609020204030204" pitchFamily="49" charset="0"/>
              </a:rPr>
              <a:t>i</a:t>
            </a:r>
            <a:r>
              <a:rPr lang="nn-NO" b="0" dirty="0" smtClean="0">
                <a:solidFill>
                  <a:srgbClr val="000000"/>
                </a:solidFill>
                <a:highlight>
                  <a:srgbClr val="FFFFFF"/>
                </a:highlight>
                <a:latin typeface="Consolas" panose="020B0609020204030204" pitchFamily="49" charset="0"/>
              </a:rPr>
              <a:t> = 0; </a:t>
            </a:r>
            <a:r>
              <a:rPr lang="nn-NO" b="1" dirty="0" smtClean="0">
                <a:solidFill>
                  <a:srgbClr val="000000"/>
                </a:solidFill>
                <a:highlight>
                  <a:srgbClr val="FFFFFF"/>
                </a:highlight>
                <a:latin typeface="Consolas" panose="020B0609020204030204" pitchFamily="49" charset="0"/>
              </a:rPr>
              <a:t>i</a:t>
            </a:r>
            <a:r>
              <a:rPr lang="nn-NO" b="0" dirty="0" smtClean="0">
                <a:solidFill>
                  <a:srgbClr val="000000"/>
                </a:solidFill>
                <a:highlight>
                  <a:srgbClr val="FFFFFF"/>
                </a:highlight>
                <a:latin typeface="Consolas" panose="020B0609020204030204" pitchFamily="49" charset="0"/>
              </a:rPr>
              <a:t> &lt; 5; </a:t>
            </a:r>
            <a:r>
              <a:rPr lang="nn-NO" b="1" dirty="0" smtClean="0">
                <a:solidFill>
                  <a:srgbClr val="000000"/>
                </a:solidFill>
                <a:highlight>
                  <a:srgbClr val="FFFFFF"/>
                </a:highlight>
                <a:latin typeface="Consolas" panose="020B0609020204030204" pitchFamily="49" charset="0"/>
              </a:rPr>
              <a:t>i</a:t>
            </a:r>
            <a:r>
              <a:rPr lang="nn-NO" b="0" dirty="0" smtClean="0">
                <a:solidFill>
                  <a:srgbClr val="000000"/>
                </a:solidFill>
                <a:highlight>
                  <a:srgbClr val="FFFFFF"/>
                </a:highlight>
                <a:latin typeface="Consolas" panose="020B0609020204030204" pitchFamily="49" charset="0"/>
              </a:rPr>
              <a:t>++)</a:t>
            </a:r>
          </a:p>
          <a:p>
            <a:r>
              <a:rPr lang="cs-CZ" b="0" dirty="0" smtClean="0">
                <a:solidFill>
                  <a:srgbClr val="000000"/>
                </a:solidFill>
                <a:highlight>
                  <a:srgbClr val="FFFFFF"/>
                </a:highlight>
                <a:latin typeface="Consolas" panose="020B0609020204030204" pitchFamily="49" charset="0"/>
              </a:rPr>
              <a:t>            {</a:t>
            </a:r>
          </a:p>
          <a:p>
            <a:r>
              <a:rPr lang="cs-CZ" b="0" dirty="0" smtClean="0">
                <a:solidFill>
                  <a:srgbClr val="000000"/>
                </a:solidFill>
                <a:highlight>
                  <a:srgbClr val="FFFFFF"/>
                </a:highlight>
                <a:latin typeface="Consolas" panose="020B0609020204030204" pitchFamily="49" charset="0"/>
              </a:rPr>
              <a:t>                </a:t>
            </a:r>
            <a:r>
              <a:rPr lang="cs-CZ" b="0" dirty="0" smtClean="0">
                <a:solidFill>
                  <a:srgbClr val="0000FF"/>
                </a:solidFill>
                <a:highlight>
                  <a:srgbClr val="FFFFFF"/>
                </a:highlight>
                <a:latin typeface="Consolas" panose="020B0609020204030204" pitchFamily="49" charset="0"/>
              </a:rPr>
              <a:t>yield</a:t>
            </a:r>
            <a:r>
              <a:rPr lang="cs-CZ" b="0" dirty="0" smtClean="0">
                <a:solidFill>
                  <a:srgbClr val="000000"/>
                </a:solidFill>
                <a:highlight>
                  <a:srgbClr val="FFFFFF"/>
                </a:highlight>
                <a:latin typeface="Consolas" panose="020B0609020204030204" pitchFamily="49" charset="0"/>
              </a:rPr>
              <a:t> </a:t>
            </a:r>
            <a:r>
              <a:rPr lang="cs-CZ" b="0" dirty="0" smtClean="0">
                <a:solidFill>
                  <a:srgbClr val="0000FF"/>
                </a:solidFill>
                <a:highlight>
                  <a:srgbClr val="FFFFFF"/>
                </a:highlight>
                <a:latin typeface="Consolas" panose="020B0609020204030204" pitchFamily="49" charset="0"/>
              </a:rPr>
              <a:t>return</a:t>
            </a:r>
            <a:r>
              <a:rPr lang="cs-CZ" b="0" dirty="0" smtClean="0">
                <a:solidFill>
                  <a:srgbClr val="000000"/>
                </a:solidFill>
                <a:highlight>
                  <a:srgbClr val="FFFFFF"/>
                </a:highlight>
                <a:latin typeface="Consolas" panose="020B0609020204030204" pitchFamily="49" charset="0"/>
              </a:rPr>
              <a:t> </a:t>
            </a:r>
            <a:r>
              <a:rPr lang="cs-CZ" b="1" dirty="0" smtClean="0">
                <a:solidFill>
                  <a:srgbClr val="000000"/>
                </a:solidFill>
                <a:highlight>
                  <a:srgbClr val="FFFFFF"/>
                </a:highlight>
                <a:latin typeface="Consolas" panose="020B0609020204030204" pitchFamily="49" charset="0"/>
              </a:rPr>
              <a:t>i</a:t>
            </a:r>
            <a:r>
              <a:rPr lang="cs-CZ" b="0" dirty="0" smtClean="0">
                <a:solidFill>
                  <a:srgbClr val="000000"/>
                </a:solidFill>
                <a:highlight>
                  <a:srgbClr val="FFFFFF"/>
                </a:highlight>
                <a:latin typeface="Consolas" panose="020B0609020204030204" pitchFamily="49" charset="0"/>
              </a:rPr>
              <a:t>.</a:t>
            </a:r>
            <a:r>
              <a:rPr lang="cs-CZ" b="0" dirty="0" smtClean="0">
                <a:solidFill>
                  <a:srgbClr val="008B8B"/>
                </a:solidFill>
                <a:highlight>
                  <a:srgbClr val="FFFFFF"/>
                </a:highlight>
                <a:latin typeface="Consolas" panose="020B0609020204030204" pitchFamily="49" charset="0"/>
              </a:rPr>
              <a:t>ToString</a:t>
            </a:r>
            <a:r>
              <a:rPr lang="cs-CZ" b="0" dirty="0" smtClean="0">
                <a:solidFill>
                  <a:srgbClr val="000000"/>
                </a:solidFill>
                <a:highlight>
                  <a:srgbClr val="FFFFFF"/>
                </a:highlight>
                <a:latin typeface="Consolas" panose="020B0609020204030204" pitchFamily="49" charset="0"/>
              </a:rPr>
              <a:t>();</a:t>
            </a:r>
          </a:p>
          <a:p>
            <a:r>
              <a:rPr lang="cs-CZ" b="0" dirty="0" smtClean="0">
                <a:solidFill>
                  <a:srgbClr val="000000"/>
                </a:solidFill>
                <a:highlight>
                  <a:srgbClr val="FFFFFF"/>
                </a:highlight>
                <a:latin typeface="Consolas" panose="020B0609020204030204" pitchFamily="49" charset="0"/>
              </a:rPr>
              <a:t>            }</a:t>
            </a:r>
          </a:p>
          <a:p>
            <a:r>
              <a:rPr lang="cs-CZ" b="0" dirty="0" smtClean="0">
                <a:solidFill>
                  <a:srgbClr val="000000"/>
                </a:solidFill>
                <a:highlight>
                  <a:srgbClr val="FFFFFF"/>
                </a:highlight>
                <a:latin typeface="Consolas" panose="020B0609020204030204" pitchFamily="49" charset="0"/>
              </a:rPr>
              <a:t>            </a:t>
            </a:r>
            <a:r>
              <a:rPr lang="cs-CZ" b="0" dirty="0" smtClean="0">
                <a:solidFill>
                  <a:srgbClr val="0000FF"/>
                </a:solidFill>
                <a:highlight>
                  <a:srgbClr val="FFFFFF"/>
                </a:highlight>
                <a:latin typeface="Consolas" panose="020B0609020204030204" pitchFamily="49" charset="0"/>
              </a:rPr>
              <a:t>yield</a:t>
            </a:r>
            <a:r>
              <a:rPr lang="cs-CZ" b="0" dirty="0" smtClean="0">
                <a:solidFill>
                  <a:srgbClr val="000000"/>
                </a:solidFill>
                <a:highlight>
                  <a:srgbClr val="FFFFFF"/>
                </a:highlight>
                <a:latin typeface="Consolas" panose="020B0609020204030204" pitchFamily="49" charset="0"/>
              </a:rPr>
              <a:t> </a:t>
            </a:r>
            <a:r>
              <a:rPr lang="cs-CZ" b="0" dirty="0" smtClean="0">
                <a:solidFill>
                  <a:srgbClr val="0000FF"/>
                </a:solidFill>
                <a:highlight>
                  <a:srgbClr val="FFFFFF"/>
                </a:highlight>
                <a:latin typeface="Consolas" panose="020B0609020204030204" pitchFamily="49" charset="0"/>
              </a:rPr>
              <a:t>return</a:t>
            </a:r>
            <a:r>
              <a:rPr lang="cs-CZ" b="0" dirty="0" smtClean="0">
                <a:solidFill>
                  <a:srgbClr val="000000"/>
                </a:solidFill>
                <a:highlight>
                  <a:srgbClr val="FFFFFF"/>
                </a:highlight>
                <a:latin typeface="Consolas" panose="020B0609020204030204" pitchFamily="49" charset="0"/>
              </a:rPr>
              <a:t> </a:t>
            </a:r>
            <a:r>
              <a:rPr lang="cs-CZ" b="0" dirty="0" smtClean="0">
                <a:solidFill>
                  <a:srgbClr val="A31515"/>
                </a:solidFill>
                <a:highlight>
                  <a:srgbClr val="FFFFFF"/>
                </a:highlight>
                <a:latin typeface="Consolas" panose="020B0609020204030204" pitchFamily="49" charset="0"/>
              </a:rPr>
              <a:t>"end"</a:t>
            </a:r>
            <a:r>
              <a:rPr lang="cs-CZ" b="0" dirty="0" smtClean="0">
                <a:solidFill>
                  <a:srgbClr val="000000"/>
                </a:solidFill>
                <a:highlight>
                  <a:srgbClr val="FFFFFF"/>
                </a:highlight>
                <a:latin typeface="Consolas" panose="020B0609020204030204" pitchFamily="49" charset="0"/>
              </a:rPr>
              <a:t>;</a:t>
            </a:r>
          </a:p>
          <a:p>
            <a:r>
              <a:rPr lang="cs-CZ" b="0" dirty="0" smtClean="0">
                <a:solidFill>
                  <a:srgbClr val="000000"/>
                </a:solidFill>
                <a:highlight>
                  <a:srgbClr val="FFFFFF"/>
                </a:highlight>
                <a:latin typeface="Consolas" panose="020B0609020204030204" pitchFamily="49" charset="0"/>
              </a:rPr>
              <a:t>        }</a:t>
            </a:r>
            <a:endParaRPr lang="cs-CZ" dirty="0"/>
          </a:p>
        </p:txBody>
      </p:sp>
      <p:sp>
        <p:nvSpPr>
          <p:cNvPr id="6" name="Content Placeholder 2"/>
          <p:cNvSpPr>
            <a:spLocks noGrp="1"/>
          </p:cNvSpPr>
          <p:nvPr>
            <p:ph idx="1"/>
          </p:nvPr>
        </p:nvSpPr>
        <p:spPr>
          <a:xfrm>
            <a:off x="838200" y="5375275"/>
            <a:ext cx="10515600" cy="801687"/>
          </a:xfrm>
        </p:spPr>
        <p:txBody>
          <a:bodyPr>
            <a:normAutofit/>
          </a:bodyPr>
          <a:lstStyle/>
          <a:p>
            <a:pPr marL="0" indent="0">
              <a:buNone/>
            </a:pPr>
            <a:r>
              <a:rPr lang="en-US" dirty="0" smtClean="0"/>
              <a:t>EXAMPLE</a:t>
            </a:r>
            <a:endParaRPr lang="cs-CZ" dirty="0"/>
          </a:p>
        </p:txBody>
      </p:sp>
    </p:spTree>
    <p:extLst>
      <p:ext uri="{BB962C8B-B14F-4D97-AF65-F5344CB8AC3E}">
        <p14:creationId xmlns:p14="http://schemas.microsoft.com/office/powerpoint/2010/main" val="488250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Execution</a:t>
            </a:r>
            <a:endParaRPr lang="cs-CZ"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Main calls </a:t>
            </a:r>
            <a:r>
              <a:rPr lang="en-US" dirty="0" err="1" smtClean="0"/>
              <a:t>GetDemoEnumerable</a:t>
            </a:r>
            <a:r>
              <a:rPr lang="en-US" dirty="0" smtClean="0"/>
              <a:t>()</a:t>
            </a:r>
          </a:p>
          <a:p>
            <a:pPr marL="514350" indent="-514350">
              <a:buFont typeface="+mj-lt"/>
              <a:buAutoNum type="arabicPeriod"/>
            </a:pPr>
            <a:r>
              <a:rPr lang="en-US" dirty="0" err="1" smtClean="0"/>
              <a:t>GetDemoEnumerable</a:t>
            </a:r>
            <a:r>
              <a:rPr lang="en-US" dirty="0" smtClean="0"/>
              <a:t>() creates a new instance of the extra type generated by the compiler. None of the source code we've written executes yet.</a:t>
            </a:r>
          </a:p>
          <a:p>
            <a:pPr marL="514350" indent="-514350">
              <a:buFont typeface="+mj-lt"/>
              <a:buAutoNum type="arabicPeriod"/>
            </a:pPr>
            <a:r>
              <a:rPr lang="en-US" dirty="0" smtClean="0"/>
              <a:t>Main calls </a:t>
            </a:r>
            <a:r>
              <a:rPr lang="en-US" dirty="0" err="1" smtClean="0"/>
              <a:t>MoveNext</a:t>
            </a:r>
            <a:r>
              <a:rPr lang="en-US" dirty="0" smtClean="0"/>
              <a:t>()</a:t>
            </a:r>
          </a:p>
          <a:p>
            <a:pPr marL="514350" indent="-514350">
              <a:buFont typeface="+mj-lt"/>
              <a:buAutoNum type="arabicPeriod"/>
            </a:pPr>
            <a:r>
              <a:rPr lang="en-US" dirty="0" smtClean="0"/>
              <a:t>The iterator executes code until it reaches a yield statement. In our case, this happens immediately. The iterator remembers that the current item should be "start" and returns true to indicate that there is data available.</a:t>
            </a:r>
          </a:p>
          <a:p>
            <a:pPr marL="514350" indent="-514350">
              <a:buFont typeface="+mj-lt"/>
              <a:buAutoNum type="arabicPeriod"/>
            </a:pPr>
            <a:r>
              <a:rPr lang="en-US" dirty="0" smtClean="0"/>
              <a:t>Main uses the Current property to retrieve the data, then prints it out.</a:t>
            </a:r>
          </a:p>
          <a:p>
            <a:pPr marL="514350" indent="-514350">
              <a:buFont typeface="+mj-lt"/>
              <a:buAutoNum type="arabicPeriod"/>
            </a:pPr>
            <a:r>
              <a:rPr lang="en-US" dirty="0" smtClean="0"/>
              <a:t>Main calls </a:t>
            </a:r>
            <a:r>
              <a:rPr lang="en-US" dirty="0" err="1" smtClean="0"/>
              <a:t>MoveNext</a:t>
            </a:r>
            <a:r>
              <a:rPr lang="en-US" dirty="0" smtClean="0"/>
              <a:t>() again</a:t>
            </a:r>
          </a:p>
          <a:p>
            <a:pPr marL="514350" indent="-514350">
              <a:buFont typeface="+mj-lt"/>
              <a:buAutoNum type="arabicPeriod"/>
            </a:pPr>
            <a:r>
              <a:rPr lang="en-US" dirty="0" smtClean="0"/>
              <a:t>The iterator continues execution from the point it had previously reached - in other words, it goes to the line after the first yield return. As before, it executes code (</a:t>
            </a:r>
            <a:r>
              <a:rPr lang="en-US" dirty="0" err="1" smtClean="0"/>
              <a:t>initialising</a:t>
            </a:r>
            <a:r>
              <a:rPr lang="en-US" dirty="0" smtClean="0"/>
              <a:t> the </a:t>
            </a:r>
            <a:r>
              <a:rPr lang="en-US" dirty="0" err="1" smtClean="0"/>
              <a:t>i</a:t>
            </a:r>
            <a:r>
              <a:rPr lang="en-US" dirty="0" smtClean="0"/>
              <a:t> variable) until it reaches the next yield statement.</a:t>
            </a:r>
          </a:p>
          <a:p>
            <a:pPr marL="514350" indent="-514350">
              <a:buFont typeface="+mj-lt"/>
              <a:buAutoNum type="arabicPeriod"/>
            </a:pPr>
            <a:r>
              <a:rPr lang="en-US" dirty="0" smtClean="0"/>
              <a:t>... The pattern repeats, until there's a call to </a:t>
            </a:r>
            <a:r>
              <a:rPr lang="en-US" dirty="0" err="1" smtClean="0"/>
              <a:t>MoveNext</a:t>
            </a:r>
            <a:r>
              <a:rPr lang="en-US" dirty="0" smtClean="0"/>
              <a:t>() which reaches the end of the method - at which point the call returns false to indicate that there's no more data available.</a:t>
            </a:r>
            <a:endParaRPr lang="cs-CZ" dirty="0"/>
          </a:p>
        </p:txBody>
      </p:sp>
    </p:spTree>
    <p:extLst>
      <p:ext uri="{BB962C8B-B14F-4D97-AF65-F5344CB8AC3E}">
        <p14:creationId xmlns:p14="http://schemas.microsoft.com/office/powerpoint/2010/main" val="3892452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endParaRPr lang="cs-CZ" dirty="0"/>
          </a:p>
        </p:txBody>
      </p:sp>
      <p:sp>
        <p:nvSpPr>
          <p:cNvPr id="3" name="Content Placeholder 2"/>
          <p:cNvSpPr>
            <a:spLocks noGrp="1"/>
          </p:cNvSpPr>
          <p:nvPr>
            <p:ph idx="1"/>
          </p:nvPr>
        </p:nvSpPr>
        <p:spPr>
          <a:xfrm>
            <a:off x="838200" y="1371601"/>
            <a:ext cx="10515600" cy="4094479"/>
          </a:xfrm>
        </p:spPr>
        <p:txBody>
          <a:bodyPr>
            <a:normAutofit fontScale="92500" lnSpcReduction="10000"/>
          </a:bodyPr>
          <a:lstStyle/>
          <a:p>
            <a:r>
              <a:rPr lang="en-US" dirty="0" smtClean="0"/>
              <a:t>local variable being </a:t>
            </a:r>
            <a:r>
              <a:rPr lang="en-US" dirty="0"/>
              <a:t>declared will be inferred by the </a:t>
            </a:r>
            <a:r>
              <a:rPr lang="en-US" dirty="0" smtClean="0"/>
              <a:t>compiler</a:t>
            </a:r>
          </a:p>
          <a:p>
            <a:endParaRPr lang="en-US" dirty="0"/>
          </a:p>
          <a:p>
            <a:pPr marL="0" indent="0">
              <a:buNone/>
            </a:pPr>
            <a:r>
              <a:rPr lang="en-US" dirty="0" err="1" smtClean="0"/>
              <a:t>var</a:t>
            </a:r>
            <a:r>
              <a:rPr lang="en-US" dirty="0" smtClean="0"/>
              <a:t> foo = "bar";</a:t>
            </a:r>
            <a:r>
              <a:rPr lang="en-US" dirty="0" smtClean="0"/>
              <a:t>  // This statement</a:t>
            </a:r>
          </a:p>
          <a:p>
            <a:pPr marL="0" indent="0">
              <a:buNone/>
            </a:pPr>
            <a:r>
              <a:rPr lang="en-US" dirty="0" smtClean="0"/>
              <a:t>string foo = "bar"; </a:t>
            </a:r>
            <a:r>
              <a:rPr lang="en-US" dirty="0" smtClean="0"/>
              <a:t>// Is equivalent to this statement</a:t>
            </a:r>
          </a:p>
          <a:p>
            <a:pPr marL="0" indent="0">
              <a:buNone/>
            </a:pPr>
            <a:endParaRPr lang="en-US" dirty="0" smtClean="0"/>
          </a:p>
          <a:p>
            <a:pPr marL="0" indent="0">
              <a:buNone/>
            </a:pPr>
            <a:r>
              <a:rPr lang="en-US" dirty="0" smtClean="0"/>
              <a:t>Advantages:</a:t>
            </a:r>
            <a:endParaRPr lang="en-US" dirty="0"/>
          </a:p>
          <a:p>
            <a:pPr marL="514350" indent="-514350">
              <a:buAutoNum type="arabicPeriod"/>
            </a:pPr>
            <a:r>
              <a:rPr lang="en-US" dirty="0" smtClean="0"/>
              <a:t>It </a:t>
            </a:r>
            <a:r>
              <a:rPr lang="en-US" dirty="0"/>
              <a:t>requires less typing to declare </a:t>
            </a:r>
            <a:r>
              <a:rPr lang="en-US" dirty="0" smtClean="0"/>
              <a:t>variables</a:t>
            </a:r>
          </a:p>
          <a:p>
            <a:pPr marL="514350" indent="-514350">
              <a:buAutoNum type="arabicPeriod"/>
            </a:pPr>
            <a:r>
              <a:rPr lang="en-US" dirty="0"/>
              <a:t>It must be used when storing a reference to an object of an anonymous type, because the type name cannot be known in </a:t>
            </a:r>
            <a:r>
              <a:rPr lang="en-US" dirty="0" smtClean="0"/>
              <a:t>advance</a:t>
            </a:r>
          </a:p>
        </p:txBody>
      </p:sp>
    </p:spTree>
    <p:extLst>
      <p:ext uri="{BB962C8B-B14F-4D97-AF65-F5344CB8AC3E}">
        <p14:creationId xmlns:p14="http://schemas.microsoft.com/office/powerpoint/2010/main" val="1897321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types</a:t>
            </a:r>
            <a:endParaRPr lang="cs-CZ" dirty="0"/>
          </a:p>
        </p:txBody>
      </p:sp>
      <p:sp>
        <p:nvSpPr>
          <p:cNvPr id="3" name="Content Placeholder 2"/>
          <p:cNvSpPr>
            <a:spLocks noGrp="1"/>
          </p:cNvSpPr>
          <p:nvPr>
            <p:ph idx="1"/>
          </p:nvPr>
        </p:nvSpPr>
        <p:spPr>
          <a:xfrm>
            <a:off x="838200" y="1815465"/>
            <a:ext cx="10515600" cy="4351338"/>
          </a:xfrm>
        </p:spPr>
        <p:txBody>
          <a:bodyPr/>
          <a:lstStyle/>
          <a:p>
            <a:r>
              <a:rPr lang="en-US" dirty="0" smtClean="0"/>
              <a:t>Convenient </a:t>
            </a:r>
            <a:r>
              <a:rPr lang="en-US" dirty="0"/>
              <a:t>way to encapsulate a set of read-only properties into a single object without having to explicitly define a type </a:t>
            </a:r>
            <a:r>
              <a:rPr lang="en-US" dirty="0" smtClean="0"/>
              <a:t>first</a:t>
            </a:r>
          </a:p>
          <a:p>
            <a:r>
              <a:rPr lang="en-US" dirty="0" smtClean="0"/>
              <a:t>Anonymous types contain one or more public read-only properties</a:t>
            </a:r>
          </a:p>
          <a:p>
            <a:r>
              <a:rPr lang="en-US" dirty="0"/>
              <a:t>The type of each property is inferred by the </a:t>
            </a:r>
            <a:r>
              <a:rPr lang="en-US" dirty="0" smtClean="0"/>
              <a:t>compiler</a:t>
            </a:r>
          </a:p>
          <a:p>
            <a:endParaRPr lang="en-US" dirty="0"/>
          </a:p>
          <a:p>
            <a:r>
              <a:rPr lang="en-US" dirty="0" smtClean="0"/>
              <a:t>new</a:t>
            </a:r>
            <a:r>
              <a:rPr lang="en-US" dirty="0"/>
              <a:t> operator together with an </a:t>
            </a:r>
            <a:r>
              <a:rPr lang="en-US" b="1" i="1" dirty="0"/>
              <a:t>object </a:t>
            </a:r>
            <a:r>
              <a:rPr lang="en-US" b="1" i="1" dirty="0" smtClean="0"/>
              <a:t>initializer</a:t>
            </a:r>
          </a:p>
          <a:p>
            <a:endParaRPr lang="en-US" b="1" i="1" dirty="0"/>
          </a:p>
          <a:p>
            <a:pPr marL="0" indent="0">
              <a:buNone/>
            </a:pPr>
            <a:r>
              <a:rPr lang="cs-CZ" dirty="0" smtClean="0"/>
              <a:t>var v = new { Amount = 108, Message = "Hello" };</a:t>
            </a:r>
            <a:endParaRPr lang="cs-CZ" dirty="0"/>
          </a:p>
        </p:txBody>
      </p:sp>
    </p:spTree>
    <p:extLst>
      <p:ext uri="{BB962C8B-B14F-4D97-AF65-F5344CB8AC3E}">
        <p14:creationId xmlns:p14="http://schemas.microsoft.com/office/powerpoint/2010/main" val="584130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Lambdas: Motivation</a:t>
            </a:r>
            <a:endParaRPr lang="cs-CZ" dirty="0"/>
          </a:p>
        </p:txBody>
      </p:sp>
      <p:sp>
        <p:nvSpPr>
          <p:cNvPr id="6" name="Rectangle 5"/>
          <p:cNvSpPr/>
          <p:nvPr/>
        </p:nvSpPr>
        <p:spPr>
          <a:xfrm>
            <a:off x="838200" y="1419225"/>
            <a:ext cx="11115040" cy="5047536"/>
          </a:xfrm>
          <a:prstGeom prst="rect">
            <a:avLst/>
          </a:prstGeom>
        </p:spPr>
        <p:txBody>
          <a:bodyPr wrap="square">
            <a:spAutoFit/>
          </a:bodyPr>
          <a:lstStyle/>
          <a:p>
            <a:r>
              <a:rPr lang="cs-CZ" sz="1400" dirty="0" smtClean="0">
                <a:solidFill>
                  <a:srgbClr val="0000FF"/>
                </a:solidFill>
                <a:highlight>
                  <a:srgbClr val="FFFFFF"/>
                </a:highlight>
                <a:latin typeface="Consolas" panose="020B0609020204030204" pitchFamily="49" charset="0"/>
              </a:rPr>
              <a:t>delegate</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FF"/>
                </a:solidFill>
                <a:highlight>
                  <a:srgbClr val="FFFFFF"/>
                </a:highlight>
                <a:latin typeface="Consolas" panose="020B0609020204030204" pitchFamily="49" charset="0"/>
              </a:rPr>
              <a:t>void</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TestDelegate</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00FF"/>
                </a:solidFill>
                <a:highlight>
                  <a:srgbClr val="FFFFFF"/>
                </a:highlight>
                <a:latin typeface="Consolas" panose="020B0609020204030204" pitchFamily="49" charset="0"/>
              </a:rPr>
              <a:t>string</a:t>
            </a:r>
            <a:r>
              <a:rPr lang="cs-CZ" sz="1400" dirty="0" smtClean="0">
                <a:solidFill>
                  <a:srgbClr val="000000"/>
                </a:solidFill>
                <a:highlight>
                  <a:srgbClr val="FFFFFF"/>
                </a:highlight>
                <a:latin typeface="Consolas" panose="020B0609020204030204" pitchFamily="49" charset="0"/>
              </a:rPr>
              <a:t> s);</a:t>
            </a:r>
          </a:p>
          <a:p>
            <a:r>
              <a:rPr lang="cs-CZ" sz="1400" dirty="0" smtClean="0">
                <a:solidFill>
                  <a:srgbClr val="0000FF"/>
                </a:solidFill>
                <a:highlight>
                  <a:srgbClr val="FFFFFF"/>
                </a:highlight>
                <a:latin typeface="Consolas" panose="020B0609020204030204" pitchFamily="49" charset="0"/>
              </a:rPr>
              <a:t>static</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FF"/>
                </a:solidFill>
                <a:highlight>
                  <a:srgbClr val="FFFFFF"/>
                </a:highlight>
                <a:latin typeface="Consolas" panose="020B0609020204030204" pitchFamily="49" charset="0"/>
              </a:rPr>
              <a:t>void</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8B8B"/>
                </a:solidFill>
                <a:highlight>
                  <a:srgbClr val="FFFFFF"/>
                </a:highlight>
                <a:latin typeface="Consolas" panose="020B0609020204030204" pitchFamily="49" charset="0"/>
              </a:rPr>
              <a:t>M</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00FF"/>
                </a:solidFill>
                <a:highlight>
                  <a:srgbClr val="FFFFFF"/>
                </a:highlight>
                <a:latin typeface="Consolas" panose="020B0609020204030204" pitchFamily="49" charset="0"/>
              </a:rPr>
              <a:t>string</a:t>
            </a:r>
            <a:r>
              <a:rPr lang="cs-CZ" sz="1400" dirty="0" smtClean="0">
                <a:solidFill>
                  <a:srgbClr val="000000"/>
                </a:solidFill>
                <a:highlight>
                  <a:srgbClr val="FFFFFF"/>
                </a:highlight>
                <a:latin typeface="Consolas" panose="020B0609020204030204" pitchFamily="49" charset="0"/>
              </a:rPr>
              <a:t> s)</a:t>
            </a:r>
          </a:p>
          <a:p>
            <a:r>
              <a:rPr lang="cs-CZ" sz="1400" dirty="0" smtClean="0">
                <a:solidFill>
                  <a:srgbClr val="000000"/>
                </a:solidFill>
                <a:highlight>
                  <a:srgbClr val="FFFFFF"/>
                </a:highlight>
                <a:latin typeface="Consolas" panose="020B0609020204030204" pitchFamily="49" charset="0"/>
              </a:rPr>
              <a:t>{</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Console</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8B8B"/>
                </a:solidFill>
                <a:highlight>
                  <a:srgbClr val="FFFFFF"/>
                </a:highlight>
                <a:latin typeface="Consolas" panose="020B0609020204030204" pitchFamily="49" charset="0"/>
              </a:rPr>
              <a:t>WriteLine</a:t>
            </a:r>
            <a:r>
              <a:rPr lang="cs-CZ" sz="1400" dirty="0" smtClean="0">
                <a:solidFill>
                  <a:srgbClr val="000000"/>
                </a:solidFill>
                <a:highlight>
                  <a:srgbClr val="FFFFFF"/>
                </a:highlight>
                <a:latin typeface="Consolas" panose="020B0609020204030204" pitchFamily="49" charset="0"/>
              </a:rPr>
              <a:t>(s);</a:t>
            </a:r>
          </a:p>
          <a:p>
            <a:r>
              <a:rPr lang="cs-CZ" sz="1400" dirty="0" smtClean="0">
                <a:solidFill>
                  <a:srgbClr val="000000"/>
                </a:solidFill>
                <a:highlight>
                  <a:srgbClr val="FFFFFF"/>
                </a:highlight>
                <a:latin typeface="Consolas" panose="020B0609020204030204" pitchFamily="49" charset="0"/>
              </a:rPr>
              <a:t>}</a:t>
            </a:r>
          </a:p>
          <a:p>
            <a:endParaRPr lang="cs-CZ" sz="1400" dirty="0" smtClean="0">
              <a:solidFill>
                <a:srgbClr val="000000"/>
              </a:solidFill>
              <a:highlight>
                <a:srgbClr val="FFFFFF"/>
              </a:highlight>
              <a:latin typeface="Consolas" panose="020B0609020204030204" pitchFamily="49" charset="0"/>
            </a:endParaRPr>
          </a:p>
          <a:p>
            <a:r>
              <a:rPr lang="cs-CZ" sz="1400" dirty="0" smtClean="0">
                <a:solidFill>
                  <a:srgbClr val="0000FF"/>
                </a:solidFill>
                <a:highlight>
                  <a:srgbClr val="FFFFFF"/>
                </a:highlight>
                <a:latin typeface="Consolas" panose="020B0609020204030204" pitchFamily="49" charset="0"/>
              </a:rPr>
              <a:t>static</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FF"/>
                </a:solidFill>
                <a:highlight>
                  <a:srgbClr val="FFFFFF"/>
                </a:highlight>
                <a:latin typeface="Consolas" panose="020B0609020204030204" pitchFamily="49" charset="0"/>
              </a:rPr>
              <a:t>void</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8B8B"/>
                </a:solidFill>
                <a:highlight>
                  <a:srgbClr val="FFFFFF"/>
                </a:highlight>
                <a:latin typeface="Consolas" panose="020B0609020204030204" pitchFamily="49" charset="0"/>
              </a:rPr>
              <a:t>Main</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00FF"/>
                </a:solidFill>
                <a:highlight>
                  <a:srgbClr val="FFFFFF"/>
                </a:highlight>
                <a:latin typeface="Consolas" panose="020B0609020204030204" pitchFamily="49" charset="0"/>
              </a:rPr>
              <a:t>string</a:t>
            </a:r>
            <a:r>
              <a:rPr lang="cs-CZ" sz="1400" dirty="0" smtClean="0">
                <a:solidFill>
                  <a:srgbClr val="000000"/>
                </a:solidFill>
                <a:highlight>
                  <a:srgbClr val="FFFFFF"/>
                </a:highlight>
                <a:latin typeface="Consolas" panose="020B0609020204030204" pitchFamily="49" charset="0"/>
              </a:rPr>
              <a:t>[] args)</a:t>
            </a:r>
          </a:p>
          <a:p>
            <a:r>
              <a:rPr lang="cs-CZ" sz="1400" dirty="0" smtClean="0">
                <a:solidFill>
                  <a:srgbClr val="000000"/>
                </a:solidFill>
                <a:highlight>
                  <a:srgbClr val="FFFFFF"/>
                </a:highlight>
                <a:latin typeface="Consolas" panose="020B0609020204030204" pitchFamily="49" charset="0"/>
              </a:rPr>
              <a:t>{</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8000"/>
                </a:solidFill>
                <a:highlight>
                  <a:srgbClr val="FFFFFF"/>
                </a:highlight>
                <a:latin typeface="Consolas" panose="020B0609020204030204" pitchFamily="49" charset="0"/>
              </a:rPr>
              <a:t>// Original delegate syntax required </a:t>
            </a: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initialization with a named method.</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TestDelegate</a:t>
            </a:r>
            <a:r>
              <a:rPr lang="cs-CZ" sz="1400" dirty="0" smtClean="0">
                <a:solidFill>
                  <a:srgbClr val="000000"/>
                </a:solidFill>
                <a:highlight>
                  <a:srgbClr val="FFFFFF"/>
                </a:highlight>
                <a:latin typeface="Consolas" panose="020B0609020204030204" pitchFamily="49" charset="0"/>
              </a:rPr>
              <a:t> testDelA = </a:t>
            </a:r>
            <a:r>
              <a:rPr lang="cs-CZ" sz="1400" dirty="0" smtClean="0">
                <a:solidFill>
                  <a:srgbClr val="0000FF"/>
                </a:solidFill>
                <a:highlight>
                  <a:srgbClr val="FFFFFF"/>
                </a:highlight>
                <a:latin typeface="Consolas" panose="020B0609020204030204" pitchFamily="49" charset="0"/>
              </a:rPr>
              <a:t>new</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TestDelegate</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8B8B"/>
                </a:solidFill>
                <a:highlight>
                  <a:srgbClr val="FFFFFF"/>
                </a:highlight>
                <a:latin typeface="Consolas" panose="020B0609020204030204" pitchFamily="49" charset="0"/>
              </a:rPr>
              <a:t>M</a:t>
            </a:r>
            <a:r>
              <a:rPr lang="cs-CZ" sz="1400" dirty="0" smtClean="0">
                <a:solidFill>
                  <a:srgbClr val="000000"/>
                </a:solidFill>
                <a:highlight>
                  <a:srgbClr val="FFFFFF"/>
                </a:highlight>
                <a:latin typeface="Consolas" panose="020B0609020204030204" pitchFamily="49" charset="0"/>
              </a:rPr>
              <a:t>);</a:t>
            </a:r>
          </a:p>
          <a:p>
            <a:endParaRPr lang="cs-CZ"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C# 2.0: A delegate can be initialized with inline code, called an "anonymous method." </a:t>
            </a:r>
          </a:p>
          <a:p>
            <a:r>
              <a:rPr lang="en-US" sz="1400" dirty="0" smtClean="0">
                <a:solidFill>
                  <a:srgbClr val="008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TestDelegate</a:t>
            </a:r>
            <a:r>
              <a:rPr lang="cs-CZ" sz="1400" dirty="0" smtClean="0">
                <a:solidFill>
                  <a:srgbClr val="000000"/>
                </a:solidFill>
                <a:highlight>
                  <a:srgbClr val="FFFFFF"/>
                </a:highlight>
                <a:latin typeface="Consolas" panose="020B0609020204030204" pitchFamily="49" charset="0"/>
              </a:rPr>
              <a:t> testDelB = </a:t>
            </a:r>
            <a:r>
              <a:rPr lang="cs-CZ" sz="1400" dirty="0" smtClean="0">
                <a:solidFill>
                  <a:srgbClr val="0000FF"/>
                </a:solidFill>
                <a:highlight>
                  <a:srgbClr val="FFFFFF"/>
                </a:highlight>
                <a:latin typeface="Consolas" panose="020B0609020204030204" pitchFamily="49" charset="0"/>
              </a:rPr>
              <a:t>delegate</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00FF"/>
                </a:solidFill>
                <a:highlight>
                  <a:srgbClr val="FFFFFF"/>
                </a:highlight>
                <a:latin typeface="Consolas" panose="020B0609020204030204" pitchFamily="49" charset="0"/>
              </a:rPr>
              <a:t>string</a:t>
            </a:r>
            <a:r>
              <a:rPr lang="cs-CZ" sz="1400" dirty="0" smtClean="0">
                <a:solidFill>
                  <a:srgbClr val="000000"/>
                </a:solidFill>
                <a:highlight>
                  <a:srgbClr val="FFFFFF"/>
                </a:highlight>
                <a:latin typeface="Consolas" panose="020B0609020204030204" pitchFamily="49" charset="0"/>
              </a:rPr>
              <a:t> s) { </a:t>
            </a:r>
            <a:r>
              <a:rPr lang="cs-CZ" sz="1400" dirty="0" smtClean="0">
                <a:solidFill>
                  <a:srgbClr val="00008B"/>
                </a:solidFill>
                <a:highlight>
                  <a:srgbClr val="FFFFFF"/>
                </a:highlight>
                <a:latin typeface="Consolas" panose="020B0609020204030204" pitchFamily="49" charset="0"/>
              </a:rPr>
              <a:t>Console</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8B8B"/>
                </a:solidFill>
                <a:highlight>
                  <a:srgbClr val="FFFFFF"/>
                </a:highlight>
                <a:latin typeface="Consolas" panose="020B0609020204030204" pitchFamily="49" charset="0"/>
              </a:rPr>
              <a:t>WriteLine</a:t>
            </a:r>
            <a:r>
              <a:rPr lang="cs-CZ" sz="1400" dirty="0" smtClean="0">
                <a:solidFill>
                  <a:srgbClr val="000000"/>
                </a:solidFill>
                <a:highlight>
                  <a:srgbClr val="FFFFFF"/>
                </a:highlight>
                <a:latin typeface="Consolas" panose="020B0609020204030204" pitchFamily="49" charset="0"/>
              </a:rPr>
              <a:t>(s); };</a:t>
            </a:r>
          </a:p>
          <a:p>
            <a:endParaRPr lang="cs-CZ"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C# 3.0. A delegate can be initialized with a lambda expression. </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TestDelegate</a:t>
            </a:r>
            <a:r>
              <a:rPr lang="cs-CZ" sz="1400" dirty="0" smtClean="0">
                <a:solidFill>
                  <a:srgbClr val="000000"/>
                </a:solidFill>
                <a:highlight>
                  <a:srgbClr val="FFFFFF"/>
                </a:highlight>
                <a:latin typeface="Consolas" panose="020B0609020204030204" pitchFamily="49" charset="0"/>
              </a:rPr>
              <a:t> testDelC = (x) =&gt; { </a:t>
            </a:r>
            <a:r>
              <a:rPr lang="cs-CZ" sz="1400" dirty="0" smtClean="0">
                <a:solidFill>
                  <a:srgbClr val="00008B"/>
                </a:solidFill>
                <a:highlight>
                  <a:srgbClr val="FFFFFF"/>
                </a:highlight>
                <a:latin typeface="Consolas" panose="020B0609020204030204" pitchFamily="49" charset="0"/>
              </a:rPr>
              <a:t>Console</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8B8B"/>
                </a:solidFill>
                <a:highlight>
                  <a:srgbClr val="FFFFFF"/>
                </a:highlight>
                <a:latin typeface="Consolas" panose="020B0609020204030204" pitchFamily="49" charset="0"/>
              </a:rPr>
              <a:t>WriteLine</a:t>
            </a:r>
            <a:r>
              <a:rPr lang="cs-CZ" sz="1400" dirty="0" smtClean="0">
                <a:solidFill>
                  <a:srgbClr val="000000"/>
                </a:solidFill>
                <a:highlight>
                  <a:srgbClr val="FFFFFF"/>
                </a:highlight>
                <a:latin typeface="Consolas" panose="020B0609020204030204" pitchFamily="49" charset="0"/>
              </a:rPr>
              <a:t>(x); };</a:t>
            </a:r>
          </a:p>
          <a:p>
            <a:endParaRPr lang="cs-CZ" sz="1400" dirty="0" smtClean="0">
              <a:solidFill>
                <a:srgbClr val="000000"/>
              </a:solidFill>
              <a:highlight>
                <a:srgbClr val="FFFFFF"/>
              </a:highlight>
              <a:latin typeface="Consolas" panose="020B0609020204030204" pitchFamily="49" charset="0"/>
            </a:endParaRP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8000"/>
                </a:solidFill>
                <a:highlight>
                  <a:srgbClr val="FFFFFF"/>
                </a:highlight>
                <a:latin typeface="Consolas" panose="020B0609020204030204" pitchFamily="49" charset="0"/>
              </a:rPr>
              <a:t>// Invoke the delegates.</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testDelA</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A31515"/>
                </a:solidFill>
                <a:highlight>
                  <a:srgbClr val="FFFFFF"/>
                </a:highlight>
                <a:latin typeface="Consolas" panose="020B0609020204030204" pitchFamily="49" charset="0"/>
              </a:rPr>
              <a:t>"Hello. My name is M and I write lines."</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testDelB</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A31515"/>
                </a:solidFill>
                <a:highlight>
                  <a:srgbClr val="FFFFFF"/>
                </a:highlight>
                <a:latin typeface="Consolas" panose="020B0609020204030204" pitchFamily="49" charset="0"/>
              </a:rPr>
              <a:t>"That's nothing. I'm anonymous and "</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testDelC</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A31515"/>
                </a:solidFill>
                <a:highlight>
                  <a:srgbClr val="FFFFFF"/>
                </a:highlight>
                <a:latin typeface="Consolas" panose="020B0609020204030204" pitchFamily="49" charset="0"/>
              </a:rPr>
              <a:t>"I'm a famous author."</a:t>
            </a:r>
            <a:r>
              <a:rPr lang="en-US" sz="1400" dirty="0" smtClean="0">
                <a:solidFill>
                  <a:srgbClr val="000000"/>
                </a:solidFill>
                <a:highlight>
                  <a:srgbClr val="FFFFFF"/>
                </a:highlight>
                <a:latin typeface="Consolas" panose="020B0609020204030204" pitchFamily="49" charset="0"/>
              </a:rPr>
              <a:t>);</a:t>
            </a:r>
          </a:p>
          <a:p>
            <a:r>
              <a:rPr lang="cs-CZ" sz="1400" dirty="0" smtClean="0">
                <a:solidFill>
                  <a:srgbClr val="000000"/>
                </a:solidFill>
                <a:highlight>
                  <a:srgbClr val="FFFFFF"/>
                </a:highlight>
                <a:latin typeface="Consolas" panose="020B0609020204030204" pitchFamily="49" charset="0"/>
              </a:rPr>
              <a:t>}</a:t>
            </a:r>
            <a:endParaRPr lang="cs-CZ" sz="1400" dirty="0"/>
          </a:p>
        </p:txBody>
      </p:sp>
    </p:spTree>
    <p:extLst>
      <p:ext uri="{BB962C8B-B14F-4D97-AF65-F5344CB8AC3E}">
        <p14:creationId xmlns:p14="http://schemas.microsoft.com/office/powerpoint/2010/main" val="331435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Lambdas</a:t>
            </a:r>
            <a:endParaRPr lang="cs-CZ" dirty="0"/>
          </a:p>
        </p:txBody>
      </p:sp>
      <p:sp>
        <p:nvSpPr>
          <p:cNvPr id="3" name="Content Placeholder 2"/>
          <p:cNvSpPr>
            <a:spLocks noGrp="1"/>
          </p:cNvSpPr>
          <p:nvPr>
            <p:ph idx="1"/>
          </p:nvPr>
        </p:nvSpPr>
        <p:spPr/>
        <p:txBody>
          <a:bodyPr>
            <a:normAutofit fontScale="92500" lnSpcReduction="20000"/>
          </a:bodyPr>
          <a:lstStyle/>
          <a:p>
            <a:r>
              <a:rPr lang="en-US" dirty="0" smtClean="0"/>
              <a:t>Super easy way to create </a:t>
            </a:r>
            <a:r>
              <a:rPr lang="en-US" b="1" i="1" dirty="0" smtClean="0"/>
              <a:t>delegates</a:t>
            </a:r>
            <a:r>
              <a:rPr lang="en-US" dirty="0" smtClean="0"/>
              <a:t> or </a:t>
            </a:r>
            <a:r>
              <a:rPr lang="en-US" b="1" i="1" dirty="0" smtClean="0"/>
              <a:t>expression trees</a:t>
            </a:r>
            <a:r>
              <a:rPr lang="en-US" dirty="0" smtClean="0"/>
              <a:t> with anonymous functions</a:t>
            </a:r>
          </a:p>
          <a:p>
            <a:endParaRPr lang="en-US" dirty="0"/>
          </a:p>
          <a:p>
            <a:r>
              <a:rPr lang="en-US" b="1" i="1" dirty="0" smtClean="0"/>
              <a:t>Statement lambdas</a:t>
            </a:r>
          </a:p>
          <a:p>
            <a:pPr lvl="1"/>
            <a:r>
              <a:rPr lang="en-US" dirty="0" smtClean="0"/>
              <a:t>Create delegates</a:t>
            </a:r>
          </a:p>
          <a:p>
            <a:pPr lvl="1"/>
            <a:r>
              <a:rPr lang="en-US" dirty="0" smtClean="0"/>
              <a:t>Compiled into </a:t>
            </a:r>
            <a:r>
              <a:rPr lang="en-US" b="1" i="1" dirty="0" smtClean="0"/>
              <a:t>code</a:t>
            </a:r>
          </a:p>
          <a:p>
            <a:pPr lvl="1"/>
            <a:r>
              <a:rPr lang="en-US" dirty="0" smtClean="0"/>
              <a:t>Can have multiple statements in body</a:t>
            </a:r>
          </a:p>
          <a:p>
            <a:endParaRPr lang="en-US" dirty="0" smtClean="0"/>
          </a:p>
          <a:p>
            <a:r>
              <a:rPr lang="en-US" b="1" i="1" dirty="0" smtClean="0"/>
              <a:t>Expression lambdas</a:t>
            </a:r>
          </a:p>
          <a:p>
            <a:pPr lvl="1"/>
            <a:r>
              <a:rPr lang="en-US" dirty="0" smtClean="0"/>
              <a:t>Create expression trees</a:t>
            </a:r>
          </a:p>
          <a:p>
            <a:pPr lvl="1"/>
            <a:r>
              <a:rPr lang="en-US" dirty="0" smtClean="0"/>
              <a:t>Compiled into </a:t>
            </a:r>
            <a:r>
              <a:rPr lang="en-US" b="1" i="1" dirty="0" smtClean="0"/>
              <a:t>data structure</a:t>
            </a:r>
          </a:p>
          <a:p>
            <a:pPr lvl="1"/>
            <a:r>
              <a:rPr lang="en-US" dirty="0" smtClean="0"/>
              <a:t>Can only contain expression returning a </a:t>
            </a:r>
            <a:r>
              <a:rPr lang="en-US" b="1" i="1" dirty="0" smtClean="0"/>
              <a:t>value</a:t>
            </a:r>
            <a:endParaRPr lang="en-US" b="1" i="1" dirty="0"/>
          </a:p>
        </p:txBody>
      </p:sp>
    </p:spTree>
    <p:extLst>
      <p:ext uri="{BB962C8B-B14F-4D97-AF65-F5344CB8AC3E}">
        <p14:creationId xmlns:p14="http://schemas.microsoft.com/office/powerpoint/2010/main" val="1370411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Lambdas:  Compilation</a:t>
            </a:r>
            <a:endParaRPr lang="cs-CZ" dirty="0"/>
          </a:p>
        </p:txBody>
      </p:sp>
      <p:sp>
        <p:nvSpPr>
          <p:cNvPr id="3" name="Content Placeholder 2"/>
          <p:cNvSpPr>
            <a:spLocks noGrp="1"/>
          </p:cNvSpPr>
          <p:nvPr>
            <p:ph idx="1"/>
          </p:nvPr>
        </p:nvSpPr>
        <p:spPr/>
        <p:txBody>
          <a:bodyPr/>
          <a:lstStyle/>
          <a:p>
            <a:r>
              <a:rPr lang="en-US" dirty="0" smtClean="0"/>
              <a:t>Compiled into anonymous function</a:t>
            </a:r>
          </a:p>
          <a:p>
            <a:r>
              <a:rPr lang="en-US" dirty="0" smtClean="0"/>
              <a:t>Compiler generates class to enclose the method</a:t>
            </a:r>
          </a:p>
          <a:p>
            <a:pPr marL="0" indent="0">
              <a:buNone/>
            </a:pPr>
            <a:endParaRPr lang="en-US" dirty="0"/>
          </a:p>
          <a:p>
            <a:r>
              <a:rPr lang="en-US" b="1" i="1" dirty="0" smtClean="0"/>
              <a:t>Type inference</a:t>
            </a:r>
            <a:r>
              <a:rPr lang="en-US" dirty="0" smtClean="0"/>
              <a:t>: compiler knows the delegate type that it is expecting, therefore does the heavy lifting and infers the types of arguments and return type</a:t>
            </a:r>
          </a:p>
          <a:p>
            <a:r>
              <a:rPr lang="en-US" dirty="0" smtClean="0"/>
              <a:t>Must be implicitly convertible to expected types</a:t>
            </a:r>
            <a:endParaRPr lang="cs-CZ" dirty="0"/>
          </a:p>
        </p:txBody>
      </p:sp>
    </p:spTree>
    <p:extLst>
      <p:ext uri="{BB962C8B-B14F-4D97-AF65-F5344CB8AC3E}">
        <p14:creationId xmlns:p14="http://schemas.microsoft.com/office/powerpoint/2010/main" val="3202785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linq</a:t>
            </a:r>
            <a:endParaRPr lang="cs-CZ" dirty="0"/>
          </a:p>
        </p:txBody>
      </p:sp>
      <p:sp>
        <p:nvSpPr>
          <p:cNvPr id="3" name="Content Placeholder 2"/>
          <p:cNvSpPr>
            <a:spLocks noGrp="1"/>
          </p:cNvSpPr>
          <p:nvPr>
            <p:ph idx="1"/>
          </p:nvPr>
        </p:nvSpPr>
        <p:spPr/>
        <p:txBody>
          <a:bodyPr/>
          <a:lstStyle/>
          <a:p>
            <a:pPr fontAlgn="base"/>
            <a:r>
              <a:rPr lang="en-US" dirty="0" smtClean="0"/>
              <a:t>Language </a:t>
            </a:r>
            <a:r>
              <a:rPr lang="en-US" dirty="0"/>
              <a:t>Integrated Query</a:t>
            </a:r>
          </a:p>
          <a:p>
            <a:pPr fontAlgn="base"/>
            <a:r>
              <a:rPr lang="en-US" dirty="0"/>
              <a:t>.NET </a:t>
            </a:r>
            <a:r>
              <a:rPr lang="en-US" dirty="0" smtClean="0"/>
              <a:t>3.5</a:t>
            </a:r>
            <a:r>
              <a:rPr lang="en-US" dirty="0"/>
              <a:t/>
            </a:r>
            <a:br>
              <a:rPr lang="en-US" dirty="0"/>
            </a:br>
            <a:endParaRPr lang="en-US" dirty="0"/>
          </a:p>
          <a:p>
            <a:pPr fontAlgn="base"/>
            <a:r>
              <a:rPr lang="en-US" dirty="0"/>
              <a:t>Unified data manipulation over </a:t>
            </a:r>
            <a:r>
              <a:rPr lang="en-US" dirty="0" smtClean="0"/>
              <a:t>collections</a:t>
            </a:r>
          </a:p>
          <a:p>
            <a:pPr fontAlgn="base"/>
            <a:r>
              <a:rPr lang="en-US" dirty="0" smtClean="0"/>
              <a:t>Lots of collections</a:t>
            </a:r>
            <a:endParaRPr lang="en-US" dirty="0"/>
          </a:p>
        </p:txBody>
      </p:sp>
    </p:spTree>
    <p:extLst>
      <p:ext uri="{BB962C8B-B14F-4D97-AF65-F5344CB8AC3E}">
        <p14:creationId xmlns:p14="http://schemas.microsoft.com/office/powerpoint/2010/main" val="2892472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45200" y="674866"/>
            <a:ext cx="7650480" cy="4031873"/>
          </a:xfrm>
          <a:prstGeom prst="rect">
            <a:avLst/>
          </a:prstGeom>
        </p:spPr>
        <p:txBody>
          <a:bodyPr wrap="square">
            <a:spAutoFit/>
          </a:bodyPr>
          <a:lstStyle/>
          <a:p>
            <a:r>
              <a:rPr lang="en-US" sz="1600" dirty="0">
                <a:solidFill>
                  <a:srgbClr val="2A2A2A"/>
                </a:solidFill>
                <a:latin typeface="Consolas" panose="020B0609020204030204" pitchFamily="49" charset="0"/>
              </a:rPr>
              <a:t> </a:t>
            </a:r>
            <a:r>
              <a:rPr lang="en-US" sz="1600" dirty="0" smtClean="0">
                <a:solidFill>
                  <a:srgbClr val="2A2A2A"/>
                </a:solidFill>
                <a:latin typeface="Consolas" panose="020B0609020204030204" pitchFamily="49" charset="0"/>
              </a:rPr>
              <a:t>   </a:t>
            </a:r>
            <a:r>
              <a:rPr lang="cs-CZ" sz="1600" b="0" i="0" dirty="0" smtClean="0">
                <a:solidFill>
                  <a:srgbClr val="2A2A2A"/>
                </a:solidFill>
                <a:effectLst/>
                <a:latin typeface="Consolas" panose="020B0609020204030204" pitchFamily="49" charset="0"/>
              </a:rPr>
              <a:t>[CompilerGenerated]</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private</a:t>
            </a:r>
            <a:r>
              <a:rPr lang="en-US" sz="1600" b="0" i="0" dirty="0" smtClean="0">
                <a:solidFill>
                  <a:srgbClr val="0000FF"/>
                </a:solidFill>
                <a:effectLst/>
                <a:latin typeface="Consolas" panose="020B0609020204030204" pitchFamily="49" charset="0"/>
              </a:rPr>
              <a:t> static</a:t>
            </a: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sealed</a:t>
            </a: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class</a:t>
            </a:r>
            <a:r>
              <a:rPr lang="cs-CZ" sz="1600" b="0" i="0" dirty="0" smtClean="0">
                <a:solidFill>
                  <a:srgbClr val="2A2A2A"/>
                </a:solidFill>
                <a:effectLst/>
                <a:latin typeface="Consolas" panose="020B0609020204030204" pitchFamily="49" charset="0"/>
              </a:rPr>
              <a:t> &lt;&gt;c__DisplayClass1</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public</a:t>
            </a:r>
            <a:r>
              <a:rPr lang="en-US" sz="1600" b="0" i="0" dirty="0" smtClean="0">
                <a:solidFill>
                  <a:srgbClr val="0000FF"/>
                </a:solidFill>
                <a:effectLst/>
                <a:latin typeface="Consolas" panose="020B0609020204030204" pitchFamily="49" charset="0"/>
              </a:rPr>
              <a:t> static</a:t>
            </a: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void</a:t>
            </a:r>
            <a:r>
              <a:rPr lang="cs-CZ" sz="1600" b="0" i="0" dirty="0" smtClean="0">
                <a:solidFill>
                  <a:srgbClr val="2A2A2A"/>
                </a:solidFill>
                <a:effectLst/>
                <a:latin typeface="Consolas" panose="020B0609020204030204" pitchFamily="49" charset="0"/>
              </a:rPr>
              <a:t> &lt;Main&gt;b__0(</a:t>
            </a:r>
            <a:r>
              <a:rPr lang="en-US" sz="1600" b="0" i="0" dirty="0" smtClean="0">
                <a:solidFill>
                  <a:srgbClr val="2A2A2A"/>
                </a:solidFill>
                <a:effectLst/>
                <a:latin typeface="Consolas" panose="020B0609020204030204" pitchFamily="49" charset="0"/>
              </a:rPr>
              <a:t>string name</a:t>
            </a:r>
            <a:r>
              <a:rPr lang="cs-CZ" sz="1600" b="0" i="0" dirty="0" smtClean="0">
                <a:solidFill>
                  <a:srgbClr val="2A2A2A"/>
                </a:solidFill>
                <a:effectLst/>
                <a:latin typeface="Consolas" panose="020B0609020204030204" pitchFamily="49" charset="0"/>
              </a:rPr>
              <a:t>)</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Console.WriteLine</a:t>
            </a:r>
            <a:r>
              <a:rPr lang="cs-CZ" sz="1600" dirty="0" smtClean="0">
                <a:solidFill>
                  <a:srgbClr val="000000"/>
                </a:solidFill>
                <a:highlight>
                  <a:srgbClr val="FFFFFF"/>
                </a:highlight>
                <a:latin typeface="Consolas" panose="020B0609020204030204" pitchFamily="49" charset="0"/>
              </a:rPr>
              <a:t>(</a:t>
            </a:r>
            <a:r>
              <a:rPr lang="cs-CZ" sz="1600" dirty="0" smtClean="0">
                <a:solidFill>
                  <a:srgbClr val="A31515"/>
                </a:solidFill>
                <a:highlight>
                  <a:srgbClr val="FFFFFF"/>
                </a:highlight>
                <a:latin typeface="Consolas" panose="020B0609020204030204" pitchFamily="49" charset="0"/>
              </a:rPr>
              <a:t>"hello"</a:t>
            </a:r>
            <a:r>
              <a:rPr lang="en-US" sz="1600" dirty="0" smtClean="0">
                <a:solidFill>
                  <a:srgbClr val="A31515"/>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name</a:t>
            </a:r>
            <a:r>
              <a:rPr lang="cs-CZ" sz="1600" dirty="0" smtClean="0">
                <a:solidFill>
                  <a:srgbClr val="000000"/>
                </a:solidFill>
                <a:highlight>
                  <a:srgbClr val="FFFFFF"/>
                </a:highlight>
                <a:latin typeface="Consolas" panose="020B0609020204030204" pitchFamily="49" charset="0"/>
              </a:rPr>
              <a:t>);</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dirty="0" smtClean="0"/>
              <a:t/>
            </a:r>
            <a:br>
              <a:rPr lang="cs-CZ" sz="1600" dirty="0" smtClean="0"/>
            </a:b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void</a:t>
            </a:r>
            <a:r>
              <a:rPr lang="cs-CZ" sz="1600" b="0" i="0" dirty="0" smtClean="0">
                <a:solidFill>
                  <a:srgbClr val="2A2A2A"/>
                </a:solidFill>
                <a:effectLst/>
                <a:latin typeface="Consolas" panose="020B0609020204030204" pitchFamily="49" charset="0"/>
              </a:rPr>
              <a:t> Main()</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var action</a:t>
            </a:r>
            <a:r>
              <a:rPr lang="en-US" sz="1600" b="0" i="0" dirty="0" smtClean="0">
                <a:solidFill>
                  <a:srgbClr val="2A2A2A"/>
                </a:solidFill>
                <a:effectLst/>
                <a:latin typeface="Consolas" panose="020B0609020204030204" pitchFamily="49" charset="0"/>
              </a:rPr>
              <a:t> </a:t>
            </a:r>
          </a:p>
          <a:p>
            <a:r>
              <a:rPr lang="en-US" sz="1600" dirty="0">
                <a:solidFill>
                  <a:srgbClr val="2A2A2A"/>
                </a:solidFill>
                <a:latin typeface="Consolas" panose="020B0609020204030204" pitchFamily="49" charset="0"/>
              </a:rPr>
              <a:t>	</a:t>
            </a: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new</a:t>
            </a:r>
            <a:r>
              <a:rPr lang="cs-CZ" sz="1600" b="0" i="0" dirty="0" smtClean="0">
                <a:solidFill>
                  <a:srgbClr val="2A2A2A"/>
                </a:solidFill>
                <a:effectLst/>
                <a:latin typeface="Consolas" panose="020B0609020204030204" pitchFamily="49" charset="0"/>
              </a:rPr>
              <a:t> Action(</a:t>
            </a:r>
            <a:r>
              <a:rPr lang="cs-CZ" sz="1600" b="0" i="0" dirty="0" smtClean="0">
                <a:solidFill>
                  <a:srgbClr val="2A2A2A"/>
                </a:solidFill>
                <a:effectLst/>
                <a:latin typeface="Consolas" panose="020B0609020204030204" pitchFamily="49" charset="0"/>
              </a:rPr>
              <a:t>&lt;&gt;c__DisplayClass1</a:t>
            </a:r>
            <a:r>
              <a:rPr lang="cs-CZ" sz="1600" b="0" i="0" dirty="0" smtClean="0">
                <a:solidFill>
                  <a:srgbClr val="2A2A2A"/>
                </a:solidFill>
                <a:effectLst/>
                <a:latin typeface="Consolas" panose="020B0609020204030204" pitchFamily="49" charset="0"/>
              </a:rPr>
              <a:t>.&lt;Main&gt;b__0);</a:t>
            </a:r>
            <a:r>
              <a:rPr lang="cs-CZ" sz="1600" dirty="0" smtClean="0"/>
              <a:t/>
            </a:r>
            <a:br>
              <a:rPr lang="cs-CZ" sz="1600" dirty="0" smtClean="0"/>
            </a:br>
            <a:r>
              <a:rPr lang="cs-CZ" sz="1600" dirty="0" smtClean="0"/>
              <a:t/>
            </a:r>
            <a:br>
              <a:rPr lang="cs-CZ" sz="1600" dirty="0" smtClean="0"/>
            </a:br>
            <a:r>
              <a:rPr lang="cs-CZ" sz="1600" b="0" i="0" dirty="0" smtClean="0">
                <a:solidFill>
                  <a:srgbClr val="2A2A2A"/>
                </a:solidFill>
                <a:effectLst/>
                <a:latin typeface="Consolas" panose="020B0609020204030204" pitchFamily="49" charset="0"/>
              </a:rPr>
              <a:t>       action</a:t>
            </a:r>
            <a:r>
              <a:rPr lang="cs-CZ" sz="1600" dirty="0" smtClean="0">
                <a:solidFill>
                  <a:srgbClr val="000000"/>
                </a:solidFill>
                <a:highlight>
                  <a:srgbClr val="FFFFFF"/>
                </a:highlight>
                <a:latin typeface="Consolas" panose="020B0609020204030204" pitchFamily="49" charset="0"/>
              </a:rPr>
              <a:t>(</a:t>
            </a:r>
            <a:r>
              <a:rPr lang="cs-CZ" sz="1600" dirty="0" smtClean="0">
                <a:solidFill>
                  <a:srgbClr val="A31515"/>
                </a:solidFill>
                <a:highlight>
                  <a:srgbClr val="FFFFFF"/>
                </a:highlight>
                <a:latin typeface="Consolas" panose="020B0609020204030204" pitchFamily="49" charset="0"/>
              </a:rPr>
              <a:t>"jakub"</a:t>
            </a:r>
            <a:r>
              <a:rPr lang="cs-CZ" sz="1600" dirty="0" smtClean="0">
                <a:solidFill>
                  <a:srgbClr val="000000"/>
                </a:solidFill>
                <a:highlight>
                  <a:srgbClr val="FFFFFF"/>
                </a:highlight>
                <a:latin typeface="Consolas" panose="020B0609020204030204" pitchFamily="49" charset="0"/>
              </a:rPr>
              <a:t>);</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endParaRPr lang="cs-CZ" sz="1600" dirty="0"/>
          </a:p>
        </p:txBody>
      </p:sp>
      <p:sp>
        <p:nvSpPr>
          <p:cNvPr id="7" name="Rectangle 6"/>
          <p:cNvSpPr/>
          <p:nvPr/>
        </p:nvSpPr>
        <p:spPr>
          <a:xfrm>
            <a:off x="182880" y="767418"/>
            <a:ext cx="10241280" cy="2308324"/>
          </a:xfrm>
          <a:prstGeom prst="rect">
            <a:avLst/>
          </a:prstGeom>
        </p:spPr>
        <p:txBody>
          <a:bodyPr wrap="square">
            <a:spAutoFit/>
          </a:bodyPr>
          <a:lstStyle/>
          <a:p>
            <a:r>
              <a:rPr lang="cs-CZ" sz="1600" dirty="0" smtClean="0">
                <a:solidFill>
                  <a:srgbClr val="0000FF"/>
                </a:solidFill>
                <a:highlight>
                  <a:srgbClr val="FFFFFF"/>
                </a:highlight>
                <a:latin typeface="Consolas" panose="020B0609020204030204" pitchFamily="49" charset="0"/>
              </a:rPr>
              <a:t>static</a:t>
            </a:r>
            <a:r>
              <a:rPr lang="cs-CZ" sz="1600" dirty="0" smtClean="0">
                <a:solidFill>
                  <a:srgbClr val="000000"/>
                </a:solidFill>
                <a:highlight>
                  <a:srgbClr val="FFFFFF"/>
                </a:highlight>
                <a:latin typeface="Consolas" panose="020B0609020204030204" pitchFamily="49" charset="0"/>
              </a:rPr>
              <a:t> </a:t>
            </a:r>
            <a:r>
              <a:rPr lang="cs-CZ" sz="1600" dirty="0" smtClean="0">
                <a:solidFill>
                  <a:srgbClr val="0000FF"/>
                </a:solidFill>
                <a:highlight>
                  <a:srgbClr val="FFFFFF"/>
                </a:highlight>
                <a:latin typeface="Consolas" panose="020B0609020204030204" pitchFamily="49" charset="0"/>
              </a:rPr>
              <a:t>void</a:t>
            </a:r>
            <a:r>
              <a:rPr lang="cs-CZ" sz="1600" dirty="0" smtClean="0">
                <a:solidFill>
                  <a:srgbClr val="000000"/>
                </a:solidFill>
                <a:highlight>
                  <a:srgbClr val="FFFFFF"/>
                </a:highlight>
                <a:latin typeface="Consolas" panose="020B0609020204030204" pitchFamily="49" charset="0"/>
              </a:rPr>
              <a:t> </a:t>
            </a:r>
            <a:r>
              <a:rPr lang="cs-CZ" sz="1600" dirty="0" smtClean="0">
                <a:solidFill>
                  <a:srgbClr val="008B8B"/>
                </a:solidFill>
                <a:highlight>
                  <a:srgbClr val="FFFFFF"/>
                </a:highlight>
                <a:latin typeface="Consolas" panose="020B0609020204030204" pitchFamily="49" charset="0"/>
              </a:rPr>
              <a:t>Main</a:t>
            </a:r>
            <a:r>
              <a:rPr lang="cs-CZ" sz="1600" dirty="0" smtClean="0">
                <a:solidFill>
                  <a:srgbClr val="000000"/>
                </a:solidFill>
                <a:highlight>
                  <a:srgbClr val="FFFFFF"/>
                </a:highlight>
                <a:latin typeface="Consolas" panose="020B0609020204030204" pitchFamily="49" charset="0"/>
              </a:rPr>
              <a:t>(</a:t>
            </a:r>
            <a:r>
              <a:rPr lang="cs-CZ" sz="1600" dirty="0" smtClean="0">
                <a:solidFill>
                  <a:srgbClr val="0000FF"/>
                </a:solidFill>
                <a:highlight>
                  <a:srgbClr val="FFFFFF"/>
                </a:highlight>
                <a:latin typeface="Consolas" panose="020B0609020204030204" pitchFamily="49" charset="0"/>
              </a:rPr>
              <a:t>string</a:t>
            </a:r>
            <a:r>
              <a:rPr lang="cs-CZ" sz="1600" dirty="0" smtClean="0">
                <a:solidFill>
                  <a:srgbClr val="000000"/>
                </a:solidFill>
                <a:highlight>
                  <a:srgbClr val="FFFFFF"/>
                </a:highlight>
                <a:latin typeface="Consolas" panose="020B0609020204030204" pitchFamily="49" charset="0"/>
              </a:rPr>
              <a:t>[] args)</a:t>
            </a:r>
          </a:p>
          <a:p>
            <a:r>
              <a:rPr lang="cs-CZ" sz="1600" dirty="0" smtClean="0">
                <a:solidFill>
                  <a:srgbClr val="000000"/>
                </a:solidFill>
                <a:highlight>
                  <a:srgbClr val="FFFFFF"/>
                </a:highlight>
                <a:latin typeface="Consolas" panose="020B0609020204030204" pitchFamily="49" charset="0"/>
              </a:rPr>
              <a:t>{</a:t>
            </a:r>
          </a:p>
          <a:p>
            <a:endParaRPr lang="cs-CZ" sz="1600" dirty="0" smtClean="0">
              <a:solidFill>
                <a:srgbClr val="000000"/>
              </a:solidFill>
              <a:highlight>
                <a:srgbClr val="FFFFFF"/>
              </a:highlight>
              <a:latin typeface="Consolas" panose="020B0609020204030204" pitchFamily="49" charset="0"/>
            </a:endParaRPr>
          </a:p>
          <a:p>
            <a:r>
              <a:rPr lang="cs-CZ" sz="1600" dirty="0" smtClean="0">
                <a:solidFill>
                  <a:srgbClr val="000000"/>
                </a:solidFill>
                <a:highlight>
                  <a:srgbClr val="FFFFFF"/>
                </a:highlight>
                <a:latin typeface="Consolas" panose="020B0609020204030204" pitchFamily="49" charset="0"/>
              </a:rPr>
              <a:t>    </a:t>
            </a:r>
            <a:r>
              <a:rPr lang="cs-CZ" sz="1600" dirty="0" smtClean="0">
                <a:solidFill>
                  <a:srgbClr val="0000FF"/>
                </a:solidFill>
                <a:highlight>
                  <a:srgbClr val="FFFFFF"/>
                </a:highlight>
                <a:latin typeface="Consolas" panose="020B0609020204030204" pitchFamily="49" charset="0"/>
              </a:rPr>
              <a:t>int</a:t>
            </a:r>
            <a:r>
              <a:rPr lang="cs-CZ" sz="1600" dirty="0" smtClean="0">
                <a:solidFill>
                  <a:srgbClr val="000000"/>
                </a:solidFill>
                <a:highlight>
                  <a:srgbClr val="FFFFFF"/>
                </a:highlight>
                <a:latin typeface="Consolas" panose="020B0609020204030204" pitchFamily="49" charset="0"/>
              </a:rPr>
              <a:t> a = 0;</a:t>
            </a:r>
          </a:p>
          <a:p>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8B"/>
                </a:solidFill>
                <a:highlight>
                  <a:srgbClr val="FFFFFF"/>
                </a:highlight>
                <a:latin typeface="Consolas" panose="020B0609020204030204" pitchFamily="49" charset="0"/>
              </a:rPr>
              <a:t>Action</a:t>
            </a:r>
            <a:r>
              <a:rPr lang="en-US" sz="1600" dirty="0" smtClean="0">
                <a:solidFill>
                  <a:srgbClr val="000000"/>
                </a:solidFill>
                <a:highlight>
                  <a:srgbClr val="FFFFFF"/>
                </a:highlight>
                <a:latin typeface="Consolas" panose="020B0609020204030204" pitchFamily="49" charset="0"/>
              </a:rPr>
              <a:t>&lt;</a:t>
            </a:r>
            <a:r>
              <a:rPr lang="en-US" sz="1600" dirty="0" smtClean="0">
                <a:solidFill>
                  <a:srgbClr val="0000FF"/>
                </a:solidFill>
                <a:highlight>
                  <a:srgbClr val="FFFFFF"/>
                </a:highlight>
                <a:latin typeface="Consolas" panose="020B0609020204030204" pitchFamily="49" charset="0"/>
              </a:rPr>
              <a:t>string</a:t>
            </a:r>
            <a:r>
              <a:rPr lang="en-US" sz="1600" dirty="0" smtClean="0">
                <a:solidFill>
                  <a:srgbClr val="000000"/>
                </a:solidFill>
                <a:highlight>
                  <a:srgbClr val="FFFFFF"/>
                </a:highlight>
                <a:latin typeface="Consolas" panose="020B0609020204030204" pitchFamily="49" charset="0"/>
              </a:rPr>
              <a:t>&gt; action = </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(name) =&gt; </a:t>
            </a:r>
            <a:r>
              <a:rPr lang="en-US" sz="1600" dirty="0" err="1" smtClean="0">
                <a:solidFill>
                  <a:srgbClr val="00008B"/>
                </a:solidFill>
                <a:highlight>
                  <a:srgbClr val="FFFFFF"/>
                </a:highlight>
                <a:latin typeface="Consolas" panose="020B0609020204030204" pitchFamily="49" charset="0"/>
              </a:rPr>
              <a:t>Console</a:t>
            </a:r>
            <a:r>
              <a:rPr lang="en-US" sz="1600" dirty="0" err="1" smtClean="0">
                <a:solidFill>
                  <a:srgbClr val="000000"/>
                </a:solidFill>
                <a:highlight>
                  <a:srgbClr val="FFFFFF"/>
                </a:highlight>
                <a:latin typeface="Consolas" panose="020B0609020204030204" pitchFamily="49" charset="0"/>
              </a:rPr>
              <a:t>.</a:t>
            </a:r>
            <a:r>
              <a:rPr lang="en-US" sz="1600" dirty="0" err="1" smtClean="0">
                <a:solidFill>
                  <a:srgbClr val="008B8B"/>
                </a:solidFill>
                <a:highlight>
                  <a:srgbClr val="FFFFFF"/>
                </a:highlight>
                <a:latin typeface="Consolas" panose="020B0609020204030204" pitchFamily="49" charset="0"/>
              </a:rPr>
              <a:t>WriteLine</a:t>
            </a:r>
            <a:r>
              <a:rPr lang="en-US" sz="1600" dirty="0" smtClean="0">
                <a:solidFill>
                  <a:srgbClr val="000000"/>
                </a:solidFill>
                <a:highlight>
                  <a:srgbClr val="FFFFFF"/>
                </a:highlight>
                <a:latin typeface="Consolas" panose="020B0609020204030204" pitchFamily="49" charset="0"/>
              </a:rPr>
              <a:t>(</a:t>
            </a:r>
            <a:r>
              <a:rPr lang="en-US" sz="1600" dirty="0" smtClean="0">
                <a:solidFill>
                  <a:srgbClr val="A31515"/>
                </a:solidFill>
                <a:highlight>
                  <a:srgbClr val="FFFFFF"/>
                </a:highlight>
                <a:latin typeface="Consolas" panose="020B0609020204030204" pitchFamily="49" charset="0"/>
              </a:rPr>
              <a:t>"hello"</a:t>
            </a:r>
            <a:r>
              <a:rPr lang="en-US" sz="1600" dirty="0" smtClean="0">
                <a:solidFill>
                  <a:srgbClr val="000000"/>
                </a:solidFill>
                <a:highlight>
                  <a:srgbClr val="FFFFFF"/>
                </a:highlight>
                <a:latin typeface="Consolas" panose="020B0609020204030204" pitchFamily="49" charset="0"/>
              </a:rPr>
              <a:t> + name);</a:t>
            </a:r>
          </a:p>
          <a:p>
            <a:endParaRPr lang="en-US" sz="1600" dirty="0" smtClean="0">
              <a:solidFill>
                <a:srgbClr val="000000"/>
              </a:solidFill>
              <a:highlight>
                <a:srgbClr val="FFFFFF"/>
              </a:highlight>
              <a:latin typeface="Consolas" panose="020B0609020204030204" pitchFamily="49" charset="0"/>
            </a:endParaRPr>
          </a:p>
          <a:p>
            <a:r>
              <a:rPr lang="cs-CZ" sz="1600" dirty="0" smtClean="0">
                <a:solidFill>
                  <a:srgbClr val="000000"/>
                </a:solidFill>
                <a:highlight>
                  <a:srgbClr val="FFFFFF"/>
                </a:highlight>
                <a:latin typeface="Consolas" panose="020B0609020204030204" pitchFamily="49" charset="0"/>
              </a:rPr>
              <a:t>    action(</a:t>
            </a:r>
            <a:r>
              <a:rPr lang="cs-CZ" sz="1600" dirty="0" smtClean="0">
                <a:solidFill>
                  <a:srgbClr val="A31515"/>
                </a:solidFill>
                <a:highlight>
                  <a:srgbClr val="FFFFFF"/>
                </a:highlight>
                <a:latin typeface="Consolas" panose="020B0609020204030204" pitchFamily="49" charset="0"/>
              </a:rPr>
              <a:t>"jakub"</a:t>
            </a:r>
            <a:r>
              <a:rPr lang="cs-CZ" sz="1600" dirty="0" smtClean="0">
                <a:solidFill>
                  <a:srgbClr val="000000"/>
                </a:solidFill>
                <a:highlight>
                  <a:srgbClr val="FFFFFF"/>
                </a:highlight>
                <a:latin typeface="Consolas" panose="020B0609020204030204" pitchFamily="49" charset="0"/>
              </a:rPr>
              <a:t>);</a:t>
            </a:r>
            <a:endParaRPr lang="en-US" sz="1600" dirty="0" smtClean="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a:t>
            </a:r>
            <a:endParaRPr lang="cs-CZ" sz="1600" dirty="0" smtClean="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203747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Lambdas: Variable capturing</a:t>
            </a:r>
            <a:endParaRPr lang="cs-CZ" dirty="0"/>
          </a:p>
        </p:txBody>
      </p:sp>
      <p:sp>
        <p:nvSpPr>
          <p:cNvPr id="6" name="Rectangle 5"/>
          <p:cNvSpPr/>
          <p:nvPr/>
        </p:nvSpPr>
        <p:spPr>
          <a:xfrm>
            <a:off x="838200" y="1690688"/>
            <a:ext cx="6096000" cy="2308324"/>
          </a:xfrm>
          <a:prstGeom prst="rect">
            <a:avLst/>
          </a:prstGeom>
        </p:spPr>
        <p:txBody>
          <a:bodyPr>
            <a:spAutoFit/>
          </a:bodyPr>
          <a:lstStyle/>
          <a:p>
            <a:r>
              <a:rPr lang="cs-CZ" dirty="0" smtClean="0">
                <a:solidFill>
                  <a:srgbClr val="0000FF"/>
                </a:solidFill>
                <a:highlight>
                  <a:srgbClr val="FFFFFF"/>
                </a:highlight>
                <a:latin typeface="Consolas" panose="020B0609020204030204" pitchFamily="49" charset="0"/>
              </a:rPr>
              <a:t>static</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void</a:t>
            </a:r>
            <a:r>
              <a:rPr lang="cs-CZ" dirty="0" smtClean="0">
                <a:solidFill>
                  <a:srgbClr val="000000"/>
                </a:solidFill>
                <a:highlight>
                  <a:srgbClr val="FFFFFF"/>
                </a:highlight>
                <a:latin typeface="Consolas" panose="020B0609020204030204" pitchFamily="49" charset="0"/>
              </a:rPr>
              <a:t> </a:t>
            </a:r>
            <a:r>
              <a:rPr lang="cs-CZ" dirty="0" smtClean="0">
                <a:solidFill>
                  <a:srgbClr val="008B8B"/>
                </a:solidFill>
                <a:highlight>
                  <a:srgbClr val="FFFFFF"/>
                </a:highlight>
                <a:latin typeface="Consolas" panose="020B0609020204030204" pitchFamily="49" charset="0"/>
              </a:rPr>
              <a:t>Main</a:t>
            </a:r>
            <a:r>
              <a:rPr lang="cs-CZ" dirty="0" smtClean="0">
                <a:solidFill>
                  <a:srgbClr val="000000"/>
                </a:solidFill>
                <a:highlight>
                  <a:srgbClr val="FFFFFF"/>
                </a:highlight>
                <a:latin typeface="Consolas" panose="020B0609020204030204" pitchFamily="49" charset="0"/>
              </a:rPr>
              <a:t>(</a:t>
            </a:r>
            <a:r>
              <a:rPr lang="cs-CZ" dirty="0" smtClean="0">
                <a:solidFill>
                  <a:srgbClr val="0000FF"/>
                </a:solidFill>
                <a:highlight>
                  <a:srgbClr val="FFFFFF"/>
                </a:highlight>
                <a:latin typeface="Consolas" panose="020B0609020204030204" pitchFamily="49" charset="0"/>
              </a:rPr>
              <a:t>string</a:t>
            </a:r>
            <a:r>
              <a:rPr lang="cs-CZ" dirty="0" smtClean="0">
                <a:solidFill>
                  <a:srgbClr val="000000"/>
                </a:solidFill>
                <a:highlight>
                  <a:srgbClr val="FFFFFF"/>
                </a:highlight>
                <a:latin typeface="Consolas" panose="020B0609020204030204" pitchFamily="49" charset="0"/>
              </a:rPr>
              <a:t>[] args)</a:t>
            </a:r>
          </a:p>
          <a:p>
            <a:r>
              <a:rPr lang="cs-CZ" dirty="0" smtClean="0">
                <a:solidFill>
                  <a:srgbClr val="000000"/>
                </a:solidFill>
                <a:highlight>
                  <a:srgbClr val="FFFFFF"/>
                </a:highlight>
                <a:latin typeface="Consolas" panose="020B0609020204030204" pitchFamily="49" charset="0"/>
              </a:rPr>
              <a:t>{</a:t>
            </a:r>
          </a:p>
          <a:p>
            <a:endParaRPr lang="cs-CZ" dirty="0" smtClean="0">
              <a:solidFill>
                <a:srgbClr val="000000"/>
              </a:solidFill>
              <a:highlight>
                <a:srgbClr val="FFFFFF"/>
              </a:highlight>
              <a:latin typeface="Consolas" panose="020B0609020204030204" pitchFamily="49" charset="0"/>
            </a:endParaRP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int</a:t>
            </a:r>
            <a:r>
              <a:rPr lang="cs-CZ" dirty="0" smtClean="0">
                <a:solidFill>
                  <a:srgbClr val="000000"/>
                </a:solidFill>
                <a:highlight>
                  <a:srgbClr val="FFFFFF"/>
                </a:highlight>
                <a:latin typeface="Consolas" panose="020B0609020204030204" pitchFamily="49" charset="0"/>
              </a:rPr>
              <a:t> </a:t>
            </a:r>
            <a:r>
              <a:rPr lang="cs-CZ" b="1" dirty="0" smtClean="0">
                <a:solidFill>
                  <a:srgbClr val="000000"/>
                </a:solidFill>
                <a:highlight>
                  <a:srgbClr val="FFFFFF"/>
                </a:highlight>
                <a:latin typeface="Consolas" panose="020B0609020204030204" pitchFamily="49" charset="0"/>
              </a:rPr>
              <a:t>a</a:t>
            </a:r>
            <a:r>
              <a:rPr lang="cs-CZ" b="0" dirty="0" smtClean="0">
                <a:solidFill>
                  <a:srgbClr val="000000"/>
                </a:solidFill>
                <a:highlight>
                  <a:srgbClr val="FFFFFF"/>
                </a:highlight>
                <a:latin typeface="Consolas" panose="020B0609020204030204" pitchFamily="49" charset="0"/>
              </a:rPr>
              <a:t> = 0;</a:t>
            </a:r>
          </a:p>
          <a:p>
            <a:r>
              <a:rPr lang="cs-CZ" b="0" dirty="0" smtClean="0">
                <a:solidFill>
                  <a:srgbClr val="000000"/>
                </a:solidFill>
                <a:highlight>
                  <a:srgbClr val="FFFFFF"/>
                </a:highlight>
                <a:latin typeface="Consolas" panose="020B0609020204030204" pitchFamily="49" charset="0"/>
              </a:rPr>
              <a:t>    </a:t>
            </a:r>
            <a:r>
              <a:rPr lang="cs-CZ" b="0" dirty="0" smtClean="0">
                <a:solidFill>
                  <a:srgbClr val="00008B"/>
                </a:solidFill>
                <a:highlight>
                  <a:srgbClr val="FFFFFF"/>
                </a:highlight>
                <a:latin typeface="Consolas" panose="020B0609020204030204" pitchFamily="49" charset="0"/>
              </a:rPr>
              <a:t>Action</a:t>
            </a:r>
            <a:r>
              <a:rPr lang="cs-CZ" b="0" dirty="0" smtClean="0">
                <a:solidFill>
                  <a:srgbClr val="000000"/>
                </a:solidFill>
                <a:highlight>
                  <a:srgbClr val="FFFFFF"/>
                </a:highlight>
                <a:latin typeface="Consolas" panose="020B0609020204030204" pitchFamily="49" charset="0"/>
              </a:rPr>
              <a:t> action = () =&gt; </a:t>
            </a:r>
            <a:r>
              <a:rPr lang="cs-CZ" b="0" dirty="0" smtClean="0">
                <a:solidFill>
                  <a:srgbClr val="00008B"/>
                </a:solidFill>
                <a:highlight>
                  <a:srgbClr val="FFFFFF"/>
                </a:highlight>
                <a:latin typeface="Consolas" panose="020B0609020204030204" pitchFamily="49" charset="0"/>
              </a:rPr>
              <a:t>Console</a:t>
            </a:r>
            <a:r>
              <a:rPr lang="cs-CZ" b="0" dirty="0" smtClean="0">
                <a:solidFill>
                  <a:srgbClr val="000000"/>
                </a:solidFill>
                <a:highlight>
                  <a:srgbClr val="FFFFFF"/>
                </a:highlight>
                <a:latin typeface="Consolas" panose="020B0609020204030204" pitchFamily="49" charset="0"/>
              </a:rPr>
              <a:t>.</a:t>
            </a:r>
            <a:r>
              <a:rPr lang="cs-CZ" b="0" dirty="0" smtClean="0">
                <a:solidFill>
                  <a:srgbClr val="008B8B"/>
                </a:solidFill>
                <a:highlight>
                  <a:srgbClr val="FFFFFF"/>
                </a:highlight>
                <a:latin typeface="Consolas" panose="020B0609020204030204" pitchFamily="49" charset="0"/>
              </a:rPr>
              <a:t>WriteLine</a:t>
            </a:r>
            <a:r>
              <a:rPr lang="cs-CZ" b="0" dirty="0" smtClean="0">
                <a:solidFill>
                  <a:srgbClr val="000000"/>
                </a:solidFill>
                <a:highlight>
                  <a:srgbClr val="FFFFFF"/>
                </a:highlight>
                <a:latin typeface="Consolas" panose="020B0609020204030204" pitchFamily="49" charset="0"/>
              </a:rPr>
              <a:t>(</a:t>
            </a:r>
            <a:r>
              <a:rPr lang="cs-CZ" b="1" dirty="0" smtClean="0">
                <a:solidFill>
                  <a:srgbClr val="000000"/>
                </a:solidFill>
                <a:highlight>
                  <a:srgbClr val="FFFFFF"/>
                </a:highlight>
                <a:latin typeface="Consolas" panose="020B0609020204030204" pitchFamily="49" charset="0"/>
              </a:rPr>
              <a:t>a</a:t>
            </a:r>
            <a:r>
              <a:rPr lang="cs-CZ" b="0" dirty="0" smtClean="0">
                <a:solidFill>
                  <a:srgbClr val="000000"/>
                </a:solidFill>
                <a:highlight>
                  <a:srgbClr val="FFFFFF"/>
                </a:highlight>
                <a:latin typeface="Consolas" panose="020B0609020204030204" pitchFamily="49" charset="0"/>
              </a:rPr>
              <a:t>);</a:t>
            </a:r>
          </a:p>
          <a:p>
            <a:r>
              <a:rPr lang="cs-CZ" b="0" dirty="0" smtClean="0">
                <a:solidFill>
                  <a:srgbClr val="000000"/>
                </a:solidFill>
                <a:highlight>
                  <a:srgbClr val="FFFFFF"/>
                </a:highlight>
                <a:latin typeface="Consolas" panose="020B0609020204030204" pitchFamily="49" charset="0"/>
              </a:rPr>
              <a:t>    </a:t>
            </a:r>
            <a:r>
              <a:rPr lang="cs-CZ" b="1" dirty="0" smtClean="0">
                <a:solidFill>
                  <a:srgbClr val="000000"/>
                </a:solidFill>
                <a:highlight>
                  <a:srgbClr val="FFFFFF"/>
                </a:highlight>
                <a:latin typeface="Consolas" panose="020B0609020204030204" pitchFamily="49" charset="0"/>
              </a:rPr>
              <a:t>a</a:t>
            </a:r>
            <a:r>
              <a:rPr lang="cs-CZ" b="0" dirty="0" smtClean="0">
                <a:solidFill>
                  <a:srgbClr val="000000"/>
                </a:solidFill>
                <a:highlight>
                  <a:srgbClr val="FFFFFF"/>
                </a:highlight>
                <a:latin typeface="Consolas" panose="020B0609020204030204" pitchFamily="49" charset="0"/>
              </a:rPr>
              <a:t> = 42;</a:t>
            </a:r>
          </a:p>
          <a:p>
            <a:r>
              <a:rPr lang="cs-CZ" b="0" dirty="0" smtClean="0">
                <a:solidFill>
                  <a:srgbClr val="000000"/>
                </a:solidFill>
                <a:highlight>
                  <a:srgbClr val="FFFFFF"/>
                </a:highlight>
                <a:latin typeface="Consolas" panose="020B0609020204030204" pitchFamily="49" charset="0"/>
              </a:rPr>
              <a:t>    action();</a:t>
            </a:r>
            <a:endParaRPr lang="en-US" b="0"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endParaRPr lang="cs-CZ" dirty="0"/>
          </a:p>
        </p:txBody>
      </p:sp>
      <p:sp>
        <p:nvSpPr>
          <p:cNvPr id="7" name="TextBox 6"/>
          <p:cNvSpPr txBox="1"/>
          <p:nvPr/>
        </p:nvSpPr>
        <p:spPr>
          <a:xfrm>
            <a:off x="838200" y="4592320"/>
            <a:ext cx="10673080" cy="369332"/>
          </a:xfrm>
          <a:prstGeom prst="rect">
            <a:avLst/>
          </a:prstGeom>
          <a:noFill/>
        </p:spPr>
        <p:txBody>
          <a:bodyPr wrap="square" rtlCol="0">
            <a:spAutoFit/>
          </a:bodyPr>
          <a:lstStyle/>
          <a:p>
            <a:r>
              <a:rPr lang="en-US" dirty="0" smtClean="0"/>
              <a:t>What is the output?</a:t>
            </a:r>
          </a:p>
        </p:txBody>
      </p:sp>
    </p:spTree>
    <p:extLst>
      <p:ext uri="{BB962C8B-B14F-4D97-AF65-F5344CB8AC3E}">
        <p14:creationId xmlns:p14="http://schemas.microsoft.com/office/powerpoint/2010/main" val="3113110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45200" y="674866"/>
            <a:ext cx="6807200" cy="5262979"/>
          </a:xfrm>
          <a:prstGeom prst="rect">
            <a:avLst/>
          </a:prstGeom>
        </p:spPr>
        <p:txBody>
          <a:bodyPr wrap="square">
            <a:spAutoFit/>
          </a:bodyPr>
          <a:lstStyle/>
          <a:p>
            <a:r>
              <a:rPr lang="en-US" sz="1600" dirty="0">
                <a:solidFill>
                  <a:srgbClr val="2A2A2A"/>
                </a:solidFill>
                <a:latin typeface="Consolas" panose="020B0609020204030204" pitchFamily="49" charset="0"/>
              </a:rPr>
              <a:t> </a:t>
            </a:r>
            <a:r>
              <a:rPr lang="en-US" sz="1600" dirty="0" smtClean="0">
                <a:solidFill>
                  <a:srgbClr val="2A2A2A"/>
                </a:solidFill>
                <a:latin typeface="Consolas" panose="020B0609020204030204" pitchFamily="49" charset="0"/>
              </a:rPr>
              <a:t>   </a:t>
            </a:r>
            <a:r>
              <a:rPr lang="cs-CZ" sz="1600" b="0" i="0" dirty="0" smtClean="0">
                <a:solidFill>
                  <a:srgbClr val="2A2A2A"/>
                </a:solidFill>
                <a:effectLst/>
                <a:latin typeface="Consolas" panose="020B0609020204030204" pitchFamily="49" charset="0"/>
              </a:rPr>
              <a:t>[CompilerGenerated]</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private</a:t>
            </a: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sealed</a:t>
            </a: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class</a:t>
            </a:r>
            <a:r>
              <a:rPr lang="cs-CZ" sz="1600" b="0" i="0" dirty="0" smtClean="0">
                <a:solidFill>
                  <a:srgbClr val="2A2A2A"/>
                </a:solidFill>
                <a:effectLst/>
                <a:latin typeface="Consolas" panose="020B0609020204030204" pitchFamily="49" charset="0"/>
              </a:rPr>
              <a:t> &lt;&gt;c__DisplayClass1</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public</a:t>
            </a: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int</a:t>
            </a:r>
            <a:r>
              <a:rPr lang="cs-CZ" sz="1600" b="0" i="0" dirty="0" smtClean="0">
                <a:solidFill>
                  <a:srgbClr val="2A2A2A"/>
                </a:solidFill>
                <a:effectLst/>
                <a:latin typeface="Consolas" panose="020B0609020204030204" pitchFamily="49" charset="0"/>
              </a:rPr>
              <a:t> a;</a:t>
            </a:r>
            <a:r>
              <a:rPr lang="cs-CZ" sz="1600" dirty="0" smtClean="0"/>
              <a:t/>
            </a:r>
            <a:br>
              <a:rPr lang="cs-CZ" sz="1600" dirty="0" smtClean="0"/>
            </a:b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public</a:t>
            </a: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void</a:t>
            </a:r>
            <a:r>
              <a:rPr lang="cs-CZ" sz="1600" b="0" i="0" dirty="0" smtClean="0">
                <a:solidFill>
                  <a:srgbClr val="2A2A2A"/>
                </a:solidFill>
                <a:effectLst/>
                <a:latin typeface="Consolas" panose="020B0609020204030204" pitchFamily="49" charset="0"/>
              </a:rPr>
              <a:t> &lt;Main&gt;b__0()</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Console.WriteLine(</a:t>
            </a:r>
            <a:r>
              <a:rPr lang="cs-CZ" sz="1600" b="0" i="0" dirty="0" smtClean="0">
                <a:solidFill>
                  <a:srgbClr val="0000FF"/>
                </a:solidFill>
                <a:effectLst/>
                <a:latin typeface="Consolas" panose="020B0609020204030204" pitchFamily="49" charset="0"/>
              </a:rPr>
              <a:t>this</a:t>
            </a:r>
            <a:r>
              <a:rPr lang="cs-CZ" sz="1600" b="0" i="0" dirty="0" smtClean="0">
                <a:solidFill>
                  <a:srgbClr val="2A2A2A"/>
                </a:solidFill>
                <a:effectLst/>
                <a:latin typeface="Consolas" panose="020B0609020204030204" pitchFamily="49" charset="0"/>
              </a:rPr>
              <a:t>.a);</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dirty="0" smtClean="0"/>
              <a:t/>
            </a:r>
            <a:br>
              <a:rPr lang="cs-CZ" sz="1600" dirty="0" smtClean="0"/>
            </a:b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void</a:t>
            </a:r>
            <a:r>
              <a:rPr lang="cs-CZ" sz="1600" b="0" i="0" dirty="0" smtClean="0">
                <a:solidFill>
                  <a:srgbClr val="2A2A2A"/>
                </a:solidFill>
                <a:effectLst/>
                <a:latin typeface="Consolas" panose="020B0609020204030204" pitchFamily="49" charset="0"/>
              </a:rPr>
              <a:t> Main()</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endParaRPr lang="en-US" sz="1600" b="0" i="0" dirty="0" smtClean="0">
              <a:solidFill>
                <a:srgbClr val="2A2A2A"/>
              </a:solidFill>
              <a:effectLst/>
              <a:latin typeface="Consolas" panose="020B0609020204030204" pitchFamily="49" charset="0"/>
            </a:endParaRPr>
          </a:p>
          <a:p>
            <a:r>
              <a:rPr lang="cs-CZ" sz="1600" b="0" i="0" dirty="0" smtClean="0">
                <a:solidFill>
                  <a:srgbClr val="2A2A2A"/>
                </a:solidFill>
                <a:effectLst/>
                <a:latin typeface="Consolas" panose="020B0609020204030204" pitchFamily="49" charset="0"/>
              </a:rPr>
              <a:t>       </a:t>
            </a:r>
            <a:r>
              <a:rPr lang="cs-CZ" sz="1600" b="1" i="0" dirty="0" smtClean="0">
                <a:solidFill>
                  <a:srgbClr val="2A2A2A"/>
                </a:solidFill>
                <a:effectLst/>
                <a:latin typeface="Consolas" panose="020B0609020204030204" pitchFamily="49" charset="0"/>
              </a:rPr>
              <a:t>var display = </a:t>
            </a:r>
            <a:r>
              <a:rPr lang="cs-CZ" sz="1600" b="1" i="0" dirty="0" smtClean="0">
                <a:solidFill>
                  <a:srgbClr val="0000FF"/>
                </a:solidFill>
                <a:effectLst/>
                <a:latin typeface="Consolas" panose="020B0609020204030204" pitchFamily="49" charset="0"/>
              </a:rPr>
              <a:t>new</a:t>
            </a:r>
            <a:r>
              <a:rPr lang="cs-CZ" sz="1600" b="1" i="0" dirty="0" smtClean="0">
                <a:solidFill>
                  <a:srgbClr val="2A2A2A"/>
                </a:solidFill>
                <a:effectLst/>
                <a:latin typeface="Consolas" panose="020B0609020204030204" pitchFamily="49" charset="0"/>
              </a:rPr>
              <a:t> &lt;&gt;c__DisplayClass1();</a:t>
            </a:r>
            <a:r>
              <a:rPr lang="cs-CZ" sz="1600" b="1" dirty="0" smtClean="0"/>
              <a:t/>
            </a:r>
            <a:br>
              <a:rPr lang="cs-CZ" sz="1600" b="1" dirty="0" smtClean="0"/>
            </a:br>
            <a:r>
              <a:rPr lang="cs-CZ" sz="1600" b="0" i="0" dirty="0" smtClean="0">
                <a:solidFill>
                  <a:srgbClr val="2A2A2A"/>
                </a:solidFill>
                <a:effectLst/>
                <a:latin typeface="Consolas" panose="020B0609020204030204" pitchFamily="49" charset="0"/>
              </a:rPr>
              <a:t>       </a:t>
            </a:r>
            <a:r>
              <a:rPr lang="en-US" sz="1600" b="1" i="0" dirty="0" err="1" smtClean="0">
                <a:solidFill>
                  <a:srgbClr val="2A2A2A"/>
                </a:solidFill>
                <a:effectLst/>
                <a:latin typeface="Consolas" panose="020B0609020204030204" pitchFamily="49" charset="0"/>
              </a:rPr>
              <a:t>display.a</a:t>
            </a:r>
            <a:r>
              <a:rPr lang="cs-CZ" sz="1600" b="1" i="0" dirty="0" smtClean="0">
                <a:solidFill>
                  <a:srgbClr val="2A2A2A"/>
                </a:solidFill>
                <a:effectLst/>
                <a:latin typeface="Consolas" panose="020B0609020204030204" pitchFamily="49" charset="0"/>
              </a:rPr>
              <a:t> = 0;</a:t>
            </a:r>
            <a:r>
              <a:rPr lang="cs-CZ" sz="1600" dirty="0" smtClean="0"/>
              <a:t/>
            </a:r>
            <a:br>
              <a:rPr lang="cs-CZ" sz="1600" dirty="0" smtClean="0"/>
            </a:br>
            <a:r>
              <a:rPr lang="cs-CZ" sz="1600" dirty="0" smtClean="0"/>
              <a:t/>
            </a:r>
            <a:br>
              <a:rPr lang="cs-CZ" sz="1600" dirty="0" smtClean="0"/>
            </a:br>
            <a:r>
              <a:rPr lang="cs-CZ" sz="1600" b="0" i="0" dirty="0" smtClean="0">
                <a:solidFill>
                  <a:srgbClr val="2A2A2A"/>
                </a:solidFill>
                <a:effectLst/>
                <a:latin typeface="Consolas" panose="020B0609020204030204" pitchFamily="49" charset="0"/>
              </a:rPr>
              <a:t>       var action</a:t>
            </a:r>
            <a:r>
              <a:rPr lang="en-US" sz="1600" b="0" i="0" dirty="0" smtClean="0">
                <a:solidFill>
                  <a:srgbClr val="2A2A2A"/>
                </a:solidFill>
                <a:effectLst/>
                <a:latin typeface="Consolas" panose="020B0609020204030204" pitchFamily="49" charset="0"/>
              </a:rPr>
              <a:t> </a:t>
            </a:r>
            <a:r>
              <a:rPr lang="cs-CZ" sz="1600" b="0" i="0" dirty="0" smtClean="0">
                <a:solidFill>
                  <a:srgbClr val="2A2A2A"/>
                </a:solidFill>
                <a:effectLst/>
                <a:latin typeface="Consolas" panose="020B0609020204030204" pitchFamily="49" charset="0"/>
              </a:rPr>
              <a:t>= </a:t>
            </a:r>
            <a:r>
              <a:rPr lang="cs-CZ" sz="1600" b="0" i="0" dirty="0" smtClean="0">
                <a:solidFill>
                  <a:srgbClr val="0000FF"/>
                </a:solidFill>
                <a:effectLst/>
                <a:latin typeface="Consolas" panose="020B0609020204030204" pitchFamily="49" charset="0"/>
              </a:rPr>
              <a:t>new</a:t>
            </a:r>
            <a:r>
              <a:rPr lang="cs-CZ" sz="1600" b="0" i="0" dirty="0" smtClean="0">
                <a:solidFill>
                  <a:srgbClr val="2A2A2A"/>
                </a:solidFill>
                <a:effectLst/>
                <a:latin typeface="Consolas" panose="020B0609020204030204" pitchFamily="49" charset="0"/>
              </a:rPr>
              <a:t> Action(display.&lt;Main&gt;b__0);</a:t>
            </a:r>
            <a:endParaRPr lang="en-US" sz="1600" b="0" i="0" dirty="0" smtClean="0">
              <a:solidFill>
                <a:srgbClr val="2A2A2A"/>
              </a:solidFill>
              <a:effectLst/>
              <a:latin typeface="Consolas" panose="020B0609020204030204" pitchFamily="49" charset="0"/>
            </a:endParaRPr>
          </a:p>
          <a:p>
            <a:r>
              <a:rPr lang="en-US" sz="1600" dirty="0">
                <a:solidFill>
                  <a:srgbClr val="2A2A2A"/>
                </a:solidFill>
                <a:latin typeface="Consolas" panose="020B0609020204030204" pitchFamily="49" charset="0"/>
              </a:rPr>
              <a:t> </a:t>
            </a:r>
            <a:r>
              <a:rPr lang="en-US" sz="1600" dirty="0" smtClean="0">
                <a:solidFill>
                  <a:srgbClr val="2A2A2A"/>
                </a:solidFill>
                <a:latin typeface="Consolas" panose="020B0609020204030204" pitchFamily="49" charset="0"/>
              </a:rPr>
              <a:t>      </a:t>
            </a:r>
            <a:r>
              <a:rPr lang="cs-CZ" sz="1600" b="1" i="0" dirty="0" smtClean="0">
                <a:solidFill>
                  <a:srgbClr val="2A2A2A"/>
                </a:solidFill>
                <a:effectLst/>
                <a:latin typeface="Consolas" panose="020B0609020204030204" pitchFamily="49" charset="0"/>
              </a:rPr>
              <a:t>display.a = </a:t>
            </a:r>
            <a:r>
              <a:rPr lang="en-US" sz="1600" b="1" i="0" dirty="0" smtClean="0">
                <a:solidFill>
                  <a:srgbClr val="2A2A2A"/>
                </a:solidFill>
                <a:effectLst/>
                <a:latin typeface="Consolas" panose="020B0609020204030204" pitchFamily="49" charset="0"/>
              </a:rPr>
              <a:t>42</a:t>
            </a:r>
            <a:r>
              <a:rPr lang="cs-CZ" sz="1600" b="1" i="0" dirty="0" smtClean="0">
                <a:solidFill>
                  <a:srgbClr val="2A2A2A"/>
                </a:solidFill>
                <a:effectLst/>
                <a:latin typeface="Consolas" panose="020B0609020204030204" pitchFamily="49" charset="0"/>
              </a:rPr>
              <a:t>;</a:t>
            </a:r>
            <a:r>
              <a:rPr lang="cs-CZ" sz="1600" dirty="0" smtClean="0"/>
              <a:t/>
            </a:r>
            <a:br>
              <a:rPr lang="cs-CZ" sz="1600" dirty="0" smtClean="0"/>
            </a:br>
            <a:r>
              <a:rPr lang="cs-CZ" sz="1600" dirty="0" smtClean="0"/>
              <a:t/>
            </a:r>
            <a:br>
              <a:rPr lang="cs-CZ" sz="1600" dirty="0" smtClean="0"/>
            </a:br>
            <a:r>
              <a:rPr lang="cs-CZ" sz="1600" b="0" i="0" dirty="0" smtClean="0">
                <a:solidFill>
                  <a:srgbClr val="2A2A2A"/>
                </a:solidFill>
                <a:effectLst/>
                <a:latin typeface="Consolas" panose="020B0609020204030204" pitchFamily="49" charset="0"/>
              </a:rPr>
              <a:t>       action();</a:t>
            </a:r>
            <a:r>
              <a:rPr lang="cs-CZ" sz="1600" dirty="0" smtClean="0"/>
              <a:t/>
            </a:r>
            <a:br>
              <a:rPr lang="cs-CZ" sz="1600" dirty="0" smtClean="0"/>
            </a:br>
            <a:r>
              <a:rPr lang="cs-CZ" sz="1600" b="0" i="0" dirty="0" smtClean="0">
                <a:solidFill>
                  <a:srgbClr val="2A2A2A"/>
                </a:solidFill>
                <a:effectLst/>
                <a:latin typeface="Consolas" panose="020B0609020204030204" pitchFamily="49" charset="0"/>
              </a:rPr>
              <a:t>    }</a:t>
            </a:r>
            <a:endParaRPr lang="cs-CZ" sz="1600" dirty="0"/>
          </a:p>
        </p:txBody>
      </p:sp>
      <p:sp>
        <p:nvSpPr>
          <p:cNvPr id="6" name="Rectangle 5"/>
          <p:cNvSpPr/>
          <p:nvPr/>
        </p:nvSpPr>
        <p:spPr>
          <a:xfrm>
            <a:off x="218440" y="725488"/>
            <a:ext cx="6096000" cy="2800767"/>
          </a:xfrm>
          <a:prstGeom prst="rect">
            <a:avLst/>
          </a:prstGeom>
        </p:spPr>
        <p:txBody>
          <a:bodyPr>
            <a:spAutoFit/>
          </a:bodyPr>
          <a:lstStyle/>
          <a:p>
            <a:r>
              <a:rPr lang="cs-CZ" sz="1600" dirty="0" smtClean="0">
                <a:solidFill>
                  <a:srgbClr val="0000FF"/>
                </a:solidFill>
                <a:highlight>
                  <a:srgbClr val="FFFFFF"/>
                </a:highlight>
                <a:latin typeface="Consolas" panose="020B0609020204030204" pitchFamily="49" charset="0"/>
              </a:rPr>
              <a:t>static</a:t>
            </a:r>
            <a:r>
              <a:rPr lang="cs-CZ" sz="1600" dirty="0" smtClean="0">
                <a:solidFill>
                  <a:srgbClr val="000000"/>
                </a:solidFill>
                <a:highlight>
                  <a:srgbClr val="FFFFFF"/>
                </a:highlight>
                <a:latin typeface="Consolas" panose="020B0609020204030204" pitchFamily="49" charset="0"/>
              </a:rPr>
              <a:t> </a:t>
            </a:r>
            <a:r>
              <a:rPr lang="cs-CZ" sz="1600" dirty="0" smtClean="0">
                <a:solidFill>
                  <a:srgbClr val="0000FF"/>
                </a:solidFill>
                <a:highlight>
                  <a:srgbClr val="FFFFFF"/>
                </a:highlight>
                <a:latin typeface="Consolas" panose="020B0609020204030204" pitchFamily="49" charset="0"/>
              </a:rPr>
              <a:t>void</a:t>
            </a:r>
            <a:r>
              <a:rPr lang="cs-CZ" sz="1600" dirty="0" smtClean="0">
                <a:solidFill>
                  <a:srgbClr val="000000"/>
                </a:solidFill>
                <a:highlight>
                  <a:srgbClr val="FFFFFF"/>
                </a:highlight>
                <a:latin typeface="Consolas" panose="020B0609020204030204" pitchFamily="49" charset="0"/>
              </a:rPr>
              <a:t> </a:t>
            </a:r>
            <a:r>
              <a:rPr lang="cs-CZ" sz="1600" dirty="0" smtClean="0">
                <a:solidFill>
                  <a:srgbClr val="008B8B"/>
                </a:solidFill>
                <a:highlight>
                  <a:srgbClr val="FFFFFF"/>
                </a:highlight>
                <a:latin typeface="Consolas" panose="020B0609020204030204" pitchFamily="49" charset="0"/>
              </a:rPr>
              <a:t>Main</a:t>
            </a:r>
            <a:r>
              <a:rPr lang="cs-CZ" sz="1600" dirty="0" smtClean="0">
                <a:solidFill>
                  <a:srgbClr val="000000"/>
                </a:solidFill>
                <a:highlight>
                  <a:srgbClr val="FFFFFF"/>
                </a:highlight>
                <a:latin typeface="Consolas" panose="020B0609020204030204" pitchFamily="49" charset="0"/>
              </a:rPr>
              <a:t>(</a:t>
            </a:r>
            <a:r>
              <a:rPr lang="cs-CZ" sz="1600" dirty="0" smtClean="0">
                <a:solidFill>
                  <a:srgbClr val="0000FF"/>
                </a:solidFill>
                <a:highlight>
                  <a:srgbClr val="FFFFFF"/>
                </a:highlight>
                <a:latin typeface="Consolas" panose="020B0609020204030204" pitchFamily="49" charset="0"/>
              </a:rPr>
              <a:t>string</a:t>
            </a:r>
            <a:r>
              <a:rPr lang="cs-CZ" sz="1600" dirty="0" smtClean="0">
                <a:solidFill>
                  <a:srgbClr val="000000"/>
                </a:solidFill>
                <a:highlight>
                  <a:srgbClr val="FFFFFF"/>
                </a:highlight>
                <a:latin typeface="Consolas" panose="020B0609020204030204" pitchFamily="49" charset="0"/>
              </a:rPr>
              <a:t>[] args)</a:t>
            </a:r>
          </a:p>
          <a:p>
            <a:r>
              <a:rPr lang="cs-CZ" sz="1600" dirty="0" smtClean="0">
                <a:solidFill>
                  <a:srgbClr val="000000"/>
                </a:solidFill>
                <a:highlight>
                  <a:srgbClr val="FFFFFF"/>
                </a:highlight>
                <a:latin typeface="Consolas" panose="020B0609020204030204" pitchFamily="49" charset="0"/>
              </a:rPr>
              <a:t>{</a:t>
            </a:r>
          </a:p>
          <a:p>
            <a:endParaRPr lang="cs-CZ" sz="1600" dirty="0" smtClean="0">
              <a:solidFill>
                <a:srgbClr val="000000"/>
              </a:solidFill>
              <a:highlight>
                <a:srgbClr val="FFFFFF"/>
              </a:highlight>
              <a:latin typeface="Consolas" panose="020B0609020204030204" pitchFamily="49" charset="0"/>
            </a:endParaRPr>
          </a:p>
          <a:p>
            <a:r>
              <a:rPr lang="cs-CZ" sz="1600" dirty="0" smtClean="0">
                <a:solidFill>
                  <a:srgbClr val="000000"/>
                </a:solidFill>
                <a:highlight>
                  <a:srgbClr val="FFFFFF"/>
                </a:highlight>
                <a:latin typeface="Consolas" panose="020B0609020204030204" pitchFamily="49" charset="0"/>
              </a:rPr>
              <a:t>    </a:t>
            </a:r>
            <a:r>
              <a:rPr lang="cs-CZ" sz="1600" b="1" dirty="0" smtClean="0">
                <a:solidFill>
                  <a:srgbClr val="0000FF"/>
                </a:solidFill>
                <a:highlight>
                  <a:srgbClr val="FFFFFF"/>
                </a:highlight>
                <a:latin typeface="Consolas" panose="020B0609020204030204" pitchFamily="49" charset="0"/>
              </a:rPr>
              <a:t>int</a:t>
            </a:r>
            <a:r>
              <a:rPr lang="cs-CZ" sz="1600" b="1" dirty="0" smtClean="0">
                <a:solidFill>
                  <a:srgbClr val="000000"/>
                </a:solidFill>
                <a:highlight>
                  <a:srgbClr val="FFFFFF"/>
                </a:highlight>
                <a:latin typeface="Consolas" panose="020B0609020204030204" pitchFamily="49" charset="0"/>
              </a:rPr>
              <a:t> a = 0;</a:t>
            </a:r>
            <a:endParaRPr lang="en-US" sz="1600" b="1" dirty="0" smtClean="0">
              <a:solidFill>
                <a:srgbClr val="000000"/>
              </a:solidFill>
              <a:highlight>
                <a:srgbClr val="FFFFFF"/>
              </a:highlight>
              <a:latin typeface="Consolas" panose="020B0609020204030204" pitchFamily="49" charset="0"/>
            </a:endParaRPr>
          </a:p>
          <a:p>
            <a:endParaRPr lang="cs-CZ" sz="1600" b="1" dirty="0" smtClean="0">
              <a:solidFill>
                <a:srgbClr val="000000"/>
              </a:solidFill>
              <a:highlight>
                <a:srgbClr val="FFFFFF"/>
              </a:highlight>
              <a:latin typeface="Consolas" panose="020B0609020204030204" pitchFamily="49" charset="0"/>
            </a:endParaRPr>
          </a:p>
          <a:p>
            <a:r>
              <a:rPr lang="cs-CZ" sz="1600" b="0" dirty="0" smtClean="0">
                <a:solidFill>
                  <a:srgbClr val="000000"/>
                </a:solidFill>
                <a:highlight>
                  <a:srgbClr val="FFFFFF"/>
                </a:highlight>
                <a:latin typeface="Consolas" panose="020B0609020204030204" pitchFamily="49" charset="0"/>
              </a:rPr>
              <a:t>    </a:t>
            </a:r>
            <a:r>
              <a:rPr lang="cs-CZ" sz="1600" b="0" dirty="0" smtClean="0">
                <a:solidFill>
                  <a:srgbClr val="00008B"/>
                </a:solidFill>
                <a:highlight>
                  <a:srgbClr val="FFFFFF"/>
                </a:highlight>
                <a:latin typeface="Consolas" panose="020B0609020204030204" pitchFamily="49" charset="0"/>
              </a:rPr>
              <a:t>Action</a:t>
            </a:r>
            <a:r>
              <a:rPr lang="cs-CZ" sz="1600" b="0" dirty="0" smtClean="0">
                <a:solidFill>
                  <a:srgbClr val="000000"/>
                </a:solidFill>
                <a:highlight>
                  <a:srgbClr val="FFFFFF"/>
                </a:highlight>
                <a:latin typeface="Consolas" panose="020B0609020204030204" pitchFamily="49" charset="0"/>
              </a:rPr>
              <a:t> action = () =&gt; </a:t>
            </a:r>
            <a:r>
              <a:rPr lang="cs-CZ" sz="1600" b="0" dirty="0" smtClean="0">
                <a:solidFill>
                  <a:srgbClr val="00008B"/>
                </a:solidFill>
                <a:highlight>
                  <a:srgbClr val="FFFFFF"/>
                </a:highlight>
                <a:latin typeface="Consolas" panose="020B0609020204030204" pitchFamily="49" charset="0"/>
              </a:rPr>
              <a:t>Console</a:t>
            </a:r>
            <a:r>
              <a:rPr lang="cs-CZ" sz="1600" b="0" dirty="0" smtClean="0">
                <a:solidFill>
                  <a:srgbClr val="000000"/>
                </a:solidFill>
                <a:highlight>
                  <a:srgbClr val="FFFFFF"/>
                </a:highlight>
                <a:latin typeface="Consolas" panose="020B0609020204030204" pitchFamily="49" charset="0"/>
              </a:rPr>
              <a:t>.</a:t>
            </a:r>
            <a:r>
              <a:rPr lang="cs-CZ" sz="1600" b="0" dirty="0" smtClean="0">
                <a:solidFill>
                  <a:srgbClr val="008B8B"/>
                </a:solidFill>
                <a:highlight>
                  <a:srgbClr val="FFFFFF"/>
                </a:highlight>
                <a:latin typeface="Consolas" panose="020B0609020204030204" pitchFamily="49" charset="0"/>
              </a:rPr>
              <a:t>WriteLine</a:t>
            </a:r>
            <a:r>
              <a:rPr lang="cs-CZ" sz="1600" b="0" dirty="0" smtClean="0">
                <a:solidFill>
                  <a:srgbClr val="000000"/>
                </a:solidFill>
                <a:highlight>
                  <a:srgbClr val="FFFFFF"/>
                </a:highlight>
                <a:latin typeface="Consolas" panose="020B0609020204030204" pitchFamily="49" charset="0"/>
              </a:rPr>
              <a:t>(</a:t>
            </a:r>
            <a:r>
              <a:rPr lang="cs-CZ" sz="1600" b="1" dirty="0" smtClean="0">
                <a:solidFill>
                  <a:srgbClr val="000000"/>
                </a:solidFill>
                <a:highlight>
                  <a:srgbClr val="FFFFFF"/>
                </a:highlight>
                <a:latin typeface="Consolas" panose="020B0609020204030204" pitchFamily="49" charset="0"/>
              </a:rPr>
              <a:t>a</a:t>
            </a:r>
            <a:r>
              <a:rPr lang="cs-CZ" sz="1600" b="0" dirty="0" smtClean="0">
                <a:solidFill>
                  <a:srgbClr val="000000"/>
                </a:solidFill>
                <a:highlight>
                  <a:srgbClr val="FFFFFF"/>
                </a:highlight>
                <a:latin typeface="Consolas" panose="020B0609020204030204" pitchFamily="49" charset="0"/>
              </a:rPr>
              <a:t>);</a:t>
            </a:r>
            <a:endParaRPr lang="en-US" sz="1600" b="0" dirty="0" smtClean="0">
              <a:solidFill>
                <a:srgbClr val="000000"/>
              </a:solidFill>
              <a:highlight>
                <a:srgbClr val="FFFFFF"/>
              </a:highlight>
              <a:latin typeface="Consolas" panose="020B0609020204030204" pitchFamily="49" charset="0"/>
            </a:endParaRPr>
          </a:p>
          <a:p>
            <a:endParaRPr lang="cs-CZ" sz="1600" b="0" dirty="0" smtClean="0">
              <a:solidFill>
                <a:srgbClr val="000000"/>
              </a:solidFill>
              <a:highlight>
                <a:srgbClr val="FFFFFF"/>
              </a:highlight>
              <a:latin typeface="Consolas" panose="020B0609020204030204" pitchFamily="49" charset="0"/>
            </a:endParaRPr>
          </a:p>
          <a:p>
            <a:r>
              <a:rPr lang="cs-CZ" sz="1600" b="0" dirty="0" smtClean="0">
                <a:solidFill>
                  <a:srgbClr val="000000"/>
                </a:solidFill>
                <a:highlight>
                  <a:srgbClr val="FFFFFF"/>
                </a:highlight>
                <a:latin typeface="Consolas" panose="020B0609020204030204" pitchFamily="49" charset="0"/>
              </a:rPr>
              <a:t>    </a:t>
            </a:r>
            <a:r>
              <a:rPr lang="cs-CZ" sz="1600" b="1" dirty="0" smtClean="0">
                <a:solidFill>
                  <a:srgbClr val="000000"/>
                </a:solidFill>
                <a:highlight>
                  <a:srgbClr val="FFFFFF"/>
                </a:highlight>
                <a:latin typeface="Consolas" panose="020B0609020204030204" pitchFamily="49" charset="0"/>
              </a:rPr>
              <a:t>a = 42;</a:t>
            </a:r>
            <a:endParaRPr lang="en-US" sz="1600" b="1" dirty="0" smtClean="0">
              <a:solidFill>
                <a:srgbClr val="000000"/>
              </a:solidFill>
              <a:highlight>
                <a:srgbClr val="FFFFFF"/>
              </a:highlight>
              <a:latin typeface="Consolas" panose="020B0609020204030204" pitchFamily="49" charset="0"/>
            </a:endParaRPr>
          </a:p>
          <a:p>
            <a:endParaRPr lang="cs-CZ" sz="1600" b="1" dirty="0" smtClean="0">
              <a:solidFill>
                <a:srgbClr val="000000"/>
              </a:solidFill>
              <a:highlight>
                <a:srgbClr val="FFFFFF"/>
              </a:highlight>
              <a:latin typeface="Consolas" panose="020B0609020204030204" pitchFamily="49" charset="0"/>
            </a:endParaRPr>
          </a:p>
          <a:p>
            <a:r>
              <a:rPr lang="cs-CZ" sz="1600" b="0" dirty="0" smtClean="0">
                <a:solidFill>
                  <a:srgbClr val="000000"/>
                </a:solidFill>
                <a:highlight>
                  <a:srgbClr val="FFFFFF"/>
                </a:highlight>
                <a:latin typeface="Consolas" panose="020B0609020204030204" pitchFamily="49" charset="0"/>
              </a:rPr>
              <a:t>    action();</a:t>
            </a:r>
            <a:endParaRPr lang="en-US" sz="1600" b="0" dirty="0" smtClean="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a:t>
            </a:r>
            <a:endParaRPr lang="cs-CZ" sz="1600" dirty="0"/>
          </a:p>
        </p:txBody>
      </p:sp>
    </p:spTree>
    <p:extLst>
      <p:ext uri="{BB962C8B-B14F-4D97-AF65-F5344CB8AC3E}">
        <p14:creationId xmlns:p14="http://schemas.microsoft.com/office/powerpoint/2010/main" val="2829421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lambdas</a:t>
            </a:r>
            <a:endParaRPr lang="cs-CZ" dirty="0"/>
          </a:p>
        </p:txBody>
      </p:sp>
      <p:sp>
        <p:nvSpPr>
          <p:cNvPr id="3" name="Content Placeholder 2"/>
          <p:cNvSpPr>
            <a:spLocks noGrp="1"/>
          </p:cNvSpPr>
          <p:nvPr>
            <p:ph idx="1"/>
          </p:nvPr>
        </p:nvSpPr>
        <p:spPr/>
        <p:txBody>
          <a:bodyPr>
            <a:normAutofit fontScale="92500" lnSpcReduction="10000"/>
          </a:bodyPr>
          <a:lstStyle/>
          <a:p>
            <a:r>
              <a:rPr lang="en-US" dirty="0" smtClean="0"/>
              <a:t>Right hand side can only contain </a:t>
            </a:r>
            <a:r>
              <a:rPr lang="en-US" b="1" i="1" dirty="0" smtClean="0"/>
              <a:t>expression</a:t>
            </a:r>
            <a:r>
              <a:rPr lang="en-US" dirty="0" smtClean="0"/>
              <a:t> (no statements)</a:t>
            </a:r>
          </a:p>
          <a:p>
            <a:r>
              <a:rPr lang="en-US" dirty="0" smtClean="0"/>
              <a:t>Compiled into data structure called </a:t>
            </a:r>
            <a:r>
              <a:rPr lang="en-US" b="1" i="1" dirty="0" smtClean="0"/>
              <a:t>expression tree</a:t>
            </a:r>
          </a:p>
          <a:p>
            <a:r>
              <a:rPr lang="en-US" b="1" i="1" dirty="0" smtClean="0"/>
              <a:t>Expression trees</a:t>
            </a:r>
            <a:r>
              <a:rPr lang="en-US" dirty="0" smtClean="0"/>
              <a:t> are used to capture logic in a data structure which can be examined relatively easily at execution time</a:t>
            </a:r>
          </a:p>
          <a:p>
            <a:endParaRPr lang="en-US" b="1" i="1" dirty="0" smtClean="0"/>
          </a:p>
          <a:p>
            <a:endParaRPr lang="en-US" b="1" i="1" dirty="0"/>
          </a:p>
          <a:p>
            <a:r>
              <a:rPr lang="en-US" dirty="0" smtClean="0"/>
              <a:t>It is possible to </a:t>
            </a:r>
            <a:r>
              <a:rPr lang="en-US" b="1" i="1" dirty="0" smtClean="0"/>
              <a:t>Compile </a:t>
            </a:r>
            <a:r>
              <a:rPr lang="en-US" dirty="0" smtClean="0"/>
              <a:t>them into functions</a:t>
            </a:r>
          </a:p>
          <a:p>
            <a:endParaRPr lang="en-US" dirty="0"/>
          </a:p>
          <a:p>
            <a:r>
              <a:rPr lang="en-US" dirty="0" smtClean="0"/>
              <a:t>Note the type: Expression&lt;</a:t>
            </a:r>
            <a:r>
              <a:rPr lang="en-US" dirty="0" err="1" smtClean="0"/>
              <a:t>Func</a:t>
            </a:r>
            <a:r>
              <a:rPr lang="en-US" dirty="0" smtClean="0"/>
              <a:t>&lt;T&gt;&gt;</a:t>
            </a:r>
          </a:p>
          <a:p>
            <a:r>
              <a:rPr lang="en-US" dirty="0" smtClean="0"/>
              <a:t>Misconception: Expression wraps function</a:t>
            </a:r>
          </a:p>
          <a:p>
            <a:endParaRPr lang="cs-CZ" dirty="0"/>
          </a:p>
        </p:txBody>
      </p:sp>
    </p:spTree>
    <p:extLst>
      <p:ext uri="{BB962C8B-B14F-4D97-AF65-F5344CB8AC3E}">
        <p14:creationId xmlns:p14="http://schemas.microsoft.com/office/powerpoint/2010/main" val="3358883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tree: </a:t>
            </a:r>
            <a:r>
              <a:rPr lang="en-US" dirty="0" err="1" smtClean="0"/>
              <a:t>Api</a:t>
            </a:r>
            <a:endParaRPr lang="cs-CZ" dirty="0"/>
          </a:p>
        </p:txBody>
      </p:sp>
      <p:sp>
        <p:nvSpPr>
          <p:cNvPr id="5" name="Rectangle 4"/>
          <p:cNvSpPr/>
          <p:nvPr/>
        </p:nvSpPr>
        <p:spPr>
          <a:xfrm>
            <a:off x="838200" y="2130981"/>
            <a:ext cx="11211560" cy="2862322"/>
          </a:xfrm>
          <a:prstGeom prst="rect">
            <a:avLst/>
          </a:prstGeom>
        </p:spPr>
        <p:txBody>
          <a:bodyPr wrap="square">
            <a:spAutoFit/>
          </a:bodyPr>
          <a:lstStyle/>
          <a:p>
            <a:r>
              <a:rPr lang="en-US" dirty="0" smtClean="0">
                <a:solidFill>
                  <a:srgbClr val="008000"/>
                </a:solidFill>
                <a:highlight>
                  <a:srgbClr val="FFFFFF"/>
                </a:highlight>
                <a:latin typeface="Consolas" panose="020B0609020204030204" pitchFamily="49" charset="0"/>
              </a:rPr>
              <a:t>// Manually build the expression tree for  </a:t>
            </a:r>
          </a:p>
          <a:p>
            <a:r>
              <a:rPr lang="pt-BR" dirty="0" smtClean="0">
                <a:solidFill>
                  <a:srgbClr val="008000"/>
                </a:solidFill>
                <a:highlight>
                  <a:srgbClr val="FFFFFF"/>
                </a:highlight>
                <a:latin typeface="Consolas" panose="020B0609020204030204" pitchFamily="49" charset="0"/>
              </a:rPr>
              <a:t>// the lambda expression num =&gt; num &lt; 5.</a:t>
            </a:r>
          </a:p>
          <a:p>
            <a:endParaRPr lang="pt-BR" dirty="0" smtClean="0">
              <a:solidFill>
                <a:srgbClr val="008000"/>
              </a:solidFill>
              <a:highlight>
                <a:srgbClr val="FFFFFF"/>
              </a:highlight>
              <a:latin typeface="Consolas" panose="020B0609020204030204" pitchFamily="49" charset="0"/>
            </a:endParaRPr>
          </a:p>
          <a:p>
            <a:r>
              <a:rPr lang="cs-CZ" dirty="0" smtClean="0">
                <a:solidFill>
                  <a:srgbClr val="00008B"/>
                </a:solidFill>
                <a:highlight>
                  <a:srgbClr val="FFFFFF"/>
                </a:highlight>
                <a:latin typeface="Consolas" panose="020B0609020204030204" pitchFamily="49" charset="0"/>
              </a:rPr>
              <a:t>ParameterExpression</a:t>
            </a:r>
            <a:r>
              <a:rPr lang="cs-CZ" dirty="0" smtClean="0">
                <a:solidFill>
                  <a:srgbClr val="000000"/>
                </a:solidFill>
                <a:highlight>
                  <a:srgbClr val="FFFFFF"/>
                </a:highlight>
                <a:latin typeface="Consolas" panose="020B0609020204030204" pitchFamily="49" charset="0"/>
              </a:rPr>
              <a:t> numParam = </a:t>
            </a:r>
            <a:r>
              <a:rPr lang="cs-CZ" dirty="0" smtClean="0">
                <a:solidFill>
                  <a:srgbClr val="00008B"/>
                </a:solidFill>
                <a:highlight>
                  <a:srgbClr val="FFFFFF"/>
                </a:highlight>
                <a:latin typeface="Consolas" panose="020B0609020204030204" pitchFamily="49" charset="0"/>
              </a:rPr>
              <a:t>Expression</a:t>
            </a:r>
            <a:r>
              <a:rPr lang="cs-CZ" dirty="0" smtClean="0">
                <a:solidFill>
                  <a:srgbClr val="000000"/>
                </a:solidFill>
                <a:highlight>
                  <a:srgbClr val="FFFFFF"/>
                </a:highlight>
                <a:latin typeface="Consolas" panose="020B0609020204030204" pitchFamily="49" charset="0"/>
              </a:rPr>
              <a:t>.</a:t>
            </a:r>
            <a:r>
              <a:rPr lang="cs-CZ" dirty="0" smtClean="0">
                <a:solidFill>
                  <a:srgbClr val="008B8B"/>
                </a:solidFill>
                <a:highlight>
                  <a:srgbClr val="FFFFFF"/>
                </a:highlight>
                <a:latin typeface="Consolas" panose="020B0609020204030204" pitchFamily="49" charset="0"/>
              </a:rPr>
              <a:t>Parameter</a:t>
            </a:r>
            <a:r>
              <a:rPr lang="cs-CZ" dirty="0" smtClean="0">
                <a:solidFill>
                  <a:srgbClr val="000000"/>
                </a:solidFill>
                <a:highlight>
                  <a:srgbClr val="FFFFFF"/>
                </a:highlight>
                <a:latin typeface="Consolas" panose="020B0609020204030204" pitchFamily="49" charset="0"/>
              </a:rPr>
              <a:t>(</a:t>
            </a:r>
            <a:r>
              <a:rPr lang="cs-CZ" dirty="0" smtClean="0">
                <a:solidFill>
                  <a:srgbClr val="0000FF"/>
                </a:solidFill>
                <a:highlight>
                  <a:srgbClr val="FFFFFF"/>
                </a:highlight>
                <a:latin typeface="Consolas" panose="020B0609020204030204" pitchFamily="49" charset="0"/>
              </a:rPr>
              <a:t>typeof</a:t>
            </a:r>
            <a:r>
              <a:rPr lang="cs-CZ" dirty="0" smtClean="0">
                <a:solidFill>
                  <a:srgbClr val="000000"/>
                </a:solidFill>
                <a:highlight>
                  <a:srgbClr val="FFFFFF"/>
                </a:highlight>
                <a:latin typeface="Consolas" panose="020B0609020204030204" pitchFamily="49" charset="0"/>
              </a:rPr>
              <a:t>(</a:t>
            </a:r>
            <a:r>
              <a:rPr lang="cs-CZ" dirty="0" smtClean="0">
                <a:solidFill>
                  <a:srgbClr val="0000FF"/>
                </a:solidFill>
                <a:highlight>
                  <a:srgbClr val="FFFFFF"/>
                </a:highlight>
                <a:latin typeface="Consolas" panose="020B0609020204030204" pitchFamily="49" charset="0"/>
              </a:rPr>
              <a:t>int</a:t>
            </a:r>
            <a:r>
              <a:rPr lang="cs-CZ" dirty="0" smtClean="0">
                <a:solidFill>
                  <a:srgbClr val="000000"/>
                </a:solidFill>
                <a:highlight>
                  <a:srgbClr val="FFFFFF"/>
                </a:highlight>
                <a:latin typeface="Consolas" panose="020B0609020204030204" pitchFamily="49" charset="0"/>
              </a:rPr>
              <a:t>), </a:t>
            </a:r>
            <a:r>
              <a:rPr lang="cs-CZ" dirty="0" smtClean="0">
                <a:solidFill>
                  <a:srgbClr val="A31515"/>
                </a:solidFill>
                <a:highlight>
                  <a:srgbClr val="FFFFFF"/>
                </a:highlight>
                <a:latin typeface="Consolas" panose="020B0609020204030204" pitchFamily="49" charset="0"/>
              </a:rPr>
              <a:t>"num"</a:t>
            </a:r>
            <a:r>
              <a:rPr lang="cs-CZ" dirty="0" smtClean="0">
                <a:solidFill>
                  <a:srgbClr val="000000"/>
                </a:solidFill>
                <a:highlight>
                  <a:srgbClr val="FFFFFF"/>
                </a:highlight>
                <a:latin typeface="Consolas" panose="020B0609020204030204" pitchFamily="49" charset="0"/>
              </a:rPr>
              <a:t>);</a:t>
            </a:r>
          </a:p>
          <a:p>
            <a:r>
              <a:rPr lang="cs-CZ" dirty="0" smtClean="0">
                <a:solidFill>
                  <a:srgbClr val="00008B"/>
                </a:solidFill>
                <a:highlight>
                  <a:srgbClr val="FFFFFF"/>
                </a:highlight>
                <a:latin typeface="Consolas" panose="020B0609020204030204" pitchFamily="49" charset="0"/>
              </a:rPr>
              <a:t>ConstantExpression</a:t>
            </a:r>
            <a:r>
              <a:rPr lang="cs-CZ" dirty="0" smtClean="0">
                <a:solidFill>
                  <a:srgbClr val="000000"/>
                </a:solidFill>
                <a:highlight>
                  <a:srgbClr val="FFFFFF"/>
                </a:highlight>
                <a:latin typeface="Consolas" panose="020B0609020204030204" pitchFamily="49" charset="0"/>
              </a:rPr>
              <a:t> five = </a:t>
            </a:r>
            <a:r>
              <a:rPr lang="cs-CZ" dirty="0" smtClean="0">
                <a:solidFill>
                  <a:srgbClr val="00008B"/>
                </a:solidFill>
                <a:highlight>
                  <a:srgbClr val="FFFFFF"/>
                </a:highlight>
                <a:latin typeface="Consolas" panose="020B0609020204030204" pitchFamily="49" charset="0"/>
              </a:rPr>
              <a:t>Expression</a:t>
            </a:r>
            <a:r>
              <a:rPr lang="cs-CZ" dirty="0" smtClean="0">
                <a:solidFill>
                  <a:srgbClr val="000000"/>
                </a:solidFill>
                <a:highlight>
                  <a:srgbClr val="FFFFFF"/>
                </a:highlight>
                <a:latin typeface="Consolas" panose="020B0609020204030204" pitchFamily="49" charset="0"/>
              </a:rPr>
              <a:t>.</a:t>
            </a:r>
            <a:r>
              <a:rPr lang="cs-CZ" dirty="0" smtClean="0">
                <a:solidFill>
                  <a:srgbClr val="008B8B"/>
                </a:solidFill>
                <a:highlight>
                  <a:srgbClr val="FFFFFF"/>
                </a:highlight>
                <a:latin typeface="Consolas" panose="020B0609020204030204" pitchFamily="49" charset="0"/>
              </a:rPr>
              <a:t>Constant</a:t>
            </a:r>
            <a:r>
              <a:rPr lang="cs-CZ" dirty="0" smtClean="0">
                <a:solidFill>
                  <a:srgbClr val="000000"/>
                </a:solidFill>
                <a:highlight>
                  <a:srgbClr val="FFFFFF"/>
                </a:highlight>
                <a:latin typeface="Consolas" panose="020B0609020204030204" pitchFamily="49" charset="0"/>
              </a:rPr>
              <a:t>(5, </a:t>
            </a:r>
            <a:r>
              <a:rPr lang="cs-CZ" dirty="0" smtClean="0">
                <a:solidFill>
                  <a:srgbClr val="0000FF"/>
                </a:solidFill>
                <a:highlight>
                  <a:srgbClr val="FFFFFF"/>
                </a:highlight>
                <a:latin typeface="Consolas" panose="020B0609020204030204" pitchFamily="49" charset="0"/>
              </a:rPr>
              <a:t>typeof</a:t>
            </a:r>
            <a:r>
              <a:rPr lang="cs-CZ" dirty="0" smtClean="0">
                <a:solidFill>
                  <a:srgbClr val="000000"/>
                </a:solidFill>
                <a:highlight>
                  <a:srgbClr val="FFFFFF"/>
                </a:highlight>
                <a:latin typeface="Consolas" panose="020B0609020204030204" pitchFamily="49" charset="0"/>
              </a:rPr>
              <a:t>(</a:t>
            </a:r>
            <a:r>
              <a:rPr lang="cs-CZ" dirty="0" smtClean="0">
                <a:solidFill>
                  <a:srgbClr val="0000FF"/>
                </a:solidFill>
                <a:highlight>
                  <a:srgbClr val="FFFFFF"/>
                </a:highlight>
                <a:latin typeface="Consolas" panose="020B0609020204030204" pitchFamily="49" charset="0"/>
              </a:rPr>
              <a:t>int</a:t>
            </a:r>
            <a:r>
              <a:rPr lang="cs-CZ" dirty="0" smtClean="0">
                <a:solidFill>
                  <a:srgbClr val="000000"/>
                </a:solidFill>
                <a:highlight>
                  <a:srgbClr val="FFFFFF"/>
                </a:highlight>
                <a:latin typeface="Consolas" panose="020B0609020204030204" pitchFamily="49" charset="0"/>
              </a:rPr>
              <a:t>));</a:t>
            </a:r>
          </a:p>
          <a:p>
            <a:r>
              <a:rPr lang="cs-CZ" dirty="0" smtClean="0">
                <a:solidFill>
                  <a:srgbClr val="00008B"/>
                </a:solidFill>
                <a:highlight>
                  <a:srgbClr val="FFFFFF"/>
                </a:highlight>
                <a:latin typeface="Consolas" panose="020B0609020204030204" pitchFamily="49" charset="0"/>
              </a:rPr>
              <a:t>BinaryExpression</a:t>
            </a:r>
            <a:r>
              <a:rPr lang="cs-CZ" dirty="0" smtClean="0">
                <a:solidFill>
                  <a:srgbClr val="000000"/>
                </a:solidFill>
                <a:highlight>
                  <a:srgbClr val="FFFFFF"/>
                </a:highlight>
                <a:latin typeface="Consolas" panose="020B0609020204030204" pitchFamily="49" charset="0"/>
              </a:rPr>
              <a:t> numLessThanFive = </a:t>
            </a:r>
            <a:r>
              <a:rPr lang="cs-CZ" dirty="0" smtClean="0">
                <a:solidFill>
                  <a:srgbClr val="00008B"/>
                </a:solidFill>
                <a:highlight>
                  <a:srgbClr val="FFFFFF"/>
                </a:highlight>
                <a:latin typeface="Consolas" panose="020B0609020204030204" pitchFamily="49" charset="0"/>
              </a:rPr>
              <a:t>Expression</a:t>
            </a:r>
            <a:r>
              <a:rPr lang="cs-CZ" dirty="0" smtClean="0">
                <a:solidFill>
                  <a:srgbClr val="000000"/>
                </a:solidFill>
                <a:highlight>
                  <a:srgbClr val="FFFFFF"/>
                </a:highlight>
                <a:latin typeface="Consolas" panose="020B0609020204030204" pitchFamily="49" charset="0"/>
              </a:rPr>
              <a:t>.</a:t>
            </a:r>
            <a:r>
              <a:rPr lang="cs-CZ" dirty="0" smtClean="0">
                <a:solidFill>
                  <a:srgbClr val="008B8B"/>
                </a:solidFill>
                <a:highlight>
                  <a:srgbClr val="FFFFFF"/>
                </a:highlight>
                <a:latin typeface="Consolas" panose="020B0609020204030204" pitchFamily="49" charset="0"/>
              </a:rPr>
              <a:t>LessThan</a:t>
            </a:r>
            <a:r>
              <a:rPr lang="cs-CZ" dirty="0" smtClean="0">
                <a:solidFill>
                  <a:srgbClr val="000000"/>
                </a:solidFill>
                <a:highlight>
                  <a:srgbClr val="FFFFFF"/>
                </a:highlight>
                <a:latin typeface="Consolas" panose="020B0609020204030204" pitchFamily="49" charset="0"/>
              </a:rPr>
              <a:t>(numParam, five);</a:t>
            </a:r>
          </a:p>
          <a:p>
            <a:r>
              <a:rPr lang="cs-CZ" dirty="0" smtClean="0">
                <a:solidFill>
                  <a:srgbClr val="00008B"/>
                </a:solidFill>
                <a:highlight>
                  <a:srgbClr val="FFFFFF"/>
                </a:highlight>
                <a:latin typeface="Consolas" panose="020B0609020204030204" pitchFamily="49" charset="0"/>
              </a:rPr>
              <a:t>Expression</a:t>
            </a:r>
            <a:r>
              <a:rPr lang="cs-CZ" dirty="0" smtClean="0">
                <a:solidFill>
                  <a:srgbClr val="000000"/>
                </a:solidFill>
                <a:highlight>
                  <a:srgbClr val="FFFFFF"/>
                </a:highlight>
                <a:latin typeface="Consolas" panose="020B0609020204030204" pitchFamily="49" charset="0"/>
              </a:rPr>
              <a:t>&lt;</a:t>
            </a:r>
            <a:r>
              <a:rPr lang="cs-CZ" dirty="0" smtClean="0">
                <a:solidFill>
                  <a:srgbClr val="00008B"/>
                </a:solidFill>
                <a:highlight>
                  <a:srgbClr val="FFFFFF"/>
                </a:highlight>
                <a:latin typeface="Consolas" panose="020B0609020204030204" pitchFamily="49" charset="0"/>
              </a:rPr>
              <a:t>Func</a:t>
            </a:r>
            <a:r>
              <a:rPr lang="cs-CZ" dirty="0" smtClean="0">
                <a:solidFill>
                  <a:srgbClr val="000000"/>
                </a:solidFill>
                <a:highlight>
                  <a:srgbClr val="FFFFFF"/>
                </a:highlight>
                <a:latin typeface="Consolas" panose="020B0609020204030204" pitchFamily="49" charset="0"/>
              </a:rPr>
              <a:t>&lt;</a:t>
            </a:r>
            <a:r>
              <a:rPr lang="cs-CZ" dirty="0" smtClean="0">
                <a:solidFill>
                  <a:srgbClr val="0000FF"/>
                </a:solidFill>
                <a:highlight>
                  <a:srgbClr val="FFFFFF"/>
                </a:highlight>
                <a:latin typeface="Consolas" panose="020B0609020204030204" pitchFamily="49" charset="0"/>
              </a:rPr>
              <a:t>int</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bool</a:t>
            </a:r>
            <a:r>
              <a:rPr lang="cs-CZ" dirty="0" smtClean="0">
                <a:solidFill>
                  <a:srgbClr val="000000"/>
                </a:solidFill>
                <a:highlight>
                  <a:srgbClr val="FFFFFF"/>
                </a:highlight>
                <a:latin typeface="Consolas" panose="020B0609020204030204" pitchFamily="49" charset="0"/>
              </a:rPr>
              <a:t>&gt;&gt; lambda1 =</a:t>
            </a:r>
          </a:p>
          <a:p>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Expression</a:t>
            </a:r>
            <a:r>
              <a:rPr lang="cs-CZ" dirty="0" smtClean="0">
                <a:solidFill>
                  <a:srgbClr val="000000"/>
                </a:solidFill>
                <a:highlight>
                  <a:srgbClr val="FFFFFF"/>
                </a:highlight>
                <a:latin typeface="Consolas" panose="020B0609020204030204" pitchFamily="49" charset="0"/>
              </a:rPr>
              <a:t>.</a:t>
            </a:r>
            <a:r>
              <a:rPr lang="cs-CZ" dirty="0" smtClean="0">
                <a:solidFill>
                  <a:srgbClr val="008B8B"/>
                </a:solidFill>
                <a:highlight>
                  <a:srgbClr val="FFFFFF"/>
                </a:highlight>
                <a:latin typeface="Consolas" panose="020B0609020204030204" pitchFamily="49" charset="0"/>
              </a:rPr>
              <a:t>Lambda</a:t>
            </a:r>
            <a:r>
              <a:rPr lang="cs-CZ" dirty="0" smtClean="0">
                <a:solidFill>
                  <a:srgbClr val="000000"/>
                </a:solidFill>
                <a:highlight>
                  <a:srgbClr val="FFFFFF"/>
                </a:highlight>
                <a:latin typeface="Consolas" panose="020B0609020204030204" pitchFamily="49" charset="0"/>
              </a:rPr>
              <a:t>&lt;</a:t>
            </a:r>
            <a:r>
              <a:rPr lang="cs-CZ" dirty="0" smtClean="0">
                <a:solidFill>
                  <a:srgbClr val="00008B"/>
                </a:solidFill>
                <a:highlight>
                  <a:srgbClr val="FFFFFF"/>
                </a:highlight>
                <a:latin typeface="Consolas" panose="020B0609020204030204" pitchFamily="49" charset="0"/>
              </a:rPr>
              <a:t>Func</a:t>
            </a:r>
            <a:r>
              <a:rPr lang="cs-CZ" dirty="0" smtClean="0">
                <a:solidFill>
                  <a:srgbClr val="000000"/>
                </a:solidFill>
                <a:highlight>
                  <a:srgbClr val="FFFFFF"/>
                </a:highlight>
                <a:latin typeface="Consolas" panose="020B0609020204030204" pitchFamily="49" charset="0"/>
              </a:rPr>
              <a:t>&lt;</a:t>
            </a:r>
            <a:r>
              <a:rPr lang="cs-CZ" dirty="0" smtClean="0">
                <a:solidFill>
                  <a:srgbClr val="0000FF"/>
                </a:solidFill>
                <a:highlight>
                  <a:srgbClr val="FFFFFF"/>
                </a:highlight>
                <a:latin typeface="Consolas" panose="020B0609020204030204" pitchFamily="49" charset="0"/>
              </a:rPr>
              <a:t>int</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bool</a:t>
            </a:r>
            <a:r>
              <a:rPr lang="cs-CZ" dirty="0" smtClean="0">
                <a:solidFill>
                  <a:srgbClr val="000000"/>
                </a:solidFill>
                <a:highlight>
                  <a:srgbClr val="FFFFFF"/>
                </a:highlight>
                <a:latin typeface="Consolas" panose="020B0609020204030204" pitchFamily="49" charset="0"/>
              </a:rPr>
              <a:t>&gt;&gt;(</a:t>
            </a:r>
          </a:p>
          <a:p>
            <a:r>
              <a:rPr lang="cs-CZ" dirty="0" smtClean="0">
                <a:solidFill>
                  <a:srgbClr val="000000"/>
                </a:solidFill>
                <a:highlight>
                  <a:srgbClr val="FFFFFF"/>
                </a:highlight>
                <a:latin typeface="Consolas" panose="020B0609020204030204" pitchFamily="49" charset="0"/>
              </a:rPr>
              <a:t>        numLessThanFive,</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new</a:t>
            </a:r>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ParameterExpression</a:t>
            </a:r>
            <a:r>
              <a:rPr lang="cs-CZ" dirty="0" smtClean="0">
                <a:solidFill>
                  <a:srgbClr val="000000"/>
                </a:solidFill>
                <a:highlight>
                  <a:srgbClr val="FFFFFF"/>
                </a:highlight>
                <a:latin typeface="Consolas" panose="020B0609020204030204" pitchFamily="49" charset="0"/>
              </a:rPr>
              <a:t>[] { numParam });</a:t>
            </a:r>
            <a:endParaRPr lang="cs-CZ" dirty="0"/>
          </a:p>
        </p:txBody>
      </p:sp>
      <p:sp>
        <p:nvSpPr>
          <p:cNvPr id="6" name="TextBox 5"/>
          <p:cNvSpPr txBox="1"/>
          <p:nvPr/>
        </p:nvSpPr>
        <p:spPr>
          <a:xfrm>
            <a:off x="838200" y="1506022"/>
            <a:ext cx="1092708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Possible to build them </a:t>
            </a:r>
            <a:r>
              <a:rPr lang="en-US" dirty="0" err="1" smtClean="0"/>
              <a:t>manualy</a:t>
            </a:r>
            <a:endParaRPr lang="cs-CZ" dirty="0"/>
          </a:p>
        </p:txBody>
      </p:sp>
    </p:spTree>
    <p:extLst>
      <p:ext uri="{BB962C8B-B14F-4D97-AF65-F5344CB8AC3E}">
        <p14:creationId xmlns:p14="http://schemas.microsoft.com/office/powerpoint/2010/main" val="5606421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Linq</a:t>
            </a:r>
            <a:endParaRPr lang="cs-CZ" dirty="0"/>
          </a:p>
        </p:txBody>
      </p:sp>
      <p:sp>
        <p:nvSpPr>
          <p:cNvPr id="3" name="Subtitle 2"/>
          <p:cNvSpPr>
            <a:spLocks noGrp="1"/>
          </p:cNvSpPr>
          <p:nvPr>
            <p:ph type="subTitle" idx="1"/>
          </p:nvPr>
        </p:nvSpPr>
        <p:spPr/>
        <p:txBody>
          <a:bodyPr/>
          <a:lstStyle/>
          <a:p>
            <a:r>
              <a:rPr lang="en-US" dirty="0" smtClean="0"/>
              <a:t>The compilation</a:t>
            </a:r>
            <a:endParaRPr lang="cs-CZ" dirty="0"/>
          </a:p>
        </p:txBody>
      </p:sp>
    </p:spTree>
    <p:extLst>
      <p:ext uri="{BB962C8B-B14F-4D97-AF65-F5344CB8AC3E}">
        <p14:creationId xmlns:p14="http://schemas.microsoft.com/office/powerpoint/2010/main" val="254572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Linq</a:t>
            </a:r>
            <a:r>
              <a:rPr lang="en-US" dirty="0" smtClean="0"/>
              <a:t> compilation	 Step 1</a:t>
            </a:r>
            <a:br>
              <a:rPr lang="en-US" dirty="0" smtClean="0"/>
            </a:br>
            <a:r>
              <a:rPr lang="en-US" dirty="0" smtClean="0"/>
              <a:t>Query syntax</a:t>
            </a:r>
            <a:endParaRPr lang="cs-CZ" dirty="0"/>
          </a:p>
        </p:txBody>
      </p:sp>
      <p:sp>
        <p:nvSpPr>
          <p:cNvPr id="4" name="Rectangle 3"/>
          <p:cNvSpPr/>
          <p:nvPr/>
        </p:nvSpPr>
        <p:spPr>
          <a:xfrm>
            <a:off x="838200" y="1922979"/>
            <a:ext cx="6096000" cy="2862322"/>
          </a:xfrm>
          <a:prstGeom prst="rect">
            <a:avLst/>
          </a:prstGeom>
        </p:spPr>
        <p:txBody>
          <a:bodyPr>
            <a:spAutoFit/>
          </a:bodyPr>
          <a:lstStyle/>
          <a:p>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numbers = </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smtClean="0">
                <a:solidFill>
                  <a:srgbClr val="00008B"/>
                </a:solidFill>
                <a:highlight>
                  <a:srgbClr val="FFFFFF"/>
                </a:highlight>
                <a:latin typeface="Consolas" panose="020B0609020204030204" pitchFamily="49" charset="0"/>
              </a:rPr>
              <a:t>List</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&gt;{3, 13, 25, 6, 11};</a:t>
            </a:r>
          </a:p>
          <a:p>
            <a:endParaRPr lang="en-US" dirty="0" smtClean="0">
              <a:solidFill>
                <a:srgbClr val="000000"/>
              </a:solidFill>
              <a:highlight>
                <a:srgbClr val="FFFFFF"/>
              </a:highlight>
              <a:latin typeface="Consolas" panose="020B0609020204030204" pitchFamily="49" charset="0"/>
            </a:endParaRPr>
          </a:p>
          <a:p>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result = </a:t>
            </a:r>
            <a:r>
              <a:rPr lang="en-US" dirty="0" smtClean="0">
                <a:solidFill>
                  <a:srgbClr val="0000FF"/>
                </a:solidFill>
                <a:highlight>
                  <a:srgbClr val="FFFFFF"/>
                </a:highlight>
                <a:latin typeface="Consolas" panose="020B0609020204030204" pitchFamily="49" charset="0"/>
              </a:rPr>
              <a:t>from</a:t>
            </a:r>
            <a:r>
              <a:rPr lang="en-US" dirty="0" smtClean="0">
                <a:solidFill>
                  <a:srgbClr val="000000"/>
                </a:solidFill>
                <a:highlight>
                  <a:srgbClr val="FFFFFF"/>
                </a:highlight>
                <a:latin typeface="Consolas" panose="020B0609020204030204" pitchFamily="49" charset="0"/>
              </a:rPr>
              <a:t> number </a:t>
            </a:r>
            <a:r>
              <a:rPr lang="en-US" dirty="0" smtClean="0">
                <a:solidFill>
                  <a:srgbClr val="0000FF"/>
                </a:solidFill>
                <a:highlight>
                  <a:srgbClr val="FFFFFF"/>
                </a:highlight>
                <a:latin typeface="Consolas" panose="020B0609020204030204" pitchFamily="49" charset="0"/>
              </a:rPr>
              <a:t>in</a:t>
            </a:r>
            <a:r>
              <a:rPr lang="en-US" dirty="0" smtClean="0">
                <a:solidFill>
                  <a:srgbClr val="000000"/>
                </a:solidFill>
                <a:highlight>
                  <a:srgbClr val="FFFFFF"/>
                </a:highlight>
                <a:latin typeface="Consolas" panose="020B0609020204030204" pitchFamily="49" charset="0"/>
              </a:rPr>
              <a:t> numbers </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where</a:t>
            </a:r>
            <a:r>
              <a:rPr lang="cs-CZ" dirty="0" smtClean="0">
                <a:solidFill>
                  <a:srgbClr val="000000"/>
                </a:solidFill>
                <a:highlight>
                  <a:srgbClr val="FFFFFF"/>
                </a:highlight>
                <a:latin typeface="Consolas" panose="020B0609020204030204" pitchFamily="49" charset="0"/>
              </a:rPr>
              <a:t> number &gt; 10</a:t>
            </a:r>
          </a:p>
          <a:p>
            <a:r>
              <a:rPr lang="cs-CZ"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select</a:t>
            </a:r>
            <a:r>
              <a:rPr lang="cs-CZ" dirty="0" smtClean="0">
                <a:solidFill>
                  <a:srgbClr val="000000"/>
                </a:solidFill>
                <a:highlight>
                  <a:srgbClr val="FFFFFF"/>
                </a:highlight>
                <a:latin typeface="Consolas" panose="020B0609020204030204" pitchFamily="49" charset="0"/>
              </a:rPr>
              <a:t> number * 2;</a:t>
            </a:r>
            <a:endParaRPr lang="en-US" dirty="0" smtClean="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a:p>
            <a:r>
              <a:rPr lang="cs-CZ" dirty="0" smtClean="0">
                <a:solidFill>
                  <a:srgbClr val="0000FF"/>
                </a:solidFill>
                <a:highlight>
                  <a:srgbClr val="FFFFFF"/>
                </a:highlight>
                <a:latin typeface="Consolas" panose="020B0609020204030204" pitchFamily="49" charset="0"/>
              </a:rPr>
              <a:t>foreach</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var</a:t>
            </a:r>
            <a:r>
              <a:rPr lang="cs-CZ" dirty="0" smtClean="0">
                <a:solidFill>
                  <a:srgbClr val="000000"/>
                </a:solidFill>
                <a:highlight>
                  <a:srgbClr val="FFFFFF"/>
                </a:highlight>
                <a:latin typeface="Consolas" panose="020B0609020204030204" pitchFamily="49" charset="0"/>
              </a:rPr>
              <a:t> number </a:t>
            </a:r>
            <a:r>
              <a:rPr lang="cs-CZ" dirty="0" smtClean="0">
                <a:solidFill>
                  <a:srgbClr val="0000FF"/>
                </a:solidFill>
                <a:highlight>
                  <a:srgbClr val="FFFFFF"/>
                </a:highlight>
                <a:latin typeface="Consolas" panose="020B0609020204030204" pitchFamily="49" charset="0"/>
              </a:rPr>
              <a:t>in</a:t>
            </a:r>
            <a:r>
              <a:rPr lang="cs-CZ" dirty="0" smtClean="0">
                <a:solidFill>
                  <a:srgbClr val="000000"/>
                </a:solidFill>
                <a:highlight>
                  <a:srgbClr val="FFFFFF"/>
                </a:highlight>
                <a:latin typeface="Consolas" panose="020B0609020204030204" pitchFamily="49" charset="0"/>
              </a:rPr>
              <a:t> result)</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Console</a:t>
            </a:r>
            <a:r>
              <a:rPr lang="cs-CZ" dirty="0" smtClean="0">
                <a:solidFill>
                  <a:srgbClr val="000000"/>
                </a:solidFill>
                <a:highlight>
                  <a:srgbClr val="FFFFFF"/>
                </a:highlight>
                <a:latin typeface="Consolas" panose="020B0609020204030204" pitchFamily="49" charset="0"/>
              </a:rPr>
              <a:t>.</a:t>
            </a:r>
            <a:r>
              <a:rPr lang="cs-CZ" dirty="0" smtClean="0">
                <a:solidFill>
                  <a:srgbClr val="008B8B"/>
                </a:solidFill>
                <a:highlight>
                  <a:srgbClr val="FFFFFF"/>
                </a:highlight>
                <a:latin typeface="Consolas" panose="020B0609020204030204" pitchFamily="49" charset="0"/>
              </a:rPr>
              <a:t>WriteLine</a:t>
            </a:r>
            <a:r>
              <a:rPr lang="cs-CZ" dirty="0" smtClean="0">
                <a:solidFill>
                  <a:srgbClr val="000000"/>
                </a:solidFill>
                <a:highlight>
                  <a:srgbClr val="FFFFFF"/>
                </a:highlight>
                <a:latin typeface="Consolas" panose="020B0609020204030204" pitchFamily="49" charset="0"/>
              </a:rPr>
              <a:t>(number);</a:t>
            </a:r>
            <a:endParaRPr lang="en-US" dirty="0" smtClean="0">
              <a:solidFill>
                <a:srgbClr val="000000"/>
              </a:solidFill>
              <a:highlight>
                <a:srgbClr val="FFFFFF"/>
              </a:highlight>
              <a:latin typeface="Consolas" panose="020B0609020204030204" pitchFamily="49" charset="0"/>
            </a:endParaRPr>
          </a:p>
          <a:p>
            <a:r>
              <a:rPr lang="cs-CZ" dirty="0" smtClean="0">
                <a:solidFill>
                  <a:srgbClr val="000000"/>
                </a:solidFill>
                <a:highlight>
                  <a:srgbClr val="FFFFFF"/>
                </a:highlight>
                <a:latin typeface="Consolas" panose="020B0609020204030204" pitchFamily="49" charset="0"/>
              </a:rPr>
              <a:t>}</a:t>
            </a:r>
            <a:endParaRPr lang="cs-CZ" dirty="0"/>
          </a:p>
        </p:txBody>
      </p:sp>
      <p:sp>
        <p:nvSpPr>
          <p:cNvPr id="5" name="Rectangle 4"/>
          <p:cNvSpPr/>
          <p:nvPr/>
        </p:nvSpPr>
        <p:spPr>
          <a:xfrm>
            <a:off x="838200" y="5906651"/>
            <a:ext cx="6096000" cy="369332"/>
          </a:xfrm>
          <a:prstGeom prst="rect">
            <a:avLst/>
          </a:prstGeom>
        </p:spPr>
        <p:txBody>
          <a:bodyPr>
            <a:spAutoFit/>
          </a:bodyPr>
          <a:lstStyle/>
          <a:p>
            <a:r>
              <a:rPr lang="en-US" dirty="0" smtClean="0"/>
              <a:t>Output: 26, 50, 22</a:t>
            </a:r>
            <a:endParaRPr lang="cs-CZ" dirty="0"/>
          </a:p>
        </p:txBody>
      </p:sp>
    </p:spTree>
    <p:extLst>
      <p:ext uri="{BB962C8B-B14F-4D97-AF65-F5344CB8AC3E}">
        <p14:creationId xmlns:p14="http://schemas.microsoft.com/office/powerpoint/2010/main" val="560730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cs-CZ" dirty="0"/>
          </a:p>
        </p:txBody>
      </p:sp>
      <p:sp>
        <p:nvSpPr>
          <p:cNvPr id="3" name="Content Placeholder 2"/>
          <p:cNvSpPr>
            <a:spLocks noGrp="1"/>
          </p:cNvSpPr>
          <p:nvPr>
            <p:ph idx="1"/>
          </p:nvPr>
        </p:nvSpPr>
        <p:spPr/>
        <p:txBody>
          <a:bodyPr/>
          <a:lstStyle/>
          <a:p>
            <a:r>
              <a:rPr lang="en-US" dirty="0" smtClean="0"/>
              <a:t>Type inference </a:t>
            </a:r>
          </a:p>
          <a:p>
            <a:r>
              <a:rPr lang="en-US" dirty="0" err="1"/>
              <a:t>i</a:t>
            </a:r>
            <a:r>
              <a:rPr lang="en-US" dirty="0" err="1" smtClean="0"/>
              <a:t>nt</a:t>
            </a:r>
            <a:r>
              <a:rPr lang="en-US" dirty="0" smtClean="0"/>
              <a:t> Number</a:t>
            </a:r>
          </a:p>
          <a:p>
            <a:r>
              <a:rPr lang="en-US" dirty="0" err="1" smtClean="0"/>
              <a:t>IEnumerable</a:t>
            </a:r>
            <a:r>
              <a:rPr lang="en-US" dirty="0" smtClean="0"/>
              <a:t>&lt;</a:t>
            </a:r>
            <a:r>
              <a:rPr lang="en-US" dirty="0" err="1" smtClean="0"/>
              <a:t>int</a:t>
            </a:r>
            <a:r>
              <a:rPr lang="en-US" dirty="0" smtClean="0"/>
              <a:t>&gt; result</a:t>
            </a:r>
          </a:p>
          <a:p>
            <a:endParaRPr lang="en-US" dirty="0" smtClean="0"/>
          </a:p>
          <a:p>
            <a:r>
              <a:rPr lang="en-US" dirty="0" smtClean="0"/>
              <a:t>Possible to project into anonymous type</a:t>
            </a:r>
          </a:p>
          <a:p>
            <a:endParaRPr lang="en-US" dirty="0"/>
          </a:p>
          <a:p>
            <a:r>
              <a:rPr lang="en-US" b="1" dirty="0"/>
              <a:t>Parser doesn’t care about types here</a:t>
            </a:r>
            <a:endParaRPr lang="cs-CZ" b="1" dirty="0"/>
          </a:p>
        </p:txBody>
      </p:sp>
    </p:spTree>
    <p:extLst>
      <p:ext uri="{BB962C8B-B14F-4D97-AF65-F5344CB8AC3E}">
        <p14:creationId xmlns:p14="http://schemas.microsoft.com/office/powerpoint/2010/main" val="3207691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Linq</a:t>
            </a:r>
            <a:r>
              <a:rPr lang="en-US" dirty="0" smtClean="0"/>
              <a:t> compilation Step 2</a:t>
            </a:r>
            <a:br>
              <a:rPr lang="en-US" dirty="0" smtClean="0"/>
            </a:br>
            <a:r>
              <a:rPr lang="en-US" dirty="0" smtClean="0"/>
              <a:t>Method syntax</a:t>
            </a:r>
            <a:endParaRPr lang="cs-CZ" dirty="0"/>
          </a:p>
        </p:txBody>
      </p:sp>
      <p:sp>
        <p:nvSpPr>
          <p:cNvPr id="3" name="Content Placeholder 2"/>
          <p:cNvSpPr>
            <a:spLocks noGrp="1"/>
          </p:cNvSpPr>
          <p:nvPr>
            <p:ph idx="1"/>
          </p:nvPr>
        </p:nvSpPr>
        <p:spPr>
          <a:xfrm>
            <a:off x="838200" y="1825625"/>
            <a:ext cx="10515600" cy="704215"/>
          </a:xfrm>
        </p:spPr>
        <p:txBody>
          <a:bodyPr/>
          <a:lstStyle/>
          <a:p>
            <a:r>
              <a:rPr lang="en-US" dirty="0" smtClean="0"/>
              <a:t>Parser replaces query syntax with extension methods</a:t>
            </a:r>
          </a:p>
          <a:p>
            <a:endParaRPr lang="en-US" dirty="0" smtClean="0"/>
          </a:p>
          <a:p>
            <a:endParaRPr lang="cs-CZ" dirty="0"/>
          </a:p>
        </p:txBody>
      </p:sp>
      <p:sp>
        <p:nvSpPr>
          <p:cNvPr id="4" name="Rectangle 3"/>
          <p:cNvSpPr/>
          <p:nvPr/>
        </p:nvSpPr>
        <p:spPr>
          <a:xfrm>
            <a:off x="838200" y="2663597"/>
            <a:ext cx="8712200" cy="2308324"/>
          </a:xfrm>
          <a:prstGeom prst="rect">
            <a:avLst/>
          </a:prstGeom>
        </p:spPr>
        <p:txBody>
          <a:bodyPr wrap="square">
            <a:spAutoFit/>
          </a:bodyPr>
          <a:lstStyle/>
          <a:p>
            <a:r>
              <a:rPr lang="pt-BR" dirty="0" smtClean="0">
                <a:solidFill>
                  <a:srgbClr val="0000FF"/>
                </a:solidFill>
                <a:highlight>
                  <a:srgbClr val="FFFFFF"/>
                </a:highlight>
                <a:latin typeface="Consolas" panose="020B0609020204030204" pitchFamily="49" charset="0"/>
              </a:rPr>
              <a:t>var</a:t>
            </a:r>
            <a:r>
              <a:rPr lang="pt-BR" dirty="0" smtClean="0">
                <a:solidFill>
                  <a:srgbClr val="000000"/>
                </a:solidFill>
                <a:highlight>
                  <a:srgbClr val="FFFFFF"/>
                </a:highlight>
                <a:latin typeface="Consolas" panose="020B0609020204030204" pitchFamily="49" charset="0"/>
              </a:rPr>
              <a:t> result = numbers</a:t>
            </a:r>
          </a:p>
          <a:p>
            <a:r>
              <a:rPr lang="pt-BR" dirty="0">
                <a:solidFill>
                  <a:srgbClr val="000000"/>
                </a:solidFill>
                <a:highlight>
                  <a:srgbClr val="FFFFFF"/>
                </a:highlight>
                <a:latin typeface="Consolas" panose="020B0609020204030204" pitchFamily="49" charset="0"/>
              </a:rPr>
              <a:t>	</a:t>
            </a:r>
            <a:r>
              <a:rPr lang="pt-BR" dirty="0" smtClean="0">
                <a:solidFill>
                  <a:srgbClr val="000000"/>
                </a:solidFill>
                <a:highlight>
                  <a:srgbClr val="FFFFFF"/>
                </a:highlight>
                <a:latin typeface="Consolas" panose="020B0609020204030204" pitchFamily="49" charset="0"/>
              </a:rPr>
              <a:t>.</a:t>
            </a:r>
            <a:r>
              <a:rPr lang="pt-BR" dirty="0" smtClean="0">
                <a:solidFill>
                  <a:srgbClr val="008B8B"/>
                </a:solidFill>
                <a:highlight>
                  <a:srgbClr val="FFFFFF"/>
                </a:highlight>
                <a:latin typeface="Consolas" panose="020B0609020204030204" pitchFamily="49" charset="0"/>
              </a:rPr>
              <a:t>Where</a:t>
            </a:r>
            <a:r>
              <a:rPr lang="pt-BR" dirty="0" smtClean="0">
                <a:solidFill>
                  <a:srgbClr val="000000"/>
                </a:solidFill>
                <a:highlight>
                  <a:srgbClr val="FFFFFF"/>
                </a:highlight>
                <a:latin typeface="Consolas" panose="020B0609020204030204" pitchFamily="49" charset="0"/>
              </a:rPr>
              <a:t>(o =&gt; o &gt; 10)</a:t>
            </a:r>
          </a:p>
          <a:p>
            <a:r>
              <a:rPr lang="pt-BR" dirty="0">
                <a:solidFill>
                  <a:srgbClr val="000000"/>
                </a:solidFill>
                <a:highlight>
                  <a:srgbClr val="FFFFFF"/>
                </a:highlight>
                <a:latin typeface="Consolas" panose="020B0609020204030204" pitchFamily="49" charset="0"/>
              </a:rPr>
              <a:t>	</a:t>
            </a:r>
            <a:r>
              <a:rPr lang="pt-BR" dirty="0" smtClean="0">
                <a:solidFill>
                  <a:srgbClr val="000000"/>
                </a:solidFill>
                <a:highlight>
                  <a:srgbClr val="FFFFFF"/>
                </a:highlight>
                <a:latin typeface="Consolas" panose="020B0609020204030204" pitchFamily="49" charset="0"/>
              </a:rPr>
              <a:t>.</a:t>
            </a:r>
            <a:r>
              <a:rPr lang="pt-BR" dirty="0" smtClean="0">
                <a:solidFill>
                  <a:srgbClr val="008B8B"/>
                </a:solidFill>
                <a:highlight>
                  <a:srgbClr val="FFFFFF"/>
                </a:highlight>
                <a:latin typeface="Consolas" panose="020B0609020204030204" pitchFamily="49" charset="0"/>
              </a:rPr>
              <a:t>Select</a:t>
            </a:r>
            <a:r>
              <a:rPr lang="pt-BR" dirty="0" smtClean="0">
                <a:solidFill>
                  <a:srgbClr val="000000"/>
                </a:solidFill>
                <a:highlight>
                  <a:srgbClr val="FFFFFF"/>
                </a:highlight>
                <a:latin typeface="Consolas" panose="020B0609020204030204" pitchFamily="49" charset="0"/>
              </a:rPr>
              <a:t>(o =&gt; o * 2);</a:t>
            </a:r>
          </a:p>
          <a:p>
            <a:endParaRPr lang="pt-BR" dirty="0" smtClean="0">
              <a:solidFill>
                <a:srgbClr val="000000"/>
              </a:solidFill>
              <a:highlight>
                <a:srgbClr val="FFFFFF"/>
              </a:highlight>
              <a:latin typeface="Consolas" panose="020B0609020204030204" pitchFamily="49" charset="0"/>
            </a:endParaRPr>
          </a:p>
          <a:p>
            <a:r>
              <a:rPr lang="cs-CZ" dirty="0" smtClean="0">
                <a:solidFill>
                  <a:srgbClr val="0000FF"/>
                </a:solidFill>
                <a:highlight>
                  <a:srgbClr val="FFFFFF"/>
                </a:highlight>
                <a:latin typeface="Consolas" panose="020B0609020204030204" pitchFamily="49" charset="0"/>
              </a:rPr>
              <a:t>foreach</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var</a:t>
            </a:r>
            <a:r>
              <a:rPr lang="cs-CZ" dirty="0" smtClean="0">
                <a:solidFill>
                  <a:srgbClr val="000000"/>
                </a:solidFill>
                <a:highlight>
                  <a:srgbClr val="FFFFFF"/>
                </a:highlight>
                <a:latin typeface="Consolas" panose="020B0609020204030204" pitchFamily="49" charset="0"/>
              </a:rPr>
              <a:t> number </a:t>
            </a:r>
            <a:r>
              <a:rPr lang="cs-CZ" dirty="0" smtClean="0">
                <a:solidFill>
                  <a:srgbClr val="0000FF"/>
                </a:solidFill>
                <a:highlight>
                  <a:srgbClr val="FFFFFF"/>
                </a:highlight>
                <a:latin typeface="Consolas" panose="020B0609020204030204" pitchFamily="49" charset="0"/>
              </a:rPr>
              <a:t>in</a:t>
            </a:r>
            <a:r>
              <a:rPr lang="cs-CZ" dirty="0" smtClean="0">
                <a:solidFill>
                  <a:srgbClr val="000000"/>
                </a:solidFill>
                <a:highlight>
                  <a:srgbClr val="FFFFFF"/>
                </a:highlight>
                <a:latin typeface="Consolas" panose="020B0609020204030204" pitchFamily="49" charset="0"/>
              </a:rPr>
              <a:t> result)</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Console</a:t>
            </a:r>
            <a:r>
              <a:rPr lang="cs-CZ" dirty="0" smtClean="0">
                <a:solidFill>
                  <a:srgbClr val="000000"/>
                </a:solidFill>
                <a:highlight>
                  <a:srgbClr val="FFFFFF"/>
                </a:highlight>
                <a:latin typeface="Consolas" panose="020B0609020204030204" pitchFamily="49" charset="0"/>
              </a:rPr>
              <a:t>.</a:t>
            </a:r>
            <a:r>
              <a:rPr lang="cs-CZ" dirty="0" smtClean="0">
                <a:solidFill>
                  <a:srgbClr val="008B8B"/>
                </a:solidFill>
                <a:highlight>
                  <a:srgbClr val="FFFFFF"/>
                </a:highlight>
                <a:latin typeface="Consolas" panose="020B0609020204030204" pitchFamily="49" charset="0"/>
              </a:rPr>
              <a:t>WriteLine</a:t>
            </a:r>
            <a:r>
              <a:rPr lang="cs-CZ" dirty="0" smtClean="0">
                <a:solidFill>
                  <a:srgbClr val="000000"/>
                </a:solidFill>
                <a:highlight>
                  <a:srgbClr val="FFFFFF"/>
                </a:highlight>
                <a:latin typeface="Consolas" panose="020B0609020204030204" pitchFamily="49" charset="0"/>
              </a:rPr>
              <a:t>(number);</a:t>
            </a:r>
          </a:p>
          <a:p>
            <a:r>
              <a:rPr lang="cs-CZ" dirty="0" smtClean="0">
                <a:solidFill>
                  <a:srgbClr val="000000"/>
                </a:solidFill>
                <a:highlight>
                  <a:srgbClr val="FFFFFF"/>
                </a:highlight>
                <a:latin typeface="Consolas" panose="020B0609020204030204" pitchFamily="49" charset="0"/>
              </a:rPr>
              <a:t>}</a:t>
            </a:r>
            <a:endParaRPr lang="cs-CZ" dirty="0"/>
          </a:p>
        </p:txBody>
      </p:sp>
    </p:spTree>
    <p:extLst>
      <p:ext uri="{BB962C8B-B14F-4D97-AF65-F5344CB8AC3E}">
        <p14:creationId xmlns:p14="http://schemas.microsoft.com/office/powerpoint/2010/main" val="41317055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cs-CZ" dirty="0"/>
          </a:p>
        </p:txBody>
      </p:sp>
      <p:sp>
        <p:nvSpPr>
          <p:cNvPr id="3" name="Content Placeholder 2"/>
          <p:cNvSpPr>
            <a:spLocks noGrp="1"/>
          </p:cNvSpPr>
          <p:nvPr>
            <p:ph idx="1"/>
          </p:nvPr>
        </p:nvSpPr>
        <p:spPr/>
        <p:txBody>
          <a:bodyPr/>
          <a:lstStyle/>
          <a:p>
            <a:r>
              <a:rPr lang="en-US" dirty="0" smtClean="0"/>
              <a:t>I can call Where and Select on </a:t>
            </a:r>
            <a:r>
              <a:rPr lang="en-US" b="1" i="1" dirty="0" smtClean="0"/>
              <a:t>numbers </a:t>
            </a:r>
            <a:r>
              <a:rPr lang="en-US" dirty="0" smtClean="0"/>
              <a:t>list</a:t>
            </a:r>
          </a:p>
          <a:p>
            <a:r>
              <a:rPr lang="en-US" dirty="0" smtClean="0"/>
              <a:t>Extensions over </a:t>
            </a:r>
            <a:r>
              <a:rPr lang="en-US" dirty="0" err="1" smtClean="0"/>
              <a:t>IEnumerable</a:t>
            </a:r>
            <a:r>
              <a:rPr lang="en-US" dirty="0" smtClean="0"/>
              <a:t>&lt;T&gt;</a:t>
            </a:r>
          </a:p>
          <a:p>
            <a:endParaRPr lang="en-US" dirty="0" smtClean="0"/>
          </a:p>
          <a:p>
            <a:r>
              <a:rPr lang="en-US" dirty="0" smtClean="0"/>
              <a:t>Lambdas</a:t>
            </a:r>
            <a:endParaRPr lang="en-US" dirty="0"/>
          </a:p>
          <a:p>
            <a:r>
              <a:rPr lang="en-US" dirty="0"/>
              <a:t>o</a:t>
            </a:r>
            <a:r>
              <a:rPr lang="en-US" dirty="0" smtClean="0"/>
              <a:t> =&gt; o &gt; 10 </a:t>
            </a:r>
          </a:p>
          <a:p>
            <a:r>
              <a:rPr lang="en-US" dirty="0" smtClean="0"/>
              <a:t>o =&gt; o * 2</a:t>
            </a:r>
          </a:p>
          <a:p>
            <a:endParaRPr lang="en-US" dirty="0"/>
          </a:p>
          <a:p>
            <a:r>
              <a:rPr lang="en-US" dirty="0" smtClean="0"/>
              <a:t>Type inference</a:t>
            </a:r>
            <a:endParaRPr lang="cs-CZ" dirty="0"/>
          </a:p>
        </p:txBody>
      </p:sp>
    </p:spTree>
    <p:extLst>
      <p:ext uri="{BB962C8B-B14F-4D97-AF65-F5344CB8AC3E}">
        <p14:creationId xmlns:p14="http://schemas.microsoft.com/office/powerpoint/2010/main" val="2743209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Linq</a:t>
            </a:r>
            <a:endParaRPr lang="cs-CZ" dirty="0"/>
          </a:p>
        </p:txBody>
      </p:sp>
      <p:sp>
        <p:nvSpPr>
          <p:cNvPr id="3" name="Subtitle 2"/>
          <p:cNvSpPr>
            <a:spLocks noGrp="1"/>
          </p:cNvSpPr>
          <p:nvPr>
            <p:ph type="subTitle" idx="1"/>
          </p:nvPr>
        </p:nvSpPr>
        <p:spPr/>
        <p:txBody>
          <a:bodyPr/>
          <a:lstStyle/>
          <a:p>
            <a:r>
              <a:rPr lang="en-US" dirty="0" smtClean="0"/>
              <a:t>The cookbook</a:t>
            </a:r>
            <a:endParaRPr lang="cs-CZ" dirty="0"/>
          </a:p>
        </p:txBody>
      </p:sp>
    </p:spTree>
    <p:extLst>
      <p:ext uri="{BB962C8B-B14F-4D97-AF65-F5344CB8AC3E}">
        <p14:creationId xmlns:p14="http://schemas.microsoft.com/office/powerpoint/2010/main" val="1591818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Linq</a:t>
            </a:r>
            <a:r>
              <a:rPr lang="en-US" dirty="0" smtClean="0"/>
              <a:t> compilation Step 3</a:t>
            </a:r>
            <a:br>
              <a:rPr lang="en-US" dirty="0" smtClean="0"/>
            </a:br>
            <a:r>
              <a:rPr lang="en-US" dirty="0" smtClean="0"/>
              <a:t>Lambdas resolve</a:t>
            </a:r>
            <a:endParaRPr lang="cs-CZ" dirty="0"/>
          </a:p>
        </p:txBody>
      </p:sp>
      <p:sp>
        <p:nvSpPr>
          <p:cNvPr id="3" name="Content Placeholder 2"/>
          <p:cNvSpPr>
            <a:spLocks noGrp="1"/>
          </p:cNvSpPr>
          <p:nvPr>
            <p:ph idx="1"/>
          </p:nvPr>
        </p:nvSpPr>
        <p:spPr/>
        <p:txBody>
          <a:bodyPr/>
          <a:lstStyle/>
          <a:p>
            <a:r>
              <a:rPr lang="en-US" dirty="0"/>
              <a:t>o</a:t>
            </a:r>
            <a:r>
              <a:rPr lang="en-US" dirty="0" smtClean="0"/>
              <a:t> =&gt; o &gt; 10 resolved as </a:t>
            </a:r>
            <a:r>
              <a:rPr lang="en-US" dirty="0" err="1" smtClean="0"/>
              <a:t>Func</a:t>
            </a:r>
            <a:r>
              <a:rPr lang="en-US" dirty="0" smtClean="0"/>
              <a:t>&lt;</a:t>
            </a:r>
            <a:r>
              <a:rPr lang="en-US" dirty="0" err="1" smtClean="0"/>
              <a:t>Int</a:t>
            </a:r>
            <a:r>
              <a:rPr lang="en-US" dirty="0" smtClean="0"/>
              <a:t>, </a:t>
            </a:r>
            <a:r>
              <a:rPr lang="en-US" dirty="0" err="1" smtClean="0"/>
              <a:t>bool</a:t>
            </a:r>
            <a:r>
              <a:rPr lang="en-US" dirty="0" smtClean="0"/>
              <a:t>&gt;</a:t>
            </a:r>
          </a:p>
          <a:p>
            <a:r>
              <a:rPr lang="en-US" dirty="0" smtClean="0"/>
              <a:t>o =&gt; o * 2 resolved as </a:t>
            </a:r>
            <a:r>
              <a:rPr lang="en-US" dirty="0" err="1" smtClean="0"/>
              <a:t>Func</a:t>
            </a:r>
            <a:r>
              <a:rPr lang="en-US" dirty="0" smtClean="0"/>
              <a:t>&lt;</a:t>
            </a:r>
            <a:r>
              <a:rPr lang="en-US" dirty="0" err="1" smtClean="0"/>
              <a:t>Int</a:t>
            </a:r>
            <a:r>
              <a:rPr lang="en-US" dirty="0" smtClean="0"/>
              <a:t>, </a:t>
            </a:r>
            <a:r>
              <a:rPr lang="en-US" dirty="0" err="1" smtClean="0"/>
              <a:t>Int</a:t>
            </a:r>
            <a:r>
              <a:rPr lang="en-US" dirty="0" smtClean="0"/>
              <a:t>&gt;</a:t>
            </a:r>
            <a:endParaRPr lang="en-US" dirty="0"/>
          </a:p>
          <a:p>
            <a:endParaRPr lang="en-US" dirty="0" smtClean="0"/>
          </a:p>
          <a:p>
            <a:r>
              <a:rPr lang="en-US" dirty="0" smtClean="0"/>
              <a:t>Compiled into anonymous function</a:t>
            </a:r>
          </a:p>
          <a:p>
            <a:endParaRPr lang="en-US" dirty="0"/>
          </a:p>
          <a:p>
            <a:r>
              <a:rPr lang="en-US" dirty="0" smtClean="0"/>
              <a:t>Side note: only true for </a:t>
            </a:r>
            <a:r>
              <a:rPr lang="en-US" dirty="0" err="1" smtClean="0"/>
              <a:t>Linq</a:t>
            </a:r>
            <a:r>
              <a:rPr lang="en-US" dirty="0" smtClean="0"/>
              <a:t> to Objects, will be expanded later</a:t>
            </a:r>
            <a:endParaRPr lang="cs-CZ" dirty="0"/>
          </a:p>
        </p:txBody>
      </p:sp>
    </p:spTree>
    <p:extLst>
      <p:ext uri="{BB962C8B-B14F-4D97-AF65-F5344CB8AC3E}">
        <p14:creationId xmlns:p14="http://schemas.microsoft.com/office/powerpoint/2010/main" val="17389051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22520" y="3045381"/>
            <a:ext cx="7025640" cy="3139321"/>
          </a:xfrm>
          <a:prstGeom prst="rect">
            <a:avLst/>
          </a:prstGeom>
        </p:spPr>
        <p:txBody>
          <a:bodyPr wrap="square">
            <a:spAutoFit/>
          </a:bodyPr>
          <a:lstStyle/>
          <a:p>
            <a:r>
              <a:rPr lang="cs-CZ" dirty="0" smtClean="0">
                <a:solidFill>
                  <a:srgbClr val="0000FF"/>
                </a:solidFill>
                <a:highlight>
                  <a:srgbClr val="FFFFFF"/>
                </a:highlight>
                <a:latin typeface="Consolas" panose="020B0609020204030204" pitchFamily="49" charset="0"/>
              </a:rPr>
              <a:t>var </a:t>
            </a:r>
            <a:r>
              <a:rPr lang="en-US" dirty="0" smtClean="0">
                <a:solidFill>
                  <a:srgbClr val="800080"/>
                </a:solidFill>
                <a:highlight>
                  <a:srgbClr val="FFFFFF"/>
                </a:highlight>
                <a:latin typeface="Consolas" panose="020B0609020204030204" pitchFamily="49" charset="0"/>
              </a:rPr>
              <a:t>GeneratedDelegate0</a:t>
            </a:r>
            <a:r>
              <a:rPr lang="en-US" dirty="0" smtClean="0">
                <a:solidFill>
                  <a:srgbClr val="000000"/>
                </a:solidFill>
                <a:highlight>
                  <a:srgbClr val="FFFFFF"/>
                </a:highlight>
                <a:latin typeface="Consolas" panose="020B0609020204030204" pitchFamily="49" charset="0"/>
              </a:rPr>
              <a:t> = </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err="1" smtClean="0">
                <a:solidFill>
                  <a:srgbClr val="00008B"/>
                </a:solidFill>
                <a:highlight>
                  <a:srgbClr val="FFFFFF"/>
                </a:highlight>
                <a:latin typeface="Consolas" panose="020B0609020204030204" pitchFamily="49" charset="0"/>
              </a:rPr>
              <a:t>Func</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bool</a:t>
            </a:r>
            <a:r>
              <a:rPr lang="en-US" dirty="0" smtClean="0">
                <a:solidFill>
                  <a:srgbClr val="000000"/>
                </a:solidFill>
                <a:highlight>
                  <a:srgbClr val="FFFFFF"/>
                </a:highlight>
                <a:latin typeface="Consolas" panose="020B0609020204030204" pitchFamily="49" charset="0"/>
              </a:rPr>
              <a:t>&gt;(</a:t>
            </a:r>
            <a:r>
              <a:rPr lang="en-US" dirty="0" smtClean="0">
                <a:solidFill>
                  <a:srgbClr val="008B8B"/>
                </a:solidFill>
                <a:highlight>
                  <a:srgbClr val="FFFFFF"/>
                </a:highlight>
                <a:latin typeface="Consolas" panose="020B0609020204030204" pitchFamily="49" charset="0"/>
              </a:rPr>
              <a:t>Lambda0</a:t>
            </a:r>
            <a:r>
              <a:rPr lang="en-US" dirty="0" smtClean="0">
                <a:solidFill>
                  <a:srgbClr val="000000"/>
                </a:solidFill>
                <a:highlight>
                  <a:srgbClr val="FFFFFF"/>
                </a:highlight>
                <a:latin typeface="Consolas" panose="020B0609020204030204" pitchFamily="49" charset="0"/>
              </a:rPr>
              <a:t>);</a:t>
            </a:r>
          </a:p>
          <a:p>
            <a:r>
              <a:rPr lang="cs-CZ" dirty="0" smtClean="0">
                <a:solidFill>
                  <a:srgbClr val="0000FF"/>
                </a:solidFill>
                <a:highlight>
                  <a:srgbClr val="FFFFFF"/>
                </a:highlight>
                <a:latin typeface="Consolas" panose="020B0609020204030204" pitchFamily="49" charset="0"/>
              </a:rPr>
              <a:t>var </a:t>
            </a:r>
            <a:r>
              <a:rPr lang="cs-CZ" dirty="0" smtClean="0">
                <a:solidFill>
                  <a:srgbClr val="800080"/>
                </a:solidFill>
                <a:highlight>
                  <a:srgbClr val="FFFFFF"/>
                </a:highlight>
                <a:latin typeface="Consolas" panose="020B0609020204030204" pitchFamily="49" charset="0"/>
              </a:rPr>
              <a:t>GeneratedDelegate1</a:t>
            </a:r>
            <a:r>
              <a:rPr lang="cs-CZ" dirty="0" smtClean="0">
                <a:solidFill>
                  <a:srgbClr val="000000"/>
                </a:solidFill>
                <a:highlight>
                  <a:srgbClr val="FFFFFF"/>
                </a:highlight>
                <a:latin typeface="Consolas" panose="020B0609020204030204" pitchFamily="49" charset="0"/>
              </a:rPr>
              <a:t> = </a:t>
            </a:r>
            <a:r>
              <a:rPr lang="cs-CZ" dirty="0" smtClean="0">
                <a:solidFill>
                  <a:srgbClr val="0000FF"/>
                </a:solidFill>
                <a:highlight>
                  <a:srgbClr val="FFFFFF"/>
                </a:highlight>
                <a:latin typeface="Consolas" panose="020B0609020204030204" pitchFamily="49" charset="0"/>
              </a:rPr>
              <a:t>new</a:t>
            </a:r>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Func</a:t>
            </a:r>
            <a:r>
              <a:rPr lang="cs-CZ" dirty="0" smtClean="0">
                <a:solidFill>
                  <a:srgbClr val="000000"/>
                </a:solidFill>
                <a:highlight>
                  <a:srgbClr val="FFFFFF"/>
                </a:highlight>
                <a:latin typeface="Consolas" panose="020B0609020204030204" pitchFamily="49" charset="0"/>
              </a:rPr>
              <a:t>&lt;</a:t>
            </a:r>
            <a:r>
              <a:rPr lang="cs-CZ" dirty="0" smtClean="0">
                <a:solidFill>
                  <a:srgbClr val="0000FF"/>
                </a:solidFill>
                <a:highlight>
                  <a:srgbClr val="FFFFFF"/>
                </a:highlight>
                <a:latin typeface="Consolas" panose="020B0609020204030204" pitchFamily="49" charset="0"/>
              </a:rPr>
              <a:t>int</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int</a:t>
            </a:r>
            <a:r>
              <a:rPr lang="cs-CZ" dirty="0" smtClean="0">
                <a:solidFill>
                  <a:srgbClr val="000000"/>
                </a:solidFill>
                <a:highlight>
                  <a:srgbClr val="FFFFFF"/>
                </a:highlight>
                <a:latin typeface="Consolas" panose="020B0609020204030204" pitchFamily="49" charset="0"/>
              </a:rPr>
              <a:t>&gt;(</a:t>
            </a:r>
            <a:r>
              <a:rPr lang="cs-CZ" dirty="0" smtClean="0">
                <a:solidFill>
                  <a:srgbClr val="008B8B"/>
                </a:solidFill>
                <a:highlight>
                  <a:srgbClr val="FFFFFF"/>
                </a:highlight>
                <a:latin typeface="Consolas" panose="020B0609020204030204" pitchFamily="49" charset="0"/>
              </a:rPr>
              <a:t>Lambda1</a:t>
            </a:r>
            <a:r>
              <a:rPr lang="cs-CZ" dirty="0" smtClean="0">
                <a:solidFill>
                  <a:srgbClr val="000000"/>
                </a:solidFill>
                <a:highlight>
                  <a:srgbClr val="FFFFFF"/>
                </a:highlight>
                <a:latin typeface="Consolas" panose="020B0609020204030204" pitchFamily="49" charset="0"/>
              </a:rPr>
              <a:t>);</a:t>
            </a:r>
          </a:p>
          <a:p>
            <a:endParaRPr lang="cs-CZ" dirty="0" smtClean="0">
              <a:solidFill>
                <a:srgbClr val="000000"/>
              </a:solidFill>
              <a:highlight>
                <a:srgbClr val="FFFFFF"/>
              </a:highlight>
              <a:latin typeface="Consolas" panose="020B0609020204030204" pitchFamily="49" charset="0"/>
            </a:endParaRPr>
          </a:p>
          <a:p>
            <a:r>
              <a:rPr lang="cs-CZ" dirty="0" smtClean="0">
                <a:solidFill>
                  <a:srgbClr val="0000FF"/>
                </a:solidFill>
                <a:highlight>
                  <a:srgbClr val="FFFFFF"/>
                </a:highlight>
                <a:latin typeface="Consolas" panose="020B0609020204030204" pitchFamily="49" charset="0"/>
              </a:rPr>
              <a:t>var</a:t>
            </a:r>
            <a:r>
              <a:rPr lang="cs-CZ" dirty="0" smtClean="0">
                <a:solidFill>
                  <a:srgbClr val="000000"/>
                </a:solidFill>
                <a:highlight>
                  <a:srgbClr val="FFFFFF"/>
                </a:highlight>
                <a:latin typeface="Consolas" panose="020B0609020204030204" pitchFamily="49" charset="0"/>
              </a:rPr>
              <a:t> result = numbers</a:t>
            </a:r>
          </a:p>
          <a:p>
            <a:r>
              <a:rPr lang="cs-CZ" dirty="0" smtClean="0">
                <a:solidFill>
                  <a:srgbClr val="000000"/>
                </a:solidFill>
                <a:highlight>
                  <a:srgbClr val="FFFFFF"/>
                </a:highlight>
                <a:latin typeface="Consolas" panose="020B0609020204030204" pitchFamily="49" charset="0"/>
              </a:rPr>
              <a:t>    .</a:t>
            </a:r>
            <a:r>
              <a:rPr lang="cs-CZ" dirty="0" smtClean="0">
                <a:solidFill>
                  <a:srgbClr val="008B8B"/>
                </a:solidFill>
                <a:highlight>
                  <a:srgbClr val="FFFFFF"/>
                </a:highlight>
                <a:latin typeface="Consolas" panose="020B0609020204030204" pitchFamily="49" charset="0"/>
              </a:rPr>
              <a:t>Where</a:t>
            </a:r>
            <a:r>
              <a:rPr lang="cs-CZ" dirty="0" smtClean="0">
                <a:solidFill>
                  <a:srgbClr val="000000"/>
                </a:solidFill>
                <a:highlight>
                  <a:srgbClr val="FFFFFF"/>
                </a:highlight>
                <a:latin typeface="Consolas" panose="020B0609020204030204" pitchFamily="49" charset="0"/>
              </a:rPr>
              <a:t>(</a:t>
            </a:r>
            <a:r>
              <a:rPr lang="cs-CZ" dirty="0" smtClean="0">
                <a:solidFill>
                  <a:srgbClr val="800080"/>
                </a:solidFill>
                <a:highlight>
                  <a:srgbClr val="FFFFFF"/>
                </a:highlight>
                <a:latin typeface="Consolas" panose="020B0609020204030204" pitchFamily="49" charset="0"/>
              </a:rPr>
              <a:t>GeneratedDelegate0</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cs-CZ" dirty="0" smtClean="0">
                <a:solidFill>
                  <a:srgbClr val="008B8B"/>
                </a:solidFill>
                <a:highlight>
                  <a:srgbClr val="FFFFFF"/>
                </a:highlight>
                <a:latin typeface="Consolas" panose="020B0609020204030204" pitchFamily="49" charset="0"/>
              </a:rPr>
              <a:t>Select</a:t>
            </a:r>
            <a:r>
              <a:rPr lang="cs-CZ" dirty="0" smtClean="0">
                <a:solidFill>
                  <a:srgbClr val="000000"/>
                </a:solidFill>
                <a:highlight>
                  <a:srgbClr val="FFFFFF"/>
                </a:highlight>
                <a:latin typeface="Consolas" panose="020B0609020204030204" pitchFamily="49" charset="0"/>
              </a:rPr>
              <a:t>(</a:t>
            </a:r>
            <a:r>
              <a:rPr lang="cs-CZ" dirty="0" smtClean="0">
                <a:solidFill>
                  <a:srgbClr val="800080"/>
                </a:solidFill>
                <a:highlight>
                  <a:srgbClr val="FFFFFF"/>
                </a:highlight>
                <a:latin typeface="Consolas" panose="020B0609020204030204" pitchFamily="49" charset="0"/>
              </a:rPr>
              <a:t>GeneratedDelegate1</a:t>
            </a:r>
            <a:r>
              <a:rPr lang="cs-CZ" dirty="0" smtClean="0">
                <a:solidFill>
                  <a:srgbClr val="000000"/>
                </a:solidFill>
                <a:highlight>
                  <a:srgbClr val="FFFFFF"/>
                </a:highlight>
                <a:latin typeface="Consolas" panose="020B0609020204030204" pitchFamily="49" charset="0"/>
              </a:rPr>
              <a:t>);</a:t>
            </a:r>
          </a:p>
          <a:p>
            <a:endParaRPr lang="cs-CZ" dirty="0" smtClean="0">
              <a:solidFill>
                <a:srgbClr val="000000"/>
              </a:solidFill>
              <a:highlight>
                <a:srgbClr val="FFFFFF"/>
              </a:highlight>
              <a:latin typeface="Consolas" panose="020B0609020204030204" pitchFamily="49" charset="0"/>
            </a:endParaRPr>
          </a:p>
          <a:p>
            <a:r>
              <a:rPr lang="cs-CZ" dirty="0" smtClean="0">
                <a:solidFill>
                  <a:srgbClr val="0000FF"/>
                </a:solidFill>
                <a:highlight>
                  <a:srgbClr val="FFFFFF"/>
                </a:highlight>
                <a:latin typeface="Consolas" panose="020B0609020204030204" pitchFamily="49" charset="0"/>
              </a:rPr>
              <a:t>foreach</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var</a:t>
            </a:r>
            <a:r>
              <a:rPr lang="cs-CZ" dirty="0" smtClean="0">
                <a:solidFill>
                  <a:srgbClr val="000000"/>
                </a:solidFill>
                <a:highlight>
                  <a:srgbClr val="FFFFFF"/>
                </a:highlight>
                <a:latin typeface="Consolas" panose="020B0609020204030204" pitchFamily="49" charset="0"/>
              </a:rPr>
              <a:t> number </a:t>
            </a:r>
            <a:r>
              <a:rPr lang="cs-CZ" dirty="0" smtClean="0">
                <a:solidFill>
                  <a:srgbClr val="0000FF"/>
                </a:solidFill>
                <a:highlight>
                  <a:srgbClr val="FFFFFF"/>
                </a:highlight>
                <a:latin typeface="Consolas" panose="020B0609020204030204" pitchFamily="49" charset="0"/>
              </a:rPr>
              <a:t>in</a:t>
            </a:r>
            <a:r>
              <a:rPr lang="cs-CZ" dirty="0" smtClean="0">
                <a:solidFill>
                  <a:srgbClr val="000000"/>
                </a:solidFill>
                <a:highlight>
                  <a:srgbClr val="FFFFFF"/>
                </a:highlight>
                <a:latin typeface="Consolas" panose="020B0609020204030204" pitchFamily="49" charset="0"/>
              </a:rPr>
              <a:t> result3)</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Console</a:t>
            </a:r>
            <a:r>
              <a:rPr lang="cs-CZ" dirty="0" smtClean="0">
                <a:solidFill>
                  <a:srgbClr val="000000"/>
                </a:solidFill>
                <a:highlight>
                  <a:srgbClr val="FFFFFF"/>
                </a:highlight>
                <a:latin typeface="Consolas" panose="020B0609020204030204" pitchFamily="49" charset="0"/>
              </a:rPr>
              <a:t>.</a:t>
            </a:r>
            <a:r>
              <a:rPr lang="cs-CZ" dirty="0" smtClean="0">
                <a:solidFill>
                  <a:srgbClr val="008B8B"/>
                </a:solidFill>
                <a:highlight>
                  <a:srgbClr val="FFFFFF"/>
                </a:highlight>
                <a:latin typeface="Consolas" panose="020B0609020204030204" pitchFamily="49" charset="0"/>
              </a:rPr>
              <a:t>WriteLine</a:t>
            </a:r>
            <a:r>
              <a:rPr lang="cs-CZ" dirty="0" smtClean="0">
                <a:solidFill>
                  <a:srgbClr val="000000"/>
                </a:solidFill>
                <a:highlight>
                  <a:srgbClr val="FFFFFF"/>
                </a:highlight>
                <a:latin typeface="Consolas" panose="020B0609020204030204" pitchFamily="49" charset="0"/>
              </a:rPr>
              <a:t>(number);</a:t>
            </a:r>
          </a:p>
          <a:p>
            <a:r>
              <a:rPr lang="cs-CZ" dirty="0" smtClean="0">
                <a:solidFill>
                  <a:srgbClr val="000000"/>
                </a:solidFill>
                <a:highlight>
                  <a:srgbClr val="FFFFFF"/>
                </a:highlight>
                <a:latin typeface="Consolas" panose="020B0609020204030204" pitchFamily="49" charset="0"/>
              </a:rPr>
              <a:t>}</a:t>
            </a:r>
            <a:endParaRPr lang="cs-CZ" dirty="0" smtClean="0">
              <a:solidFill>
                <a:srgbClr val="000000"/>
              </a:solidFill>
              <a:highlight>
                <a:srgbClr val="FFFFFF"/>
              </a:highlight>
              <a:latin typeface="Consolas" panose="020B0609020204030204" pitchFamily="49" charset="0"/>
            </a:endParaRPr>
          </a:p>
        </p:txBody>
      </p:sp>
      <p:sp>
        <p:nvSpPr>
          <p:cNvPr id="5" name="Rectangle 4"/>
          <p:cNvSpPr/>
          <p:nvPr/>
        </p:nvSpPr>
        <p:spPr>
          <a:xfrm>
            <a:off x="797560" y="460058"/>
            <a:ext cx="7457440" cy="2585323"/>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private</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static</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bool</a:t>
            </a:r>
            <a:r>
              <a:rPr lang="en-US" dirty="0" smtClean="0">
                <a:solidFill>
                  <a:srgbClr val="000000"/>
                </a:solidFill>
                <a:highlight>
                  <a:srgbClr val="FFFFFF"/>
                </a:highlight>
                <a:latin typeface="Consolas" panose="020B0609020204030204" pitchFamily="49" charset="0"/>
              </a:rPr>
              <a:t> </a:t>
            </a:r>
            <a:r>
              <a:rPr lang="en-US" dirty="0" smtClean="0">
                <a:solidFill>
                  <a:srgbClr val="008B8B"/>
                </a:solidFill>
                <a:highlight>
                  <a:srgbClr val="FFFFFF"/>
                </a:highlight>
                <a:latin typeface="Consolas" panose="020B0609020204030204" pitchFamily="49" charset="0"/>
              </a:rPr>
              <a:t>Lambda0</a:t>
            </a:r>
            <a:r>
              <a:rPr lang="en-US" dirty="0" smtClean="0">
                <a:solidFill>
                  <a:srgbClr val="000000"/>
                </a:solidFill>
                <a:highlight>
                  <a:srgbClr val="FFFFFF"/>
                </a:highlight>
                <a:latin typeface="Consolas" panose="020B0609020204030204" pitchFamily="49" charset="0"/>
              </a:rPr>
              <a:t>(</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value)</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return</a:t>
            </a:r>
            <a:r>
              <a:rPr lang="cs-CZ" dirty="0" smtClean="0">
                <a:solidFill>
                  <a:srgbClr val="000000"/>
                </a:solidFill>
                <a:highlight>
                  <a:srgbClr val="FFFFFF"/>
                </a:highlight>
                <a:latin typeface="Consolas" panose="020B0609020204030204" pitchFamily="49" charset="0"/>
              </a:rPr>
              <a:t> value &gt; 10;</a:t>
            </a:r>
          </a:p>
          <a:p>
            <a:r>
              <a:rPr lang="cs-CZ" dirty="0" smtClean="0">
                <a:solidFill>
                  <a:srgbClr val="000000"/>
                </a:solidFill>
                <a:highlight>
                  <a:srgbClr val="FFFFFF"/>
                </a:highlight>
                <a:latin typeface="Consolas" panose="020B0609020204030204" pitchFamily="49" charset="0"/>
              </a:rPr>
              <a:t>}</a:t>
            </a:r>
          </a:p>
          <a:p>
            <a:endParaRPr lang="cs-CZ"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private</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static</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smtClean="0">
                <a:solidFill>
                  <a:srgbClr val="008B8B"/>
                </a:solidFill>
                <a:highlight>
                  <a:srgbClr val="FFFFFF"/>
                </a:highlight>
                <a:latin typeface="Consolas" panose="020B0609020204030204" pitchFamily="49" charset="0"/>
              </a:rPr>
              <a:t>Lambda1</a:t>
            </a:r>
            <a:r>
              <a:rPr lang="en-US" dirty="0" smtClean="0">
                <a:solidFill>
                  <a:srgbClr val="000000"/>
                </a:solidFill>
                <a:highlight>
                  <a:srgbClr val="FFFFFF"/>
                </a:highlight>
                <a:latin typeface="Consolas" panose="020B0609020204030204" pitchFamily="49" charset="0"/>
              </a:rPr>
              <a:t>(</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value)</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return</a:t>
            </a:r>
            <a:r>
              <a:rPr lang="cs-CZ" dirty="0" smtClean="0">
                <a:solidFill>
                  <a:srgbClr val="000000"/>
                </a:solidFill>
                <a:highlight>
                  <a:srgbClr val="FFFFFF"/>
                </a:highlight>
                <a:latin typeface="Consolas" panose="020B0609020204030204" pitchFamily="49" charset="0"/>
              </a:rPr>
              <a:t> value * 2;</a:t>
            </a:r>
          </a:p>
          <a:p>
            <a:r>
              <a:rPr lang="cs-CZ" dirty="0" smtClean="0">
                <a:solidFill>
                  <a:srgbClr val="000000"/>
                </a:solidFill>
                <a:highlight>
                  <a:srgbClr val="FFFFFF"/>
                </a:highlight>
                <a:latin typeface="Consolas" panose="020B0609020204030204" pitchFamily="49" charset="0"/>
              </a:rPr>
              <a:t>}</a:t>
            </a:r>
            <a:endParaRPr lang="cs-CZ" dirty="0"/>
          </a:p>
        </p:txBody>
      </p:sp>
    </p:spTree>
    <p:extLst>
      <p:ext uri="{BB962C8B-B14F-4D97-AF65-F5344CB8AC3E}">
        <p14:creationId xmlns:p14="http://schemas.microsoft.com/office/powerpoint/2010/main" val="830518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cs-CZ" dirty="0"/>
          </a:p>
        </p:txBody>
      </p:sp>
      <p:sp>
        <p:nvSpPr>
          <p:cNvPr id="3" name="Content Placeholder 2"/>
          <p:cNvSpPr>
            <a:spLocks noGrp="1"/>
          </p:cNvSpPr>
          <p:nvPr>
            <p:ph idx="1"/>
          </p:nvPr>
        </p:nvSpPr>
        <p:spPr/>
        <p:txBody>
          <a:bodyPr/>
          <a:lstStyle/>
          <a:p>
            <a:r>
              <a:rPr lang="en-US" dirty="0" smtClean="0"/>
              <a:t>In reality, compiler generated names</a:t>
            </a:r>
          </a:p>
          <a:p>
            <a:r>
              <a:rPr lang="en-US" dirty="0" smtClean="0"/>
              <a:t>Closures for local variables</a:t>
            </a:r>
          </a:p>
          <a:p>
            <a:endParaRPr lang="en-US" dirty="0"/>
          </a:p>
          <a:p>
            <a:r>
              <a:rPr lang="en-US" dirty="0" smtClean="0"/>
              <a:t>Bit more complex, but you get the idea</a:t>
            </a:r>
          </a:p>
          <a:p>
            <a:endParaRPr lang="en-US" dirty="0"/>
          </a:p>
        </p:txBody>
      </p:sp>
    </p:spTree>
    <p:extLst>
      <p:ext uri="{BB962C8B-B14F-4D97-AF65-F5344CB8AC3E}">
        <p14:creationId xmlns:p14="http://schemas.microsoft.com/office/powerpoint/2010/main" val="584581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Linq</a:t>
            </a:r>
            <a:r>
              <a:rPr lang="en-US" dirty="0" smtClean="0"/>
              <a:t> compilation Step 4</a:t>
            </a:r>
            <a:br>
              <a:rPr lang="en-US" dirty="0" smtClean="0"/>
            </a:br>
            <a:r>
              <a:rPr lang="en-US" dirty="0" err="1" smtClean="0"/>
              <a:t>Foreach</a:t>
            </a:r>
            <a:r>
              <a:rPr lang="en-US" dirty="0" smtClean="0"/>
              <a:t> compiled into try/finally enumerator</a:t>
            </a:r>
            <a:endParaRPr lang="cs-CZ" dirty="0"/>
          </a:p>
        </p:txBody>
      </p:sp>
      <p:sp>
        <p:nvSpPr>
          <p:cNvPr id="4" name="Rectangle 3"/>
          <p:cNvSpPr/>
          <p:nvPr/>
        </p:nvSpPr>
        <p:spPr>
          <a:xfrm>
            <a:off x="838200" y="1870561"/>
            <a:ext cx="7787640" cy="3970318"/>
          </a:xfrm>
          <a:prstGeom prst="rect">
            <a:avLst/>
          </a:prstGeom>
        </p:spPr>
        <p:txBody>
          <a:bodyPr wrap="square">
            <a:spAutoFit/>
          </a:bodyPr>
          <a:lstStyle/>
          <a:p>
            <a:r>
              <a:rPr lang="cs-CZ" dirty="0" smtClean="0">
                <a:solidFill>
                  <a:srgbClr val="00008B"/>
                </a:solidFill>
                <a:highlight>
                  <a:srgbClr val="FFFFFF"/>
                </a:highlight>
                <a:latin typeface="Consolas" panose="020B0609020204030204" pitchFamily="49" charset="0"/>
              </a:rPr>
              <a:t>IEnumerator</a:t>
            </a:r>
            <a:r>
              <a:rPr lang="cs-CZ" dirty="0" smtClean="0">
                <a:solidFill>
                  <a:srgbClr val="000000"/>
                </a:solidFill>
                <a:highlight>
                  <a:srgbClr val="FFFFFF"/>
                </a:highlight>
                <a:latin typeface="Consolas" panose="020B0609020204030204" pitchFamily="49" charset="0"/>
              </a:rPr>
              <a:t>&lt;</a:t>
            </a:r>
            <a:r>
              <a:rPr lang="cs-CZ" dirty="0" smtClean="0">
                <a:solidFill>
                  <a:srgbClr val="0000FF"/>
                </a:solidFill>
                <a:highlight>
                  <a:srgbClr val="FFFFFF"/>
                </a:highlight>
                <a:latin typeface="Consolas" panose="020B0609020204030204" pitchFamily="49" charset="0"/>
              </a:rPr>
              <a:t>int</a:t>
            </a:r>
            <a:r>
              <a:rPr lang="cs-CZ" dirty="0" smtClean="0">
                <a:solidFill>
                  <a:srgbClr val="000000"/>
                </a:solidFill>
                <a:highlight>
                  <a:srgbClr val="FFFFFF"/>
                </a:highlight>
                <a:latin typeface="Consolas" panose="020B0609020204030204" pitchFamily="49" charset="0"/>
              </a:rPr>
              <a:t>&gt; enumerator = </a:t>
            </a:r>
            <a:r>
              <a:rPr lang="cs-CZ" dirty="0" smtClean="0">
                <a:solidFill>
                  <a:srgbClr val="0000FF"/>
                </a:solidFill>
                <a:highlight>
                  <a:srgbClr val="FFFFFF"/>
                </a:highlight>
                <a:latin typeface="Consolas" panose="020B0609020204030204" pitchFamily="49" charset="0"/>
              </a:rPr>
              <a:t>null</a:t>
            </a:r>
            <a:r>
              <a:rPr lang="cs-CZ" dirty="0" smtClean="0">
                <a:solidFill>
                  <a:srgbClr val="000000"/>
                </a:solidFill>
                <a:highlight>
                  <a:srgbClr val="FFFFFF"/>
                </a:highlight>
                <a:latin typeface="Consolas" panose="020B0609020204030204" pitchFamily="49" charset="0"/>
              </a:rPr>
              <a:t>;</a:t>
            </a:r>
          </a:p>
          <a:p>
            <a:r>
              <a:rPr lang="cs-CZ" dirty="0" smtClean="0">
                <a:solidFill>
                  <a:srgbClr val="0000FF"/>
                </a:solidFill>
                <a:highlight>
                  <a:srgbClr val="FFFFFF"/>
                </a:highlight>
                <a:latin typeface="Consolas" panose="020B0609020204030204" pitchFamily="49" charset="0"/>
              </a:rPr>
              <a:t>try</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enumerator = result.</a:t>
            </a:r>
            <a:r>
              <a:rPr lang="cs-CZ" dirty="0" smtClean="0">
                <a:solidFill>
                  <a:srgbClr val="008B8B"/>
                </a:solidFill>
                <a:highlight>
                  <a:srgbClr val="FFFFFF"/>
                </a:highlight>
                <a:latin typeface="Consolas" panose="020B0609020204030204" pitchFamily="49" charset="0"/>
              </a:rPr>
              <a:t>GetEnumerator</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while</a:t>
            </a:r>
            <a:r>
              <a:rPr lang="cs-CZ" dirty="0" smtClean="0">
                <a:solidFill>
                  <a:srgbClr val="000000"/>
                </a:solidFill>
                <a:highlight>
                  <a:srgbClr val="FFFFFF"/>
                </a:highlight>
                <a:latin typeface="Consolas" panose="020B0609020204030204" pitchFamily="49" charset="0"/>
              </a:rPr>
              <a:t> (enumerator.</a:t>
            </a:r>
            <a:r>
              <a:rPr lang="cs-CZ" dirty="0" smtClean="0">
                <a:solidFill>
                  <a:srgbClr val="008B8B"/>
                </a:solidFill>
                <a:highlight>
                  <a:srgbClr val="FFFFFF"/>
                </a:highlight>
                <a:latin typeface="Consolas" panose="020B0609020204030204" pitchFamily="49" charset="0"/>
              </a:rPr>
              <a:t>MoveNext</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p>
          <a:p>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Console</a:t>
            </a:r>
            <a:r>
              <a:rPr lang="cs-CZ" dirty="0" smtClean="0">
                <a:solidFill>
                  <a:srgbClr val="000000"/>
                </a:solidFill>
                <a:highlight>
                  <a:srgbClr val="FFFFFF"/>
                </a:highlight>
                <a:latin typeface="Consolas" panose="020B0609020204030204" pitchFamily="49" charset="0"/>
              </a:rPr>
              <a:t>.</a:t>
            </a:r>
            <a:r>
              <a:rPr lang="cs-CZ" dirty="0" smtClean="0">
                <a:solidFill>
                  <a:srgbClr val="008B8B"/>
                </a:solidFill>
                <a:highlight>
                  <a:srgbClr val="FFFFFF"/>
                </a:highlight>
                <a:latin typeface="Consolas" panose="020B0609020204030204" pitchFamily="49" charset="0"/>
              </a:rPr>
              <a:t>WriteLine</a:t>
            </a:r>
            <a:r>
              <a:rPr lang="cs-CZ" dirty="0" smtClean="0">
                <a:solidFill>
                  <a:srgbClr val="000000"/>
                </a:solidFill>
                <a:highlight>
                  <a:srgbClr val="FFFFFF"/>
                </a:highlight>
                <a:latin typeface="Consolas" panose="020B0609020204030204" pitchFamily="49" charset="0"/>
              </a:rPr>
              <a:t>(enumerator.</a:t>
            </a:r>
            <a:r>
              <a:rPr lang="cs-CZ" dirty="0" smtClean="0">
                <a:solidFill>
                  <a:srgbClr val="800080"/>
                </a:solidFill>
                <a:highlight>
                  <a:srgbClr val="FFFFFF"/>
                </a:highlight>
                <a:latin typeface="Consolas" panose="020B0609020204030204" pitchFamily="49" charset="0"/>
              </a:rPr>
              <a:t>Current</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FF"/>
                </a:solidFill>
                <a:highlight>
                  <a:srgbClr val="FFFFFF"/>
                </a:highlight>
                <a:latin typeface="Consolas" panose="020B0609020204030204" pitchFamily="49" charset="0"/>
              </a:rPr>
              <a:t>finally</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if</a:t>
            </a:r>
            <a:r>
              <a:rPr lang="cs-CZ" dirty="0" smtClean="0">
                <a:solidFill>
                  <a:srgbClr val="000000"/>
                </a:solidFill>
                <a:highlight>
                  <a:srgbClr val="FFFFFF"/>
                </a:highlight>
                <a:latin typeface="Consolas" panose="020B0609020204030204" pitchFamily="49" charset="0"/>
              </a:rPr>
              <a:t>(enumerator != </a:t>
            </a:r>
            <a:r>
              <a:rPr lang="cs-CZ" dirty="0" smtClean="0">
                <a:solidFill>
                  <a:srgbClr val="0000FF"/>
                </a:solidFill>
                <a:highlight>
                  <a:srgbClr val="FFFFFF"/>
                </a:highlight>
                <a:latin typeface="Consolas" panose="020B0609020204030204" pitchFamily="49" charset="0"/>
              </a:rPr>
              <a:t>null</a:t>
            </a:r>
            <a:r>
              <a:rPr lang="cs-CZ" dirty="0" smtClean="0">
                <a:solidFill>
                  <a:srgbClr val="000000"/>
                </a:solidFill>
                <a:highlight>
                  <a:srgbClr val="FFFFFF"/>
                </a:highlight>
                <a:latin typeface="Consolas" panose="020B0609020204030204" pitchFamily="49" charset="0"/>
              </a:rPr>
              <a:t>) </a:t>
            </a:r>
          </a:p>
          <a:p>
            <a:r>
              <a:rPr lang="cs-CZ" dirty="0" smtClean="0">
                <a:solidFill>
                  <a:srgbClr val="000000"/>
                </a:solidFill>
                <a:highlight>
                  <a:srgbClr val="FFFFFF"/>
                </a:highlight>
                <a:latin typeface="Consolas" panose="020B0609020204030204" pitchFamily="49" charset="0"/>
              </a:rPr>
              <a:t>        enumerator.</a:t>
            </a:r>
            <a:r>
              <a:rPr lang="cs-CZ" dirty="0" smtClean="0">
                <a:solidFill>
                  <a:srgbClr val="008B8B"/>
                </a:solidFill>
                <a:highlight>
                  <a:srgbClr val="FFFFFF"/>
                </a:highlight>
                <a:latin typeface="Consolas" panose="020B0609020204030204" pitchFamily="49" charset="0"/>
              </a:rPr>
              <a:t>Dispose</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a:t>
            </a:r>
            <a:endParaRPr lang="cs-CZ" dirty="0"/>
          </a:p>
        </p:txBody>
      </p:sp>
    </p:spTree>
    <p:extLst>
      <p:ext uri="{BB962C8B-B14F-4D97-AF65-F5344CB8AC3E}">
        <p14:creationId xmlns:p14="http://schemas.microsoft.com/office/powerpoint/2010/main" val="2515779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cs-CZ" dirty="0"/>
          </a:p>
        </p:txBody>
      </p:sp>
      <p:sp>
        <p:nvSpPr>
          <p:cNvPr id="3" name="Content Placeholder 2"/>
          <p:cNvSpPr>
            <a:spLocks noGrp="1"/>
          </p:cNvSpPr>
          <p:nvPr>
            <p:ph idx="1"/>
          </p:nvPr>
        </p:nvSpPr>
        <p:spPr/>
        <p:txBody>
          <a:bodyPr/>
          <a:lstStyle/>
          <a:p>
            <a:r>
              <a:rPr lang="en-US" dirty="0" smtClean="0"/>
              <a:t>Enumerator is disposed – can potentially hold system resources</a:t>
            </a:r>
          </a:p>
          <a:p>
            <a:endParaRPr lang="en-US" dirty="0"/>
          </a:p>
          <a:p>
            <a:r>
              <a:rPr lang="en-US" dirty="0" smtClean="0"/>
              <a:t>This can be compiled like regular code</a:t>
            </a:r>
            <a:endParaRPr lang="cs-CZ" dirty="0" smtClean="0"/>
          </a:p>
          <a:p>
            <a:endParaRPr lang="cs-CZ" dirty="0"/>
          </a:p>
        </p:txBody>
      </p:sp>
    </p:spTree>
    <p:extLst>
      <p:ext uri="{BB962C8B-B14F-4D97-AF65-F5344CB8AC3E}">
        <p14:creationId xmlns:p14="http://schemas.microsoft.com/office/powerpoint/2010/main" val="2589800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79472" y="573306"/>
            <a:ext cx="7122656" cy="5909310"/>
          </a:xfrm>
          <a:prstGeom prst="rect">
            <a:avLst/>
          </a:prstGeom>
        </p:spPr>
        <p:txBody>
          <a:bodyPr wrap="square">
            <a:spAutoFit/>
          </a:bodyPr>
          <a:lstStyle/>
          <a:p>
            <a:r>
              <a:rPr lang="en-US" dirty="0" smtClean="0">
                <a:solidFill>
                  <a:srgbClr val="800080"/>
                </a:solidFill>
                <a:highlight>
                  <a:srgbClr val="FFFFFF"/>
                </a:highlight>
                <a:latin typeface="Consolas" panose="020B0609020204030204" pitchFamily="49" charset="0"/>
              </a:rPr>
              <a:t>GeneratedDelegate0</a:t>
            </a:r>
            <a:r>
              <a:rPr lang="en-US" dirty="0" smtClean="0">
                <a:solidFill>
                  <a:srgbClr val="000000"/>
                </a:solidFill>
                <a:highlight>
                  <a:srgbClr val="FFFFFF"/>
                </a:highlight>
                <a:latin typeface="Consolas" panose="020B0609020204030204" pitchFamily="49" charset="0"/>
              </a:rPr>
              <a:t> = </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err="1" smtClean="0">
                <a:solidFill>
                  <a:srgbClr val="00008B"/>
                </a:solidFill>
                <a:highlight>
                  <a:srgbClr val="FFFFFF"/>
                </a:highlight>
                <a:latin typeface="Consolas" panose="020B0609020204030204" pitchFamily="49" charset="0"/>
              </a:rPr>
              <a:t>Func</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bool</a:t>
            </a:r>
            <a:r>
              <a:rPr lang="en-US" dirty="0" smtClean="0">
                <a:solidFill>
                  <a:srgbClr val="000000"/>
                </a:solidFill>
                <a:highlight>
                  <a:srgbClr val="FFFFFF"/>
                </a:highlight>
                <a:latin typeface="Consolas" panose="020B0609020204030204" pitchFamily="49" charset="0"/>
              </a:rPr>
              <a:t>&gt;(</a:t>
            </a:r>
            <a:r>
              <a:rPr lang="en-US" dirty="0" smtClean="0">
                <a:solidFill>
                  <a:srgbClr val="008B8B"/>
                </a:solidFill>
                <a:highlight>
                  <a:srgbClr val="FFFFFF"/>
                </a:highlight>
                <a:latin typeface="Consolas" panose="020B0609020204030204" pitchFamily="49" charset="0"/>
              </a:rPr>
              <a:t>Lambda0</a:t>
            </a:r>
            <a:r>
              <a:rPr lang="en-US" dirty="0" smtClean="0">
                <a:solidFill>
                  <a:srgbClr val="000000"/>
                </a:solidFill>
                <a:highlight>
                  <a:srgbClr val="FFFFFF"/>
                </a:highlight>
                <a:latin typeface="Consolas" panose="020B0609020204030204" pitchFamily="49" charset="0"/>
              </a:rPr>
              <a:t>);</a:t>
            </a:r>
          </a:p>
          <a:p>
            <a:r>
              <a:rPr lang="cs-CZ" dirty="0" smtClean="0">
                <a:solidFill>
                  <a:srgbClr val="800080"/>
                </a:solidFill>
                <a:highlight>
                  <a:srgbClr val="FFFFFF"/>
                </a:highlight>
                <a:latin typeface="Consolas" panose="020B0609020204030204" pitchFamily="49" charset="0"/>
              </a:rPr>
              <a:t>GeneratedDelegate1</a:t>
            </a:r>
            <a:r>
              <a:rPr lang="cs-CZ" dirty="0" smtClean="0">
                <a:solidFill>
                  <a:srgbClr val="000000"/>
                </a:solidFill>
                <a:highlight>
                  <a:srgbClr val="FFFFFF"/>
                </a:highlight>
                <a:latin typeface="Consolas" panose="020B0609020204030204" pitchFamily="49" charset="0"/>
              </a:rPr>
              <a:t> = </a:t>
            </a:r>
            <a:r>
              <a:rPr lang="cs-CZ" dirty="0" smtClean="0">
                <a:solidFill>
                  <a:srgbClr val="0000FF"/>
                </a:solidFill>
                <a:highlight>
                  <a:srgbClr val="FFFFFF"/>
                </a:highlight>
                <a:latin typeface="Consolas" panose="020B0609020204030204" pitchFamily="49" charset="0"/>
              </a:rPr>
              <a:t>new</a:t>
            </a:r>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Func</a:t>
            </a:r>
            <a:r>
              <a:rPr lang="cs-CZ" dirty="0" smtClean="0">
                <a:solidFill>
                  <a:srgbClr val="000000"/>
                </a:solidFill>
                <a:highlight>
                  <a:srgbClr val="FFFFFF"/>
                </a:highlight>
                <a:latin typeface="Consolas" panose="020B0609020204030204" pitchFamily="49" charset="0"/>
              </a:rPr>
              <a:t>&lt;</a:t>
            </a:r>
            <a:r>
              <a:rPr lang="cs-CZ" dirty="0" smtClean="0">
                <a:solidFill>
                  <a:srgbClr val="0000FF"/>
                </a:solidFill>
                <a:highlight>
                  <a:srgbClr val="FFFFFF"/>
                </a:highlight>
                <a:latin typeface="Consolas" panose="020B0609020204030204" pitchFamily="49" charset="0"/>
              </a:rPr>
              <a:t>int</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int</a:t>
            </a:r>
            <a:r>
              <a:rPr lang="cs-CZ" dirty="0" smtClean="0">
                <a:solidFill>
                  <a:srgbClr val="000000"/>
                </a:solidFill>
                <a:highlight>
                  <a:srgbClr val="FFFFFF"/>
                </a:highlight>
                <a:latin typeface="Consolas" panose="020B0609020204030204" pitchFamily="49" charset="0"/>
              </a:rPr>
              <a:t>&gt;(</a:t>
            </a:r>
            <a:r>
              <a:rPr lang="cs-CZ" dirty="0" smtClean="0">
                <a:solidFill>
                  <a:srgbClr val="008B8B"/>
                </a:solidFill>
                <a:highlight>
                  <a:srgbClr val="FFFFFF"/>
                </a:highlight>
                <a:latin typeface="Consolas" panose="020B0609020204030204" pitchFamily="49" charset="0"/>
              </a:rPr>
              <a:t>Lambda1</a:t>
            </a:r>
            <a:r>
              <a:rPr lang="cs-CZ" dirty="0" smtClean="0">
                <a:solidFill>
                  <a:srgbClr val="000000"/>
                </a:solidFill>
                <a:highlight>
                  <a:srgbClr val="FFFFFF"/>
                </a:highlight>
                <a:latin typeface="Consolas" panose="020B0609020204030204" pitchFamily="49" charset="0"/>
              </a:rPr>
              <a:t>);</a:t>
            </a:r>
          </a:p>
          <a:p>
            <a:endParaRPr lang="cs-CZ" dirty="0" smtClean="0">
              <a:solidFill>
                <a:srgbClr val="000000"/>
              </a:solidFill>
              <a:highlight>
                <a:srgbClr val="FFFFFF"/>
              </a:highlight>
              <a:latin typeface="Consolas" panose="020B0609020204030204" pitchFamily="49" charset="0"/>
            </a:endParaRPr>
          </a:p>
          <a:p>
            <a:r>
              <a:rPr lang="cs-CZ" dirty="0" smtClean="0">
                <a:solidFill>
                  <a:srgbClr val="0000FF"/>
                </a:solidFill>
                <a:highlight>
                  <a:srgbClr val="FFFFFF"/>
                </a:highlight>
                <a:latin typeface="Consolas" panose="020B0609020204030204" pitchFamily="49" charset="0"/>
              </a:rPr>
              <a:t>var</a:t>
            </a:r>
            <a:r>
              <a:rPr lang="cs-CZ" dirty="0" smtClean="0">
                <a:solidFill>
                  <a:srgbClr val="000000"/>
                </a:solidFill>
                <a:highlight>
                  <a:srgbClr val="FFFFFF"/>
                </a:highlight>
                <a:latin typeface="Consolas" panose="020B0609020204030204" pitchFamily="49" charset="0"/>
              </a:rPr>
              <a:t> result = numbers</a:t>
            </a:r>
          </a:p>
          <a:p>
            <a:r>
              <a:rPr lang="cs-CZ" dirty="0" smtClean="0">
                <a:solidFill>
                  <a:srgbClr val="000000"/>
                </a:solidFill>
                <a:highlight>
                  <a:srgbClr val="FFFFFF"/>
                </a:highlight>
                <a:latin typeface="Consolas" panose="020B0609020204030204" pitchFamily="49" charset="0"/>
              </a:rPr>
              <a:t>    .</a:t>
            </a:r>
            <a:r>
              <a:rPr lang="cs-CZ" dirty="0" smtClean="0">
                <a:solidFill>
                  <a:srgbClr val="008B8B"/>
                </a:solidFill>
                <a:highlight>
                  <a:srgbClr val="FFFFFF"/>
                </a:highlight>
                <a:latin typeface="Consolas" panose="020B0609020204030204" pitchFamily="49" charset="0"/>
              </a:rPr>
              <a:t>Where</a:t>
            </a:r>
            <a:r>
              <a:rPr lang="cs-CZ" dirty="0" smtClean="0">
                <a:solidFill>
                  <a:srgbClr val="000000"/>
                </a:solidFill>
                <a:highlight>
                  <a:srgbClr val="FFFFFF"/>
                </a:highlight>
                <a:latin typeface="Consolas" panose="020B0609020204030204" pitchFamily="49" charset="0"/>
              </a:rPr>
              <a:t>(</a:t>
            </a:r>
            <a:r>
              <a:rPr lang="cs-CZ" dirty="0" smtClean="0">
                <a:solidFill>
                  <a:srgbClr val="800080"/>
                </a:solidFill>
                <a:highlight>
                  <a:srgbClr val="FFFFFF"/>
                </a:highlight>
                <a:latin typeface="Consolas" panose="020B0609020204030204" pitchFamily="49" charset="0"/>
              </a:rPr>
              <a:t>GeneratedDelegate0</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cs-CZ" dirty="0" smtClean="0">
                <a:solidFill>
                  <a:srgbClr val="008B8B"/>
                </a:solidFill>
                <a:highlight>
                  <a:srgbClr val="FFFFFF"/>
                </a:highlight>
                <a:latin typeface="Consolas" panose="020B0609020204030204" pitchFamily="49" charset="0"/>
              </a:rPr>
              <a:t>Select</a:t>
            </a:r>
            <a:r>
              <a:rPr lang="cs-CZ" dirty="0" smtClean="0">
                <a:solidFill>
                  <a:srgbClr val="000000"/>
                </a:solidFill>
                <a:highlight>
                  <a:srgbClr val="FFFFFF"/>
                </a:highlight>
                <a:latin typeface="Consolas" panose="020B0609020204030204" pitchFamily="49" charset="0"/>
              </a:rPr>
              <a:t>(</a:t>
            </a:r>
            <a:r>
              <a:rPr lang="cs-CZ" dirty="0" smtClean="0">
                <a:solidFill>
                  <a:srgbClr val="800080"/>
                </a:solidFill>
                <a:highlight>
                  <a:srgbClr val="FFFFFF"/>
                </a:highlight>
                <a:latin typeface="Consolas" panose="020B0609020204030204" pitchFamily="49" charset="0"/>
              </a:rPr>
              <a:t>GeneratedDelegate1</a:t>
            </a:r>
            <a:r>
              <a:rPr lang="cs-CZ" dirty="0" smtClean="0">
                <a:solidFill>
                  <a:srgbClr val="000000"/>
                </a:solidFill>
                <a:highlight>
                  <a:srgbClr val="FFFFFF"/>
                </a:highlight>
                <a:latin typeface="Consolas" panose="020B0609020204030204" pitchFamily="49" charset="0"/>
              </a:rPr>
              <a:t>);</a:t>
            </a:r>
          </a:p>
          <a:p>
            <a:endParaRPr lang="cs-CZ" dirty="0" smtClean="0">
              <a:solidFill>
                <a:srgbClr val="000000"/>
              </a:solidFill>
              <a:highlight>
                <a:srgbClr val="FFFFFF"/>
              </a:highlight>
              <a:latin typeface="Consolas" panose="020B0609020204030204" pitchFamily="49" charset="0"/>
            </a:endParaRPr>
          </a:p>
          <a:p>
            <a:r>
              <a:rPr lang="cs-CZ" dirty="0" smtClean="0">
                <a:solidFill>
                  <a:srgbClr val="00008B"/>
                </a:solidFill>
                <a:highlight>
                  <a:srgbClr val="FFFFFF"/>
                </a:highlight>
                <a:latin typeface="Consolas" panose="020B0609020204030204" pitchFamily="49" charset="0"/>
              </a:rPr>
              <a:t>IEnumerator</a:t>
            </a:r>
            <a:r>
              <a:rPr lang="cs-CZ" dirty="0" smtClean="0">
                <a:solidFill>
                  <a:srgbClr val="000000"/>
                </a:solidFill>
                <a:highlight>
                  <a:srgbClr val="FFFFFF"/>
                </a:highlight>
                <a:latin typeface="Consolas" panose="020B0609020204030204" pitchFamily="49" charset="0"/>
              </a:rPr>
              <a:t>&lt;</a:t>
            </a:r>
            <a:r>
              <a:rPr lang="cs-CZ" dirty="0" smtClean="0">
                <a:solidFill>
                  <a:srgbClr val="0000FF"/>
                </a:solidFill>
                <a:highlight>
                  <a:srgbClr val="FFFFFF"/>
                </a:highlight>
                <a:latin typeface="Consolas" panose="020B0609020204030204" pitchFamily="49" charset="0"/>
              </a:rPr>
              <a:t>int</a:t>
            </a:r>
            <a:r>
              <a:rPr lang="cs-CZ" dirty="0" smtClean="0">
                <a:solidFill>
                  <a:srgbClr val="000000"/>
                </a:solidFill>
                <a:highlight>
                  <a:srgbClr val="FFFFFF"/>
                </a:highlight>
                <a:latin typeface="Consolas" panose="020B0609020204030204" pitchFamily="49" charset="0"/>
              </a:rPr>
              <a:t>&gt; enumerator = </a:t>
            </a:r>
            <a:r>
              <a:rPr lang="cs-CZ" dirty="0" smtClean="0">
                <a:solidFill>
                  <a:srgbClr val="0000FF"/>
                </a:solidFill>
                <a:highlight>
                  <a:srgbClr val="FFFFFF"/>
                </a:highlight>
                <a:latin typeface="Consolas" panose="020B0609020204030204" pitchFamily="49" charset="0"/>
              </a:rPr>
              <a:t>null</a:t>
            </a:r>
            <a:r>
              <a:rPr lang="cs-CZ" dirty="0" smtClean="0">
                <a:solidFill>
                  <a:srgbClr val="000000"/>
                </a:solidFill>
                <a:highlight>
                  <a:srgbClr val="FFFFFF"/>
                </a:highlight>
                <a:latin typeface="Consolas" panose="020B0609020204030204" pitchFamily="49" charset="0"/>
              </a:rPr>
              <a:t>;</a:t>
            </a:r>
          </a:p>
          <a:p>
            <a:r>
              <a:rPr lang="cs-CZ" dirty="0" smtClean="0">
                <a:solidFill>
                  <a:srgbClr val="0000FF"/>
                </a:solidFill>
                <a:highlight>
                  <a:srgbClr val="FFFFFF"/>
                </a:highlight>
                <a:latin typeface="Consolas" panose="020B0609020204030204" pitchFamily="49" charset="0"/>
              </a:rPr>
              <a:t>try</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enumerator = resul</a:t>
            </a:r>
            <a:r>
              <a:rPr lang="en-US" dirty="0" smtClean="0">
                <a:solidFill>
                  <a:srgbClr val="000000"/>
                </a:solidFill>
                <a:highlight>
                  <a:srgbClr val="FFFFFF"/>
                </a:highlight>
                <a:latin typeface="Consolas" panose="020B0609020204030204" pitchFamily="49" charset="0"/>
              </a:rPr>
              <a:t>t</a:t>
            </a:r>
            <a:r>
              <a:rPr lang="cs-CZ" dirty="0" smtClean="0">
                <a:solidFill>
                  <a:srgbClr val="000000"/>
                </a:solidFill>
                <a:highlight>
                  <a:srgbClr val="FFFFFF"/>
                </a:highlight>
                <a:latin typeface="Consolas" panose="020B0609020204030204" pitchFamily="49" charset="0"/>
              </a:rPr>
              <a:t>.</a:t>
            </a:r>
            <a:r>
              <a:rPr lang="cs-CZ" dirty="0" smtClean="0">
                <a:solidFill>
                  <a:srgbClr val="008B8B"/>
                </a:solidFill>
                <a:highlight>
                  <a:srgbClr val="FFFFFF"/>
                </a:highlight>
                <a:latin typeface="Consolas" panose="020B0609020204030204" pitchFamily="49" charset="0"/>
              </a:rPr>
              <a:t>GetEnumerator</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while</a:t>
            </a:r>
            <a:r>
              <a:rPr lang="cs-CZ" dirty="0" smtClean="0">
                <a:solidFill>
                  <a:srgbClr val="000000"/>
                </a:solidFill>
                <a:highlight>
                  <a:srgbClr val="FFFFFF"/>
                </a:highlight>
                <a:latin typeface="Consolas" panose="020B0609020204030204" pitchFamily="49" charset="0"/>
              </a:rPr>
              <a:t> (enumerator.</a:t>
            </a:r>
            <a:r>
              <a:rPr lang="cs-CZ" dirty="0" smtClean="0">
                <a:solidFill>
                  <a:srgbClr val="008B8B"/>
                </a:solidFill>
                <a:highlight>
                  <a:srgbClr val="FFFFFF"/>
                </a:highlight>
                <a:latin typeface="Consolas" panose="020B0609020204030204" pitchFamily="49" charset="0"/>
              </a:rPr>
              <a:t>MoveNext</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p>
          <a:p>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Console</a:t>
            </a:r>
            <a:r>
              <a:rPr lang="cs-CZ" dirty="0" smtClean="0">
                <a:solidFill>
                  <a:srgbClr val="000000"/>
                </a:solidFill>
                <a:highlight>
                  <a:srgbClr val="FFFFFF"/>
                </a:highlight>
                <a:latin typeface="Consolas" panose="020B0609020204030204" pitchFamily="49" charset="0"/>
              </a:rPr>
              <a:t>.</a:t>
            </a:r>
            <a:r>
              <a:rPr lang="cs-CZ" dirty="0" smtClean="0">
                <a:solidFill>
                  <a:srgbClr val="008B8B"/>
                </a:solidFill>
                <a:highlight>
                  <a:srgbClr val="FFFFFF"/>
                </a:highlight>
                <a:latin typeface="Consolas" panose="020B0609020204030204" pitchFamily="49" charset="0"/>
              </a:rPr>
              <a:t>WriteLine</a:t>
            </a:r>
            <a:r>
              <a:rPr lang="cs-CZ" dirty="0" smtClean="0">
                <a:solidFill>
                  <a:srgbClr val="000000"/>
                </a:solidFill>
                <a:highlight>
                  <a:srgbClr val="FFFFFF"/>
                </a:highlight>
                <a:latin typeface="Consolas" panose="020B0609020204030204" pitchFamily="49" charset="0"/>
              </a:rPr>
              <a:t>(enumerator.</a:t>
            </a:r>
            <a:r>
              <a:rPr lang="cs-CZ" dirty="0" smtClean="0">
                <a:solidFill>
                  <a:srgbClr val="800080"/>
                </a:solidFill>
                <a:highlight>
                  <a:srgbClr val="FFFFFF"/>
                </a:highlight>
                <a:latin typeface="Consolas" panose="020B0609020204030204" pitchFamily="49" charset="0"/>
              </a:rPr>
              <a:t>Current</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FF"/>
                </a:solidFill>
                <a:highlight>
                  <a:srgbClr val="FFFFFF"/>
                </a:highlight>
                <a:latin typeface="Consolas" panose="020B0609020204030204" pitchFamily="49" charset="0"/>
              </a:rPr>
              <a:t>finally</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if</a:t>
            </a:r>
            <a:r>
              <a:rPr lang="cs-CZ" dirty="0" smtClean="0">
                <a:solidFill>
                  <a:srgbClr val="000000"/>
                </a:solidFill>
                <a:highlight>
                  <a:srgbClr val="FFFFFF"/>
                </a:highlight>
                <a:latin typeface="Consolas" panose="020B0609020204030204" pitchFamily="49" charset="0"/>
              </a:rPr>
              <a:t>(enumerator != </a:t>
            </a:r>
            <a:r>
              <a:rPr lang="cs-CZ" dirty="0" smtClean="0">
                <a:solidFill>
                  <a:srgbClr val="0000FF"/>
                </a:solidFill>
                <a:highlight>
                  <a:srgbClr val="FFFFFF"/>
                </a:highlight>
                <a:latin typeface="Consolas" panose="020B0609020204030204" pitchFamily="49" charset="0"/>
              </a:rPr>
              <a:t>null</a:t>
            </a:r>
            <a:r>
              <a:rPr lang="cs-CZ" dirty="0" smtClean="0">
                <a:solidFill>
                  <a:srgbClr val="000000"/>
                </a:solidFill>
                <a:highlight>
                  <a:srgbClr val="FFFFFF"/>
                </a:highlight>
                <a:latin typeface="Consolas" panose="020B0609020204030204" pitchFamily="49" charset="0"/>
              </a:rPr>
              <a:t>) </a:t>
            </a:r>
          </a:p>
          <a:p>
            <a:r>
              <a:rPr lang="cs-CZ" dirty="0" smtClean="0">
                <a:solidFill>
                  <a:srgbClr val="000000"/>
                </a:solidFill>
                <a:highlight>
                  <a:srgbClr val="FFFFFF"/>
                </a:highlight>
                <a:latin typeface="Consolas" panose="020B0609020204030204" pitchFamily="49" charset="0"/>
              </a:rPr>
              <a:t>        enumerator.</a:t>
            </a:r>
            <a:r>
              <a:rPr lang="cs-CZ" dirty="0" smtClean="0">
                <a:solidFill>
                  <a:srgbClr val="008B8B"/>
                </a:solidFill>
                <a:highlight>
                  <a:srgbClr val="FFFFFF"/>
                </a:highlight>
                <a:latin typeface="Consolas" panose="020B0609020204030204" pitchFamily="49" charset="0"/>
              </a:rPr>
              <a:t>Dispose</a:t>
            </a:r>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a:t>
            </a:r>
            <a:endParaRPr lang="cs-CZ" dirty="0"/>
          </a:p>
        </p:txBody>
      </p:sp>
      <p:sp>
        <p:nvSpPr>
          <p:cNvPr id="6" name="Rectangle 5"/>
          <p:cNvSpPr/>
          <p:nvPr/>
        </p:nvSpPr>
        <p:spPr>
          <a:xfrm>
            <a:off x="233680" y="573306"/>
            <a:ext cx="6096000" cy="2308324"/>
          </a:xfrm>
          <a:prstGeom prst="rect">
            <a:avLst/>
          </a:prstGeom>
        </p:spPr>
        <p:txBody>
          <a:bodyPr>
            <a:spAutoFit/>
          </a:bodyPr>
          <a:lstStyle/>
          <a:p>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result = </a:t>
            </a:r>
            <a:r>
              <a:rPr lang="en-US" dirty="0" smtClean="0">
                <a:solidFill>
                  <a:srgbClr val="0000FF"/>
                </a:solidFill>
                <a:highlight>
                  <a:srgbClr val="FFFFFF"/>
                </a:highlight>
                <a:latin typeface="Consolas" panose="020B0609020204030204" pitchFamily="49" charset="0"/>
              </a:rPr>
              <a:t>from</a:t>
            </a:r>
            <a:r>
              <a:rPr lang="en-US" dirty="0" smtClean="0">
                <a:solidFill>
                  <a:srgbClr val="000000"/>
                </a:solidFill>
                <a:highlight>
                  <a:srgbClr val="FFFFFF"/>
                </a:highlight>
                <a:latin typeface="Consolas" panose="020B0609020204030204" pitchFamily="49" charset="0"/>
              </a:rPr>
              <a:t> number </a:t>
            </a:r>
            <a:r>
              <a:rPr lang="en-US" dirty="0" smtClean="0">
                <a:solidFill>
                  <a:srgbClr val="0000FF"/>
                </a:solidFill>
                <a:highlight>
                  <a:srgbClr val="FFFFFF"/>
                </a:highlight>
                <a:latin typeface="Consolas" panose="020B0609020204030204" pitchFamily="49" charset="0"/>
              </a:rPr>
              <a:t>in</a:t>
            </a:r>
            <a:r>
              <a:rPr lang="en-US" dirty="0" smtClean="0">
                <a:solidFill>
                  <a:srgbClr val="000000"/>
                </a:solidFill>
                <a:highlight>
                  <a:srgbClr val="FFFFFF"/>
                </a:highlight>
                <a:latin typeface="Consolas" panose="020B0609020204030204" pitchFamily="49" charset="0"/>
              </a:rPr>
              <a:t> numbers </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where</a:t>
            </a:r>
            <a:r>
              <a:rPr lang="cs-CZ" dirty="0" smtClean="0">
                <a:solidFill>
                  <a:srgbClr val="000000"/>
                </a:solidFill>
                <a:highlight>
                  <a:srgbClr val="FFFFFF"/>
                </a:highlight>
                <a:latin typeface="Consolas" panose="020B0609020204030204" pitchFamily="49" charset="0"/>
              </a:rPr>
              <a:t> number &gt; 10</a:t>
            </a:r>
          </a:p>
          <a:p>
            <a:r>
              <a:rPr lang="cs-CZ"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select</a:t>
            </a:r>
            <a:r>
              <a:rPr lang="cs-CZ" dirty="0" smtClean="0">
                <a:solidFill>
                  <a:srgbClr val="000000"/>
                </a:solidFill>
                <a:highlight>
                  <a:srgbClr val="FFFFFF"/>
                </a:highlight>
                <a:latin typeface="Consolas" panose="020B0609020204030204" pitchFamily="49" charset="0"/>
              </a:rPr>
              <a:t> number * 2;</a:t>
            </a:r>
            <a:endParaRPr lang="en-US" dirty="0" smtClean="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a:p>
            <a:r>
              <a:rPr lang="cs-CZ" dirty="0" smtClean="0">
                <a:solidFill>
                  <a:srgbClr val="0000FF"/>
                </a:solidFill>
                <a:highlight>
                  <a:srgbClr val="FFFFFF"/>
                </a:highlight>
                <a:latin typeface="Consolas" panose="020B0609020204030204" pitchFamily="49" charset="0"/>
              </a:rPr>
              <a:t>foreach</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var</a:t>
            </a:r>
            <a:r>
              <a:rPr lang="cs-CZ" dirty="0" smtClean="0">
                <a:solidFill>
                  <a:srgbClr val="000000"/>
                </a:solidFill>
                <a:highlight>
                  <a:srgbClr val="FFFFFF"/>
                </a:highlight>
                <a:latin typeface="Consolas" panose="020B0609020204030204" pitchFamily="49" charset="0"/>
              </a:rPr>
              <a:t> number </a:t>
            </a:r>
            <a:r>
              <a:rPr lang="cs-CZ" dirty="0" smtClean="0">
                <a:solidFill>
                  <a:srgbClr val="0000FF"/>
                </a:solidFill>
                <a:highlight>
                  <a:srgbClr val="FFFFFF"/>
                </a:highlight>
                <a:latin typeface="Consolas" panose="020B0609020204030204" pitchFamily="49" charset="0"/>
              </a:rPr>
              <a:t>in</a:t>
            </a:r>
            <a:r>
              <a:rPr lang="cs-CZ" dirty="0" smtClean="0">
                <a:solidFill>
                  <a:srgbClr val="000000"/>
                </a:solidFill>
                <a:highlight>
                  <a:srgbClr val="FFFFFF"/>
                </a:highlight>
                <a:latin typeface="Consolas" panose="020B0609020204030204" pitchFamily="49" charset="0"/>
              </a:rPr>
              <a:t> result)</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Console</a:t>
            </a:r>
            <a:r>
              <a:rPr lang="cs-CZ" dirty="0" smtClean="0">
                <a:solidFill>
                  <a:srgbClr val="000000"/>
                </a:solidFill>
                <a:highlight>
                  <a:srgbClr val="FFFFFF"/>
                </a:highlight>
                <a:latin typeface="Consolas" panose="020B0609020204030204" pitchFamily="49" charset="0"/>
              </a:rPr>
              <a:t>.</a:t>
            </a:r>
            <a:r>
              <a:rPr lang="cs-CZ" dirty="0" smtClean="0">
                <a:solidFill>
                  <a:srgbClr val="008B8B"/>
                </a:solidFill>
                <a:highlight>
                  <a:srgbClr val="FFFFFF"/>
                </a:highlight>
                <a:latin typeface="Consolas" panose="020B0609020204030204" pitchFamily="49" charset="0"/>
              </a:rPr>
              <a:t>WriteLine</a:t>
            </a:r>
            <a:r>
              <a:rPr lang="cs-CZ" dirty="0" smtClean="0">
                <a:solidFill>
                  <a:srgbClr val="000000"/>
                </a:solidFill>
                <a:highlight>
                  <a:srgbClr val="FFFFFF"/>
                </a:highlight>
                <a:latin typeface="Consolas" panose="020B0609020204030204" pitchFamily="49" charset="0"/>
              </a:rPr>
              <a:t>(number);</a:t>
            </a:r>
            <a:endParaRPr lang="en-US" dirty="0" smtClean="0">
              <a:solidFill>
                <a:srgbClr val="000000"/>
              </a:solidFill>
              <a:highlight>
                <a:srgbClr val="FFFFFF"/>
              </a:highlight>
              <a:latin typeface="Consolas" panose="020B0609020204030204" pitchFamily="49" charset="0"/>
            </a:endParaRPr>
          </a:p>
          <a:p>
            <a:r>
              <a:rPr lang="cs-CZ" dirty="0" smtClean="0">
                <a:solidFill>
                  <a:srgbClr val="000000"/>
                </a:solidFill>
                <a:highlight>
                  <a:srgbClr val="FFFFFF"/>
                </a:highlight>
                <a:latin typeface="Consolas" panose="020B0609020204030204" pitchFamily="49" charset="0"/>
              </a:rPr>
              <a:t>}</a:t>
            </a:r>
            <a:endParaRPr lang="cs-CZ" dirty="0"/>
          </a:p>
        </p:txBody>
      </p:sp>
    </p:spTree>
    <p:extLst>
      <p:ext uri="{BB962C8B-B14F-4D97-AF65-F5344CB8AC3E}">
        <p14:creationId xmlns:p14="http://schemas.microsoft.com/office/powerpoint/2010/main" val="294086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Pipeline composability</a:t>
            </a:r>
            <a:endParaRPr lang="cs-CZ" dirty="0"/>
          </a:p>
        </p:txBody>
      </p:sp>
      <p:sp>
        <p:nvSpPr>
          <p:cNvPr id="3" name="Content Placeholder 2"/>
          <p:cNvSpPr>
            <a:spLocks noGrp="1"/>
          </p:cNvSpPr>
          <p:nvPr>
            <p:ph idx="1"/>
          </p:nvPr>
        </p:nvSpPr>
        <p:spPr/>
        <p:txBody>
          <a:bodyPr/>
          <a:lstStyle/>
          <a:p>
            <a:r>
              <a:rPr lang="en-US" dirty="0" smtClean="0"/>
              <a:t>chain together lots of operations, each one acting on the result of the previous one and returning another </a:t>
            </a:r>
            <a:r>
              <a:rPr lang="en-US" dirty="0" err="1" smtClean="0"/>
              <a:t>IEnumerable</a:t>
            </a:r>
            <a:endParaRPr lang="en-US" dirty="0" smtClean="0"/>
          </a:p>
          <a:p>
            <a:endParaRPr lang="en-US" dirty="0"/>
          </a:p>
          <a:p>
            <a:r>
              <a:rPr lang="en-US" dirty="0" smtClean="0"/>
              <a:t>Each operation acting on different type of Enumerable and with different lambda parameters</a:t>
            </a:r>
            <a:endParaRPr lang="cs-CZ" dirty="0"/>
          </a:p>
        </p:txBody>
      </p:sp>
    </p:spTree>
    <p:extLst>
      <p:ext uri="{BB962C8B-B14F-4D97-AF65-F5344CB8AC3E}">
        <p14:creationId xmlns:p14="http://schemas.microsoft.com/office/powerpoint/2010/main" val="32502864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Observation: Deferred execution</a:t>
            </a:r>
            <a:endParaRPr lang="cs-CZ" dirty="0"/>
          </a:p>
        </p:txBody>
      </p:sp>
      <p:sp>
        <p:nvSpPr>
          <p:cNvPr id="3" name="Content Placeholder 2"/>
          <p:cNvSpPr>
            <a:spLocks noGrp="1"/>
          </p:cNvSpPr>
          <p:nvPr>
            <p:ph idx="1"/>
          </p:nvPr>
        </p:nvSpPr>
        <p:spPr/>
        <p:txBody>
          <a:bodyPr>
            <a:normAutofit/>
          </a:bodyPr>
          <a:lstStyle/>
          <a:p>
            <a:pPr fontAlgn="base"/>
            <a:r>
              <a:rPr lang="en-US" dirty="0"/>
              <a:t>The input sequence is </a:t>
            </a:r>
            <a:r>
              <a:rPr lang="en-US" b="1" i="1" dirty="0"/>
              <a:t>not</a:t>
            </a:r>
            <a:r>
              <a:rPr lang="en-US" b="1" dirty="0"/>
              <a:t> </a:t>
            </a:r>
            <a:r>
              <a:rPr lang="en-US" b="1" i="1" dirty="0"/>
              <a:t>modified</a:t>
            </a:r>
            <a:r>
              <a:rPr lang="en-US" i="1" dirty="0"/>
              <a:t> </a:t>
            </a:r>
            <a:r>
              <a:rPr lang="en-US" dirty="0"/>
              <a:t>in any </a:t>
            </a:r>
            <a:r>
              <a:rPr lang="en-US" dirty="0" smtClean="0"/>
              <a:t>way</a:t>
            </a:r>
            <a:endParaRPr lang="en-US" dirty="0"/>
          </a:p>
          <a:p>
            <a:pPr fontAlgn="base"/>
            <a:r>
              <a:rPr lang="en-US" dirty="0"/>
              <a:t>The method uses </a:t>
            </a:r>
            <a:r>
              <a:rPr lang="en-US" b="1" i="1" dirty="0"/>
              <a:t>deferred execution</a:t>
            </a:r>
            <a:r>
              <a:rPr lang="en-US" dirty="0"/>
              <a:t> – until you start trying to fetch items from the output sequence, it won’t start fetching items from the input sequence</a:t>
            </a:r>
          </a:p>
          <a:p>
            <a:pPr fontAlgn="base"/>
            <a:r>
              <a:rPr lang="en-US" dirty="0"/>
              <a:t>Despite deferred execution, it will validate that the parameters aren’t null </a:t>
            </a:r>
            <a:r>
              <a:rPr lang="en-US" dirty="0" smtClean="0"/>
              <a:t>immediately</a:t>
            </a:r>
          </a:p>
          <a:p>
            <a:pPr fontAlgn="base"/>
            <a:endParaRPr lang="en-US" dirty="0"/>
          </a:p>
          <a:p>
            <a:pPr fontAlgn="base"/>
            <a:endParaRPr lang="en-US" dirty="0"/>
          </a:p>
          <a:p>
            <a:pPr marL="0" indent="0" fontAlgn="base">
              <a:buNone/>
            </a:pPr>
            <a:r>
              <a:rPr lang="en-US" dirty="0" smtClean="0"/>
              <a:t>EXAMPLE</a:t>
            </a:r>
            <a:endParaRPr lang="cs-CZ" dirty="0"/>
          </a:p>
        </p:txBody>
      </p:sp>
    </p:spTree>
    <p:extLst>
      <p:ext uri="{BB962C8B-B14F-4D97-AF65-F5344CB8AC3E}">
        <p14:creationId xmlns:p14="http://schemas.microsoft.com/office/powerpoint/2010/main" val="38506259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Linq</a:t>
            </a:r>
            <a:endParaRPr lang="cs-CZ" dirty="0"/>
          </a:p>
        </p:txBody>
      </p:sp>
      <p:sp>
        <p:nvSpPr>
          <p:cNvPr id="3" name="Subtitle 2"/>
          <p:cNvSpPr>
            <a:spLocks noGrp="1"/>
          </p:cNvSpPr>
          <p:nvPr>
            <p:ph type="subTitle" idx="1"/>
          </p:nvPr>
        </p:nvSpPr>
        <p:spPr/>
        <p:txBody>
          <a:bodyPr/>
          <a:lstStyle/>
          <a:p>
            <a:r>
              <a:rPr lang="en-US" dirty="0" smtClean="0"/>
              <a:t>The code</a:t>
            </a:r>
            <a:endParaRPr lang="cs-CZ" dirty="0"/>
          </a:p>
        </p:txBody>
      </p:sp>
    </p:spTree>
    <p:extLst>
      <p:ext uri="{BB962C8B-B14F-4D97-AF65-F5344CB8AC3E}">
        <p14:creationId xmlns:p14="http://schemas.microsoft.com/office/powerpoint/2010/main" val="2329570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Linq</a:t>
            </a:r>
            <a:r>
              <a:rPr lang="en-US" dirty="0" smtClean="0"/>
              <a:t> Tests</a:t>
            </a:r>
            <a:endParaRPr lang="cs-CZ" dirty="0"/>
          </a:p>
        </p:txBody>
      </p:sp>
      <p:sp>
        <p:nvSpPr>
          <p:cNvPr id="3" name="Content Placeholder 2"/>
          <p:cNvSpPr>
            <a:spLocks noGrp="1"/>
          </p:cNvSpPr>
          <p:nvPr>
            <p:ph idx="1"/>
          </p:nvPr>
        </p:nvSpPr>
        <p:spPr/>
        <p:txBody>
          <a:bodyPr/>
          <a:lstStyle/>
          <a:p>
            <a:r>
              <a:rPr lang="en-US" dirty="0" smtClean="0"/>
              <a:t>Arguments are validated before enumeration</a:t>
            </a:r>
          </a:p>
          <a:p>
            <a:r>
              <a:rPr lang="en-US" dirty="0" smtClean="0"/>
              <a:t>Execution is </a:t>
            </a:r>
            <a:r>
              <a:rPr lang="en-US" b="1" i="1" dirty="0" smtClean="0"/>
              <a:t>deferred</a:t>
            </a:r>
            <a:r>
              <a:rPr lang="en-US" dirty="0" smtClean="0"/>
              <a:t> – no items are retrieved from source collection until items are retrieved from output collection</a:t>
            </a:r>
          </a:p>
          <a:p>
            <a:r>
              <a:rPr lang="en-US" dirty="0" smtClean="0"/>
              <a:t>Functionality of the query</a:t>
            </a:r>
          </a:p>
          <a:p>
            <a:r>
              <a:rPr lang="en-US" dirty="0" smtClean="0"/>
              <a:t>Functionality on empty collection</a:t>
            </a:r>
          </a:p>
          <a:p>
            <a:endParaRPr lang="en-US" dirty="0"/>
          </a:p>
          <a:p>
            <a:r>
              <a:rPr lang="en-US" dirty="0" smtClean="0"/>
              <a:t>First pass on </a:t>
            </a:r>
            <a:r>
              <a:rPr lang="en-US" dirty="0" err="1" smtClean="0"/>
              <a:t>System.Linq</a:t>
            </a:r>
            <a:r>
              <a:rPr lang="en-US" dirty="0"/>
              <a:t> </a:t>
            </a:r>
            <a:r>
              <a:rPr lang="en-US" dirty="0" smtClean="0"/>
              <a:t>to validate tests</a:t>
            </a:r>
          </a:p>
          <a:p>
            <a:r>
              <a:rPr lang="en-US" dirty="0" smtClean="0"/>
              <a:t>Then replace </a:t>
            </a:r>
            <a:r>
              <a:rPr lang="en-US" dirty="0" err="1" smtClean="0"/>
              <a:t>System.Linq</a:t>
            </a:r>
            <a:r>
              <a:rPr lang="en-US" dirty="0" smtClean="0"/>
              <a:t> with our own implementation</a:t>
            </a:r>
            <a:endParaRPr lang="en-US" dirty="0"/>
          </a:p>
        </p:txBody>
      </p:sp>
    </p:spTree>
    <p:extLst>
      <p:ext uri="{BB962C8B-B14F-4D97-AF65-F5344CB8AC3E}">
        <p14:creationId xmlns:p14="http://schemas.microsoft.com/office/powerpoint/2010/main" val="2871237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Linq ingredients</a:t>
            </a:r>
            <a:endParaRPr lang="cs-CZ" dirty="0"/>
          </a:p>
        </p:txBody>
      </p:sp>
      <p:sp>
        <p:nvSpPr>
          <p:cNvPr id="3" name="Content Placeholder 2"/>
          <p:cNvSpPr>
            <a:spLocks noGrp="1"/>
          </p:cNvSpPr>
          <p:nvPr>
            <p:ph idx="1"/>
          </p:nvPr>
        </p:nvSpPr>
        <p:spPr/>
        <p:txBody>
          <a:bodyPr/>
          <a:lstStyle/>
          <a:p>
            <a:r>
              <a:rPr lang="en-US" smtClean="0"/>
              <a:t>Extension methods</a:t>
            </a:r>
          </a:p>
          <a:p>
            <a:r>
              <a:rPr lang="en-US" smtClean="0"/>
              <a:t>Generic methods</a:t>
            </a:r>
          </a:p>
          <a:p>
            <a:r>
              <a:rPr lang="en-US" smtClean="0"/>
              <a:t>Lamdba expressions / functions</a:t>
            </a:r>
          </a:p>
          <a:p>
            <a:r>
              <a:rPr lang="en-US" smtClean="0"/>
              <a:t>Enumerable&lt;T&gt;, Enumerator&lt;T&gt;</a:t>
            </a:r>
          </a:p>
          <a:p>
            <a:r>
              <a:rPr lang="en-US" smtClean="0"/>
              <a:t>Iterators</a:t>
            </a:r>
            <a:endParaRPr lang="cs-CZ" dirty="0"/>
          </a:p>
        </p:txBody>
      </p:sp>
    </p:spTree>
    <p:extLst>
      <p:ext uri="{BB962C8B-B14F-4D97-AF65-F5344CB8AC3E}">
        <p14:creationId xmlns:p14="http://schemas.microsoft.com/office/powerpoint/2010/main" val="38385941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cs-CZ" dirty="0"/>
          </a:p>
        </p:txBody>
      </p:sp>
      <p:sp>
        <p:nvSpPr>
          <p:cNvPr id="3" name="Content Placeholder 2"/>
          <p:cNvSpPr>
            <a:spLocks noGrp="1"/>
          </p:cNvSpPr>
          <p:nvPr>
            <p:ph idx="1"/>
          </p:nvPr>
        </p:nvSpPr>
        <p:spPr/>
        <p:txBody>
          <a:bodyPr/>
          <a:lstStyle/>
          <a:p>
            <a:r>
              <a:rPr lang="en-US" dirty="0" smtClean="0"/>
              <a:t>Implementation Where and Select</a:t>
            </a:r>
          </a:p>
        </p:txBody>
      </p:sp>
    </p:spTree>
    <p:extLst>
      <p:ext uri="{BB962C8B-B14F-4D97-AF65-F5344CB8AC3E}">
        <p14:creationId xmlns:p14="http://schemas.microsoft.com/office/powerpoint/2010/main" val="33736617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What causes execution?</a:t>
            </a:r>
            <a:endParaRPr lang="cs-CZ" dirty="0"/>
          </a:p>
        </p:txBody>
      </p:sp>
      <p:sp>
        <p:nvSpPr>
          <p:cNvPr id="5" name="Rectangle 4"/>
          <p:cNvSpPr/>
          <p:nvPr/>
        </p:nvSpPr>
        <p:spPr>
          <a:xfrm>
            <a:off x="838200" y="1507480"/>
            <a:ext cx="11821160" cy="3416320"/>
          </a:xfrm>
          <a:prstGeom prst="rect">
            <a:avLst/>
          </a:prstGeom>
        </p:spPr>
        <p:txBody>
          <a:bodyPr wrap="square">
            <a:spAutoFit/>
          </a:bodyPr>
          <a:lstStyle/>
          <a:p>
            <a:r>
              <a:rPr lang="cs-CZ" dirty="0" smtClean="0">
                <a:solidFill>
                  <a:srgbClr val="0000FF"/>
                </a:solidFill>
                <a:highlight>
                  <a:srgbClr val="FFFFFF"/>
                </a:highlight>
                <a:latin typeface="Consolas" panose="020B0609020204030204" pitchFamily="49" charset="0"/>
              </a:rPr>
              <a:t>var</a:t>
            </a:r>
            <a:r>
              <a:rPr lang="cs-CZ" dirty="0" smtClean="0">
                <a:solidFill>
                  <a:srgbClr val="000000"/>
                </a:solidFill>
                <a:highlight>
                  <a:srgbClr val="FFFFFF"/>
                </a:highlight>
                <a:latin typeface="Consolas" panose="020B0609020204030204" pitchFamily="49" charset="0"/>
              </a:rPr>
              <a:t> list = </a:t>
            </a:r>
            <a:r>
              <a:rPr lang="cs-CZ" dirty="0" smtClean="0">
                <a:solidFill>
                  <a:srgbClr val="0000FF"/>
                </a:solidFill>
                <a:highlight>
                  <a:srgbClr val="FFFFFF"/>
                </a:highlight>
                <a:latin typeface="Consolas" panose="020B0609020204030204" pitchFamily="49" charset="0"/>
              </a:rPr>
              <a:t>new</a:t>
            </a:r>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List</a:t>
            </a:r>
            <a:r>
              <a:rPr lang="cs-CZ" dirty="0" smtClean="0">
                <a:solidFill>
                  <a:srgbClr val="000000"/>
                </a:solidFill>
                <a:highlight>
                  <a:srgbClr val="FFFFFF"/>
                </a:highlight>
                <a:latin typeface="Consolas" panose="020B0609020204030204" pitchFamily="49" charset="0"/>
              </a:rPr>
              <a:t>&lt;</a:t>
            </a:r>
            <a:r>
              <a:rPr lang="cs-CZ" dirty="0" smtClean="0">
                <a:solidFill>
                  <a:srgbClr val="0000FF"/>
                </a:solidFill>
                <a:highlight>
                  <a:srgbClr val="FFFFFF"/>
                </a:highlight>
                <a:latin typeface="Consolas" panose="020B0609020204030204" pitchFamily="49" charset="0"/>
              </a:rPr>
              <a:t>int</a:t>
            </a:r>
            <a:r>
              <a:rPr lang="cs-CZ" dirty="0" smtClean="0">
                <a:solidFill>
                  <a:srgbClr val="000000"/>
                </a:solidFill>
                <a:highlight>
                  <a:srgbClr val="FFFFFF"/>
                </a:highlight>
                <a:latin typeface="Consolas" panose="020B0609020204030204" pitchFamily="49" charset="0"/>
              </a:rPr>
              <a:t>&gt; {3, 1, 6, 7, 8, 10, 2};</a:t>
            </a:r>
          </a:p>
          <a:p>
            <a:r>
              <a:rPr lang="pt-BR" dirty="0" smtClean="0">
                <a:solidFill>
                  <a:srgbClr val="0000FF"/>
                </a:solidFill>
                <a:highlight>
                  <a:srgbClr val="FFFFFF"/>
                </a:highlight>
                <a:latin typeface="Consolas" panose="020B0609020204030204" pitchFamily="49" charset="0"/>
              </a:rPr>
              <a:t>var</a:t>
            </a:r>
            <a:r>
              <a:rPr lang="pt-BR" dirty="0" smtClean="0">
                <a:solidFill>
                  <a:srgbClr val="000000"/>
                </a:solidFill>
                <a:highlight>
                  <a:srgbClr val="FFFFFF"/>
                </a:highlight>
                <a:latin typeface="Consolas" panose="020B0609020204030204" pitchFamily="49" charset="0"/>
              </a:rPr>
              <a:t> result = list.</a:t>
            </a:r>
            <a:r>
              <a:rPr lang="pt-BR" dirty="0" smtClean="0">
                <a:solidFill>
                  <a:srgbClr val="008B8B"/>
                </a:solidFill>
                <a:highlight>
                  <a:srgbClr val="FFFFFF"/>
                </a:highlight>
                <a:latin typeface="Consolas" panose="020B0609020204030204" pitchFamily="49" charset="0"/>
              </a:rPr>
              <a:t>Where</a:t>
            </a:r>
            <a:r>
              <a:rPr lang="pt-BR" dirty="0" smtClean="0">
                <a:solidFill>
                  <a:srgbClr val="000000"/>
                </a:solidFill>
                <a:highlight>
                  <a:srgbClr val="FFFFFF"/>
                </a:highlight>
                <a:latin typeface="Consolas" panose="020B0609020204030204" pitchFamily="49" charset="0"/>
              </a:rPr>
              <a:t>(o =&gt; o &gt; 3).</a:t>
            </a:r>
            <a:r>
              <a:rPr lang="pt-BR" dirty="0" smtClean="0">
                <a:solidFill>
                  <a:srgbClr val="008B8B"/>
                </a:solidFill>
                <a:highlight>
                  <a:srgbClr val="FFFFFF"/>
                </a:highlight>
                <a:latin typeface="Consolas" panose="020B0609020204030204" pitchFamily="49" charset="0"/>
              </a:rPr>
              <a:t>Where</a:t>
            </a:r>
            <a:r>
              <a:rPr lang="pt-BR" dirty="0" smtClean="0">
                <a:solidFill>
                  <a:srgbClr val="000000"/>
                </a:solidFill>
                <a:highlight>
                  <a:srgbClr val="FFFFFF"/>
                </a:highlight>
                <a:latin typeface="Consolas" panose="020B0609020204030204" pitchFamily="49" charset="0"/>
              </a:rPr>
              <a:t>(o =&gt; o%2 == 1).</a:t>
            </a:r>
            <a:r>
              <a:rPr lang="pt-BR" dirty="0" smtClean="0">
                <a:solidFill>
                  <a:srgbClr val="008B8B"/>
                </a:solidFill>
                <a:highlight>
                  <a:srgbClr val="FFFFFF"/>
                </a:highlight>
                <a:latin typeface="Consolas" panose="020B0609020204030204" pitchFamily="49" charset="0"/>
              </a:rPr>
              <a:t>Select</a:t>
            </a:r>
            <a:r>
              <a:rPr lang="pt-BR" dirty="0" smtClean="0">
                <a:solidFill>
                  <a:srgbClr val="000000"/>
                </a:solidFill>
                <a:highlight>
                  <a:srgbClr val="FFFFFF"/>
                </a:highlight>
                <a:latin typeface="Consolas" panose="020B0609020204030204" pitchFamily="49" charset="0"/>
              </a:rPr>
              <a:t>(o =&gt; o*2);</a:t>
            </a:r>
          </a:p>
          <a:p>
            <a:r>
              <a:rPr lang="cs-CZ" dirty="0" smtClean="0">
                <a:solidFill>
                  <a:srgbClr val="0000FF"/>
                </a:solidFill>
                <a:highlight>
                  <a:srgbClr val="FFFFFF"/>
                </a:highlight>
                <a:latin typeface="Consolas" panose="020B0609020204030204" pitchFamily="49" charset="0"/>
              </a:rPr>
              <a:t>foreach</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var</a:t>
            </a:r>
            <a:r>
              <a:rPr lang="cs-CZ" dirty="0" smtClean="0">
                <a:solidFill>
                  <a:srgbClr val="000000"/>
                </a:solidFill>
                <a:highlight>
                  <a:srgbClr val="FFFFFF"/>
                </a:highlight>
                <a:latin typeface="Consolas" panose="020B0609020204030204" pitchFamily="49" charset="0"/>
              </a:rPr>
              <a:t> item </a:t>
            </a:r>
            <a:r>
              <a:rPr lang="cs-CZ" dirty="0" smtClean="0">
                <a:solidFill>
                  <a:srgbClr val="0000FF"/>
                </a:solidFill>
                <a:highlight>
                  <a:srgbClr val="FFFFFF"/>
                </a:highlight>
                <a:latin typeface="Consolas" panose="020B0609020204030204" pitchFamily="49" charset="0"/>
              </a:rPr>
              <a:t>in</a:t>
            </a:r>
            <a:r>
              <a:rPr lang="cs-CZ" dirty="0" smtClean="0">
                <a:solidFill>
                  <a:srgbClr val="000000"/>
                </a:solidFill>
                <a:highlight>
                  <a:srgbClr val="FFFFFF"/>
                </a:highlight>
                <a:latin typeface="Consolas" panose="020B0609020204030204" pitchFamily="49" charset="0"/>
              </a:rPr>
              <a:t> result)</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endParaRPr lang="cs-CZ" dirty="0" smtClean="0">
              <a:solidFill>
                <a:srgbClr val="000000"/>
              </a:solidFill>
              <a:highlight>
                <a:srgbClr val="FFFFFF"/>
              </a:highlight>
              <a:latin typeface="Consolas" panose="020B0609020204030204" pitchFamily="49" charset="0"/>
            </a:endParaRPr>
          </a:p>
          <a:p>
            <a:r>
              <a:rPr lang="pt-BR" dirty="0" smtClean="0">
                <a:solidFill>
                  <a:srgbClr val="0000FF"/>
                </a:solidFill>
                <a:highlight>
                  <a:srgbClr val="FFFFFF"/>
                </a:highlight>
                <a:latin typeface="Consolas" panose="020B0609020204030204" pitchFamily="49" charset="0"/>
              </a:rPr>
              <a:t>var</a:t>
            </a:r>
            <a:r>
              <a:rPr lang="pt-BR" dirty="0" smtClean="0">
                <a:solidFill>
                  <a:srgbClr val="000000"/>
                </a:solidFill>
                <a:highlight>
                  <a:srgbClr val="FFFFFF"/>
                </a:highlight>
                <a:latin typeface="Consolas" panose="020B0609020204030204" pitchFamily="49" charset="0"/>
              </a:rPr>
              <a:t> result = list.</a:t>
            </a:r>
            <a:r>
              <a:rPr lang="pt-BR" dirty="0" smtClean="0">
                <a:solidFill>
                  <a:srgbClr val="008B8B"/>
                </a:solidFill>
                <a:highlight>
                  <a:srgbClr val="FFFFFF"/>
                </a:highlight>
                <a:latin typeface="Consolas" panose="020B0609020204030204" pitchFamily="49" charset="0"/>
              </a:rPr>
              <a:t>Where</a:t>
            </a:r>
            <a:r>
              <a:rPr lang="pt-BR" dirty="0" smtClean="0">
                <a:solidFill>
                  <a:srgbClr val="000000"/>
                </a:solidFill>
                <a:highlight>
                  <a:srgbClr val="FFFFFF"/>
                </a:highlight>
                <a:latin typeface="Consolas" panose="020B0609020204030204" pitchFamily="49" charset="0"/>
              </a:rPr>
              <a:t>(o =&gt; o &gt; 3).</a:t>
            </a:r>
            <a:r>
              <a:rPr lang="pt-BR" dirty="0" smtClean="0">
                <a:solidFill>
                  <a:srgbClr val="008B8B"/>
                </a:solidFill>
                <a:highlight>
                  <a:srgbClr val="FFFFFF"/>
                </a:highlight>
                <a:latin typeface="Consolas" panose="020B0609020204030204" pitchFamily="49" charset="0"/>
              </a:rPr>
              <a:t>Where</a:t>
            </a:r>
            <a:r>
              <a:rPr lang="pt-BR" dirty="0" smtClean="0">
                <a:solidFill>
                  <a:srgbClr val="000000"/>
                </a:solidFill>
                <a:highlight>
                  <a:srgbClr val="FFFFFF"/>
                </a:highlight>
                <a:latin typeface="Consolas" panose="020B0609020204030204" pitchFamily="49" charset="0"/>
              </a:rPr>
              <a:t>(o =&gt; o % 2 == 1).</a:t>
            </a:r>
            <a:r>
              <a:rPr lang="pt-BR" dirty="0" smtClean="0">
                <a:solidFill>
                  <a:srgbClr val="008B8B"/>
                </a:solidFill>
                <a:highlight>
                  <a:srgbClr val="FFFFFF"/>
                </a:highlight>
                <a:latin typeface="Consolas" panose="020B0609020204030204" pitchFamily="49" charset="0"/>
              </a:rPr>
              <a:t>Select</a:t>
            </a:r>
            <a:r>
              <a:rPr lang="pt-BR" dirty="0" smtClean="0">
                <a:solidFill>
                  <a:srgbClr val="000000"/>
                </a:solidFill>
                <a:highlight>
                  <a:srgbClr val="FFFFFF"/>
                </a:highlight>
                <a:latin typeface="Consolas" panose="020B0609020204030204" pitchFamily="49" charset="0"/>
              </a:rPr>
              <a:t>(o =&gt; o * 2).</a:t>
            </a:r>
            <a:r>
              <a:rPr lang="pt-BR" dirty="0" smtClean="0">
                <a:solidFill>
                  <a:srgbClr val="008B8B"/>
                </a:solidFill>
                <a:highlight>
                  <a:srgbClr val="FFFFFF"/>
                </a:highlight>
                <a:latin typeface="Consolas" panose="020B0609020204030204" pitchFamily="49" charset="0"/>
              </a:rPr>
              <a:t>First</a:t>
            </a:r>
            <a:r>
              <a:rPr lang="pt-BR" dirty="0" smtClean="0">
                <a:solidFill>
                  <a:srgbClr val="000000"/>
                </a:solidFill>
                <a:highlight>
                  <a:srgbClr val="FFFFFF"/>
                </a:highlight>
                <a:latin typeface="Consolas" panose="020B0609020204030204" pitchFamily="49" charset="0"/>
              </a:rPr>
              <a:t>();</a:t>
            </a:r>
          </a:p>
          <a:p>
            <a:endParaRPr lang="pt-BR" dirty="0" smtClean="0">
              <a:solidFill>
                <a:srgbClr val="000000"/>
              </a:solidFill>
              <a:highlight>
                <a:srgbClr val="FFFFFF"/>
              </a:highlight>
              <a:latin typeface="Consolas" panose="020B0609020204030204" pitchFamily="49" charset="0"/>
            </a:endParaRPr>
          </a:p>
          <a:p>
            <a:endParaRPr lang="pt-BR" dirty="0">
              <a:solidFill>
                <a:srgbClr val="000000"/>
              </a:solidFill>
              <a:highlight>
                <a:srgbClr val="FFFFFF"/>
              </a:highlight>
              <a:latin typeface="Consolas" panose="020B0609020204030204" pitchFamily="49" charset="0"/>
            </a:endParaRPr>
          </a:p>
          <a:p>
            <a:endParaRPr lang="pt-BR" dirty="0" smtClean="0">
              <a:solidFill>
                <a:srgbClr val="000000"/>
              </a:solidFill>
              <a:highlight>
                <a:srgbClr val="FFFFFF"/>
              </a:highlight>
              <a:latin typeface="Consolas" panose="020B0609020204030204" pitchFamily="49" charset="0"/>
            </a:endParaRPr>
          </a:p>
          <a:p>
            <a:r>
              <a:rPr lang="pt-BR" dirty="0" smtClean="0">
                <a:solidFill>
                  <a:srgbClr val="0000FF"/>
                </a:solidFill>
                <a:highlight>
                  <a:srgbClr val="FFFFFF"/>
                </a:highlight>
                <a:latin typeface="Consolas" panose="020B0609020204030204" pitchFamily="49" charset="0"/>
              </a:rPr>
              <a:t>var</a:t>
            </a:r>
            <a:r>
              <a:rPr lang="pt-BR" dirty="0" smtClean="0">
                <a:solidFill>
                  <a:srgbClr val="000000"/>
                </a:solidFill>
                <a:highlight>
                  <a:srgbClr val="FFFFFF"/>
                </a:highlight>
                <a:latin typeface="Consolas" panose="020B0609020204030204" pitchFamily="49" charset="0"/>
              </a:rPr>
              <a:t> result = list.</a:t>
            </a:r>
            <a:r>
              <a:rPr lang="pt-BR" dirty="0" smtClean="0">
                <a:solidFill>
                  <a:srgbClr val="008B8B"/>
                </a:solidFill>
                <a:highlight>
                  <a:srgbClr val="FFFFFF"/>
                </a:highlight>
                <a:latin typeface="Consolas" panose="020B0609020204030204" pitchFamily="49" charset="0"/>
              </a:rPr>
              <a:t>Where</a:t>
            </a:r>
            <a:r>
              <a:rPr lang="pt-BR" dirty="0" smtClean="0">
                <a:solidFill>
                  <a:srgbClr val="000000"/>
                </a:solidFill>
                <a:highlight>
                  <a:srgbClr val="FFFFFF"/>
                </a:highlight>
                <a:latin typeface="Consolas" panose="020B0609020204030204" pitchFamily="49" charset="0"/>
              </a:rPr>
              <a:t>(o =&gt; o &gt; 3).</a:t>
            </a:r>
            <a:r>
              <a:rPr lang="pt-BR" dirty="0" smtClean="0">
                <a:solidFill>
                  <a:srgbClr val="008B8B"/>
                </a:solidFill>
                <a:highlight>
                  <a:srgbClr val="FFFFFF"/>
                </a:highlight>
                <a:latin typeface="Consolas" panose="020B0609020204030204" pitchFamily="49" charset="0"/>
              </a:rPr>
              <a:t>Where</a:t>
            </a:r>
            <a:r>
              <a:rPr lang="pt-BR" dirty="0" smtClean="0">
                <a:solidFill>
                  <a:srgbClr val="000000"/>
                </a:solidFill>
                <a:highlight>
                  <a:srgbClr val="FFFFFF"/>
                </a:highlight>
                <a:latin typeface="Consolas" panose="020B0609020204030204" pitchFamily="49" charset="0"/>
              </a:rPr>
              <a:t>(o =&gt; o % 2 == 1).</a:t>
            </a:r>
            <a:r>
              <a:rPr lang="pt-BR" dirty="0" smtClean="0">
                <a:solidFill>
                  <a:srgbClr val="008B8B"/>
                </a:solidFill>
                <a:highlight>
                  <a:srgbClr val="FFFFFF"/>
                </a:highlight>
                <a:latin typeface="Consolas" panose="020B0609020204030204" pitchFamily="49" charset="0"/>
              </a:rPr>
              <a:t>Select</a:t>
            </a:r>
            <a:r>
              <a:rPr lang="pt-BR" dirty="0" smtClean="0">
                <a:solidFill>
                  <a:srgbClr val="000000"/>
                </a:solidFill>
                <a:highlight>
                  <a:srgbClr val="FFFFFF"/>
                </a:highlight>
                <a:latin typeface="Consolas" panose="020B0609020204030204" pitchFamily="49" charset="0"/>
              </a:rPr>
              <a:t>(o =&gt; o * 2).</a:t>
            </a:r>
            <a:r>
              <a:rPr lang="pt-BR" dirty="0" smtClean="0">
                <a:solidFill>
                  <a:srgbClr val="008B8B"/>
                </a:solidFill>
                <a:highlight>
                  <a:srgbClr val="FFFFFF"/>
                </a:highlight>
                <a:latin typeface="Consolas" panose="020B0609020204030204" pitchFamily="49" charset="0"/>
              </a:rPr>
              <a:t>ToList</a:t>
            </a:r>
            <a:r>
              <a:rPr lang="pt-BR" dirty="0" smtClean="0">
                <a:solidFill>
                  <a:srgbClr val="000000"/>
                </a:solidFill>
                <a:highlight>
                  <a:srgbClr val="FFFFFF"/>
                </a:highlight>
                <a:latin typeface="Consolas" panose="020B0609020204030204" pitchFamily="49" charset="0"/>
              </a:rPr>
              <a:t>();</a:t>
            </a:r>
            <a:endParaRPr lang="cs-CZ" dirty="0"/>
          </a:p>
        </p:txBody>
      </p:sp>
    </p:spTree>
    <p:extLst>
      <p:ext uri="{BB962C8B-B14F-4D97-AF65-F5344CB8AC3E}">
        <p14:creationId xmlns:p14="http://schemas.microsoft.com/office/powerpoint/2010/main" val="581134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cs-CZ" dirty="0"/>
          </a:p>
        </p:txBody>
      </p:sp>
      <p:sp>
        <p:nvSpPr>
          <p:cNvPr id="3" name="Content Placeholder 2"/>
          <p:cNvSpPr>
            <a:spLocks noGrp="1"/>
          </p:cNvSpPr>
          <p:nvPr>
            <p:ph idx="1"/>
          </p:nvPr>
        </p:nvSpPr>
        <p:spPr/>
        <p:txBody>
          <a:bodyPr/>
          <a:lstStyle/>
          <a:p>
            <a:r>
              <a:rPr lang="en-US" dirty="0" smtClean="0"/>
              <a:t>Implementation First and </a:t>
            </a:r>
            <a:r>
              <a:rPr lang="en-US" dirty="0" err="1" smtClean="0"/>
              <a:t>ToList</a:t>
            </a:r>
            <a:endParaRPr lang="cs-CZ" dirty="0"/>
          </a:p>
        </p:txBody>
      </p:sp>
    </p:spTree>
    <p:extLst>
      <p:ext uri="{BB962C8B-B14F-4D97-AF65-F5344CB8AC3E}">
        <p14:creationId xmlns:p14="http://schemas.microsoft.com/office/powerpoint/2010/main" val="3015548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Observation: Streaming vs buffering</a:t>
            </a:r>
            <a:endParaRPr lang="cs-CZ"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It </a:t>
            </a:r>
            <a:r>
              <a:rPr lang="en-US" b="1" i="1" dirty="0" smtClean="0"/>
              <a:t>streams</a:t>
            </a:r>
            <a:r>
              <a:rPr lang="en-US" dirty="0" smtClean="0"/>
              <a:t> its results: it only ever needs to look at one result at a time, and will yield it without keeping a reference to it. This means you can apply it to an infinitely long sequence (for example a sequence of random numbers)</a:t>
            </a:r>
          </a:p>
          <a:p>
            <a:pPr fontAlgn="base"/>
            <a:r>
              <a:rPr lang="en-US" dirty="0" smtClean="0"/>
              <a:t>It will iterate over the input sequence exactly once each time you iterate over the output sequence</a:t>
            </a:r>
          </a:p>
          <a:p>
            <a:pPr fontAlgn="base"/>
            <a:endParaRPr lang="en-US" dirty="0"/>
          </a:p>
          <a:p>
            <a:pPr fontAlgn="base"/>
            <a:r>
              <a:rPr lang="en-US" b="1" i="1" dirty="0" smtClean="0"/>
              <a:t>Buffering</a:t>
            </a:r>
            <a:r>
              <a:rPr lang="en-US" dirty="0" smtClean="0"/>
              <a:t> operators act differently. When they're asked for data, they buffer up all the data from the earlier piece of the pipeline, and then work out all the results. Reverse() is the simplest example of this - in order to return all of the data in the reverse order, you've got to get to the last element before you can yield anything. Sorting and grouping also buffer data in LINQ to Objects.</a:t>
            </a:r>
          </a:p>
          <a:p>
            <a:endParaRPr lang="cs-CZ" dirty="0"/>
          </a:p>
        </p:txBody>
      </p:sp>
    </p:spTree>
    <p:extLst>
      <p:ext uri="{BB962C8B-B14F-4D97-AF65-F5344CB8AC3E}">
        <p14:creationId xmlns:p14="http://schemas.microsoft.com/office/powerpoint/2010/main" val="14738718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Linq</a:t>
            </a:r>
            <a:endParaRPr lang="cs-CZ" dirty="0"/>
          </a:p>
        </p:txBody>
      </p:sp>
      <p:sp>
        <p:nvSpPr>
          <p:cNvPr id="3" name="Subtitle 2"/>
          <p:cNvSpPr>
            <a:spLocks noGrp="1"/>
          </p:cNvSpPr>
          <p:nvPr>
            <p:ph type="subTitle" idx="1"/>
          </p:nvPr>
        </p:nvSpPr>
        <p:spPr/>
        <p:txBody>
          <a:bodyPr/>
          <a:lstStyle/>
          <a:p>
            <a:r>
              <a:rPr lang="en-US" dirty="0" smtClean="0"/>
              <a:t>The </a:t>
            </a:r>
            <a:r>
              <a:rPr lang="en-US" dirty="0" err="1" smtClean="0"/>
              <a:t>IQueryable</a:t>
            </a:r>
            <a:r>
              <a:rPr lang="en-US" dirty="0" smtClean="0"/>
              <a:t> parallel</a:t>
            </a:r>
            <a:endParaRPr lang="cs-CZ" dirty="0"/>
          </a:p>
        </p:txBody>
      </p:sp>
    </p:spTree>
    <p:extLst>
      <p:ext uri="{BB962C8B-B14F-4D97-AF65-F5344CB8AC3E}">
        <p14:creationId xmlns:p14="http://schemas.microsoft.com/office/powerpoint/2010/main" val="39966047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Linq</a:t>
            </a:r>
            <a:r>
              <a:rPr lang="en-US" dirty="0" smtClean="0"/>
              <a:t> to Anything</a:t>
            </a:r>
            <a:endParaRPr lang="cs-CZ" dirty="0"/>
          </a:p>
        </p:txBody>
      </p:sp>
      <p:sp>
        <p:nvSpPr>
          <p:cNvPr id="3" name="Content Placeholder 2"/>
          <p:cNvSpPr>
            <a:spLocks noGrp="1"/>
          </p:cNvSpPr>
          <p:nvPr>
            <p:ph idx="1"/>
          </p:nvPr>
        </p:nvSpPr>
        <p:spPr/>
        <p:txBody>
          <a:bodyPr/>
          <a:lstStyle/>
          <a:p>
            <a:r>
              <a:rPr lang="en-US" dirty="0" smtClean="0"/>
              <a:t>So far: </a:t>
            </a:r>
            <a:r>
              <a:rPr lang="en-US" b="1" i="1" dirty="0" err="1" smtClean="0"/>
              <a:t>Linq</a:t>
            </a:r>
            <a:r>
              <a:rPr lang="en-US" b="1" i="1" dirty="0" smtClean="0"/>
              <a:t> to Objects</a:t>
            </a:r>
            <a:r>
              <a:rPr lang="en-US" dirty="0" smtClean="0"/>
              <a:t> </a:t>
            </a:r>
            <a:r>
              <a:rPr lang="en-US" dirty="0" err="1" smtClean="0"/>
              <a:t>IEnumerable</a:t>
            </a:r>
            <a:r>
              <a:rPr lang="en-US" dirty="0" smtClean="0"/>
              <a:t>&lt;T&gt; </a:t>
            </a:r>
          </a:p>
          <a:p>
            <a:endParaRPr lang="en-US" dirty="0"/>
          </a:p>
          <a:p>
            <a:r>
              <a:rPr lang="en-US" b="1" i="1" dirty="0" err="1" smtClean="0"/>
              <a:t>Linq</a:t>
            </a:r>
            <a:r>
              <a:rPr lang="en-US" b="1" i="1" dirty="0" smtClean="0"/>
              <a:t> to </a:t>
            </a:r>
            <a:r>
              <a:rPr lang="en-US" b="1" i="1" dirty="0" err="1" smtClean="0"/>
              <a:t>Sql</a:t>
            </a:r>
            <a:endParaRPr lang="en-US" b="1" i="1" dirty="0" smtClean="0"/>
          </a:p>
          <a:p>
            <a:r>
              <a:rPr lang="en-US" b="1" i="1" dirty="0" err="1" smtClean="0"/>
              <a:t>Linq</a:t>
            </a:r>
            <a:r>
              <a:rPr lang="en-US" b="1" i="1" dirty="0" smtClean="0"/>
              <a:t> to Entities</a:t>
            </a:r>
          </a:p>
          <a:p>
            <a:r>
              <a:rPr lang="en-US" b="1" i="1" dirty="0" err="1" smtClean="0"/>
              <a:t>Linq</a:t>
            </a:r>
            <a:r>
              <a:rPr lang="en-US" b="1" i="1" dirty="0" smtClean="0"/>
              <a:t> to </a:t>
            </a:r>
            <a:r>
              <a:rPr lang="en-US" b="1" i="1" dirty="0" err="1" smtClean="0"/>
              <a:t>AzureStorage</a:t>
            </a:r>
            <a:endParaRPr lang="en-US" b="1" i="1" dirty="0" smtClean="0"/>
          </a:p>
          <a:p>
            <a:r>
              <a:rPr lang="en-US" b="1" i="1" dirty="0" err="1" smtClean="0"/>
              <a:t>Linq</a:t>
            </a:r>
            <a:r>
              <a:rPr lang="en-US" b="1" i="1" dirty="0" smtClean="0"/>
              <a:t> to XML</a:t>
            </a:r>
          </a:p>
          <a:p>
            <a:endParaRPr lang="en-US" b="1" i="1" dirty="0"/>
          </a:p>
          <a:p>
            <a:r>
              <a:rPr lang="en-US" dirty="0" smtClean="0"/>
              <a:t>What are they based on?</a:t>
            </a:r>
            <a:endParaRPr lang="cs-CZ" dirty="0"/>
          </a:p>
        </p:txBody>
      </p:sp>
    </p:spTree>
    <p:extLst>
      <p:ext uri="{BB962C8B-B14F-4D97-AF65-F5344CB8AC3E}">
        <p14:creationId xmlns:p14="http://schemas.microsoft.com/office/powerpoint/2010/main" val="2562620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2780159"/>
            <a:ext cx="10993120" cy="2585323"/>
          </a:xfrm>
          <a:prstGeom prst="rect">
            <a:avLst/>
          </a:prstGeom>
        </p:spPr>
        <p:txBody>
          <a:bodyPr wrap="square">
            <a:spAutoFit/>
          </a:bodyPr>
          <a:lstStyle/>
          <a:p>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result = </a:t>
            </a:r>
            <a:r>
              <a:rPr lang="en-US" dirty="0" smtClean="0">
                <a:solidFill>
                  <a:srgbClr val="0000FF"/>
                </a:solidFill>
                <a:highlight>
                  <a:srgbClr val="FFFFFF"/>
                </a:highlight>
                <a:latin typeface="Consolas" panose="020B0609020204030204" pitchFamily="49" charset="0"/>
              </a:rPr>
              <a:t>from</a:t>
            </a:r>
            <a:r>
              <a:rPr lang="en-US" dirty="0" smtClean="0">
                <a:solidFill>
                  <a:srgbClr val="000000"/>
                </a:solidFill>
                <a:highlight>
                  <a:srgbClr val="FFFFFF"/>
                </a:highlight>
                <a:latin typeface="Consolas" panose="020B0609020204030204" pitchFamily="49" charset="0"/>
              </a:rPr>
              <a:t> c </a:t>
            </a:r>
            <a:r>
              <a:rPr lang="en-US" dirty="0" smtClean="0">
                <a:solidFill>
                  <a:srgbClr val="0000FF"/>
                </a:solidFill>
                <a:highlight>
                  <a:srgbClr val="FFFFFF"/>
                </a:highlight>
                <a:latin typeface="Consolas" panose="020B0609020204030204" pitchFamily="49" charset="0"/>
              </a:rPr>
              <a:t>in</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context.</a:t>
            </a:r>
            <a:r>
              <a:rPr lang="en-US" dirty="0" err="1" smtClean="0">
                <a:solidFill>
                  <a:srgbClr val="800080"/>
                </a:solidFill>
                <a:highlight>
                  <a:srgbClr val="FFFFFF"/>
                </a:highlight>
                <a:latin typeface="Consolas" panose="020B0609020204030204" pitchFamily="49" charset="0"/>
              </a:rPr>
              <a:t>Customers</a:t>
            </a:r>
            <a:endParaRPr lang="en-US" dirty="0" smtClean="0">
              <a:solidFill>
                <a:srgbClr val="800080"/>
              </a:solidFill>
              <a:highlight>
                <a:srgbClr val="FFFFFF"/>
              </a:highlight>
              <a:latin typeface="Consolas" panose="020B0609020204030204" pitchFamily="49" charset="0"/>
            </a:endParaRP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where</a:t>
            </a:r>
            <a:r>
              <a:rPr lang="cs-CZ" dirty="0" smtClean="0">
                <a:solidFill>
                  <a:srgbClr val="000000"/>
                </a:solidFill>
                <a:highlight>
                  <a:srgbClr val="FFFFFF"/>
                </a:highlight>
                <a:latin typeface="Consolas" panose="020B0609020204030204" pitchFamily="49" charset="0"/>
              </a:rPr>
              <a:t> c.</a:t>
            </a:r>
            <a:r>
              <a:rPr lang="cs-CZ" dirty="0" smtClean="0">
                <a:solidFill>
                  <a:srgbClr val="800080"/>
                </a:solidFill>
                <a:highlight>
                  <a:srgbClr val="FFFFFF"/>
                </a:highlight>
                <a:latin typeface="Consolas" panose="020B0609020204030204" pitchFamily="49" charset="0"/>
              </a:rPr>
              <a:t>Age</a:t>
            </a:r>
            <a:r>
              <a:rPr lang="cs-CZ" dirty="0" smtClean="0">
                <a:solidFill>
                  <a:srgbClr val="000000"/>
                </a:solidFill>
                <a:highlight>
                  <a:srgbClr val="FFFFFF"/>
                </a:highlight>
                <a:latin typeface="Consolas" panose="020B0609020204030204" pitchFamily="49" charset="0"/>
              </a:rPr>
              <a:t> &gt; 10</a:t>
            </a: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select</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err="1" smtClean="0">
                <a:solidFill>
                  <a:srgbClr val="800080"/>
                </a:solidFill>
                <a:highlight>
                  <a:srgbClr val="FFFFFF"/>
                </a:highlight>
                <a:latin typeface="Consolas" panose="020B0609020204030204" pitchFamily="49" charset="0"/>
              </a:rPr>
              <a:t>FullName</a:t>
            </a:r>
            <a:r>
              <a:rPr lang="en-US" dirty="0" smtClean="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c.</a:t>
            </a:r>
            <a:r>
              <a:rPr lang="en-US" dirty="0" err="1" smtClean="0">
                <a:solidFill>
                  <a:srgbClr val="800080"/>
                </a:solidFill>
                <a:highlight>
                  <a:srgbClr val="FFFFFF"/>
                </a:highlight>
                <a:latin typeface="Consolas" panose="020B0609020204030204" pitchFamily="49" charset="0"/>
              </a:rPr>
              <a:t>Name</a:t>
            </a:r>
            <a:r>
              <a:rPr lang="en-US" dirty="0" smtClean="0">
                <a:solidFill>
                  <a:srgbClr val="000000"/>
                </a:solidFill>
                <a:highlight>
                  <a:srgbClr val="FFFFFF"/>
                </a:highlight>
                <a:latin typeface="Consolas" panose="020B0609020204030204" pitchFamily="49" charset="0"/>
              </a:rPr>
              <a:t> + </a:t>
            </a:r>
            <a:r>
              <a:rPr lang="en-US" dirty="0" smtClean="0">
                <a:solidFill>
                  <a:srgbClr val="A31515"/>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c.</a:t>
            </a:r>
            <a:r>
              <a:rPr lang="en-US" dirty="0" err="1" smtClean="0">
                <a:solidFill>
                  <a:srgbClr val="800080"/>
                </a:solidFill>
                <a:highlight>
                  <a:srgbClr val="FFFFFF"/>
                </a:highlight>
                <a:latin typeface="Consolas" panose="020B0609020204030204" pitchFamily="49" charset="0"/>
              </a:rPr>
              <a:t>Surname</a:t>
            </a:r>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endParaRPr lang="cs-CZ" dirty="0" smtClean="0">
              <a:solidFill>
                <a:srgbClr val="000000"/>
              </a:solidFill>
              <a:highlight>
                <a:srgbClr val="FFFFFF"/>
              </a:highlight>
              <a:latin typeface="Consolas" panose="020B0609020204030204" pitchFamily="49" charset="0"/>
            </a:endParaRPr>
          </a:p>
          <a:p>
            <a:r>
              <a:rPr lang="cs-CZ" dirty="0" smtClean="0">
                <a:solidFill>
                  <a:srgbClr val="0000FF"/>
                </a:solidFill>
                <a:highlight>
                  <a:srgbClr val="FFFFFF"/>
                </a:highlight>
                <a:latin typeface="Consolas" panose="020B0609020204030204" pitchFamily="49" charset="0"/>
              </a:rPr>
              <a:t>var</a:t>
            </a:r>
            <a:r>
              <a:rPr lang="cs-CZ" dirty="0" smtClean="0">
                <a:solidFill>
                  <a:srgbClr val="000000"/>
                </a:solidFill>
                <a:highlight>
                  <a:srgbClr val="FFFFFF"/>
                </a:highlight>
                <a:latin typeface="Consolas" panose="020B0609020204030204" pitchFamily="49" charset="0"/>
              </a:rPr>
              <a:t> result2 = context.</a:t>
            </a:r>
            <a:r>
              <a:rPr lang="cs-CZ" dirty="0" smtClean="0">
                <a:solidFill>
                  <a:srgbClr val="800080"/>
                </a:solidFill>
                <a:highlight>
                  <a:srgbClr val="FFFFFF"/>
                </a:highlight>
                <a:latin typeface="Consolas" panose="020B0609020204030204" pitchFamily="49" charset="0"/>
              </a:rPr>
              <a:t>Customers</a:t>
            </a:r>
            <a:r>
              <a:rPr lang="cs-CZ" dirty="0" smtClean="0">
                <a:solidFill>
                  <a:srgbClr val="000000"/>
                </a:solidFill>
                <a:highlight>
                  <a:srgbClr val="FFFFFF"/>
                </a:highlight>
                <a:latin typeface="Consolas" panose="020B0609020204030204" pitchFamily="49" charset="0"/>
              </a:rPr>
              <a:t>.</a:t>
            </a:r>
            <a:r>
              <a:rPr lang="cs-CZ" dirty="0" smtClean="0">
                <a:solidFill>
                  <a:srgbClr val="008B8B"/>
                </a:solidFill>
                <a:highlight>
                  <a:srgbClr val="FFFFFF"/>
                </a:highlight>
                <a:latin typeface="Consolas" panose="020B0609020204030204" pitchFamily="49" charset="0"/>
              </a:rPr>
              <a:t>Where</a:t>
            </a:r>
            <a:r>
              <a:rPr lang="cs-CZ" dirty="0" smtClean="0">
                <a:solidFill>
                  <a:srgbClr val="000000"/>
                </a:solidFill>
                <a:highlight>
                  <a:srgbClr val="FFFFFF"/>
                </a:highlight>
                <a:latin typeface="Consolas" panose="020B0609020204030204" pitchFamily="49" charset="0"/>
              </a:rPr>
              <a:t>(o =&gt; o.</a:t>
            </a:r>
            <a:r>
              <a:rPr lang="cs-CZ" dirty="0" smtClean="0">
                <a:solidFill>
                  <a:srgbClr val="800080"/>
                </a:solidFill>
                <a:highlight>
                  <a:srgbClr val="FFFFFF"/>
                </a:highlight>
                <a:latin typeface="Consolas" panose="020B0609020204030204" pitchFamily="49" charset="0"/>
              </a:rPr>
              <a:t>Age</a:t>
            </a:r>
            <a:r>
              <a:rPr lang="cs-CZ" dirty="0" smtClean="0">
                <a:solidFill>
                  <a:srgbClr val="000000"/>
                </a:solidFill>
                <a:highlight>
                  <a:srgbClr val="FFFFFF"/>
                </a:highlight>
                <a:latin typeface="Consolas" panose="020B0609020204030204" pitchFamily="49" charset="0"/>
              </a:rPr>
              <a:t> &gt; 10).</a:t>
            </a:r>
            <a:r>
              <a:rPr lang="cs-CZ" dirty="0" smtClean="0">
                <a:solidFill>
                  <a:srgbClr val="008B8B"/>
                </a:solidFill>
                <a:highlight>
                  <a:srgbClr val="FFFFFF"/>
                </a:highlight>
                <a:latin typeface="Consolas" panose="020B0609020204030204" pitchFamily="49" charset="0"/>
              </a:rPr>
              <a:t>Select</a:t>
            </a:r>
            <a:r>
              <a:rPr lang="cs-CZ" dirty="0" smtClean="0">
                <a:solidFill>
                  <a:srgbClr val="000000"/>
                </a:solidFill>
                <a:highlight>
                  <a:srgbClr val="FFFFFF"/>
                </a:highlight>
                <a:latin typeface="Consolas" panose="020B0609020204030204" pitchFamily="49" charset="0"/>
              </a:rPr>
              <a:t>(o =&gt; </a:t>
            </a:r>
            <a:r>
              <a:rPr lang="cs-CZ" dirty="0" smtClean="0">
                <a:solidFill>
                  <a:srgbClr val="0000FF"/>
                </a:solidFill>
                <a:highlight>
                  <a:srgbClr val="FFFFFF"/>
                </a:highlight>
                <a:latin typeface="Consolas" panose="020B0609020204030204" pitchFamily="49" charset="0"/>
              </a:rPr>
              <a:t>new</a:t>
            </a:r>
          </a:p>
          <a:p>
            <a:r>
              <a:rPr lang="cs-CZ"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r>
              <a:rPr lang="cs-CZ" dirty="0" smtClean="0">
                <a:solidFill>
                  <a:srgbClr val="800080"/>
                </a:solidFill>
                <a:highlight>
                  <a:srgbClr val="FFFFFF"/>
                </a:highlight>
                <a:latin typeface="Consolas" panose="020B0609020204030204" pitchFamily="49" charset="0"/>
              </a:rPr>
              <a:t>FullName</a:t>
            </a:r>
            <a:r>
              <a:rPr lang="cs-CZ" dirty="0" smtClean="0">
                <a:solidFill>
                  <a:srgbClr val="000000"/>
                </a:solidFill>
                <a:highlight>
                  <a:srgbClr val="FFFFFF"/>
                </a:highlight>
                <a:latin typeface="Consolas" panose="020B0609020204030204" pitchFamily="49" charset="0"/>
              </a:rPr>
              <a:t> = o.</a:t>
            </a:r>
            <a:r>
              <a:rPr lang="cs-CZ" dirty="0" smtClean="0">
                <a:solidFill>
                  <a:srgbClr val="800080"/>
                </a:solidFill>
                <a:highlight>
                  <a:srgbClr val="FFFFFF"/>
                </a:highlight>
                <a:latin typeface="Consolas" panose="020B0609020204030204" pitchFamily="49" charset="0"/>
              </a:rPr>
              <a:t>Name</a:t>
            </a:r>
            <a:r>
              <a:rPr lang="cs-CZ" dirty="0" smtClean="0">
                <a:solidFill>
                  <a:srgbClr val="000000"/>
                </a:solidFill>
                <a:highlight>
                  <a:srgbClr val="FFFFFF"/>
                </a:highlight>
                <a:latin typeface="Consolas" panose="020B0609020204030204" pitchFamily="49" charset="0"/>
              </a:rPr>
              <a:t> + </a:t>
            </a:r>
            <a:r>
              <a:rPr lang="cs-CZ" dirty="0" smtClean="0">
                <a:solidFill>
                  <a:srgbClr val="A31515"/>
                </a:solidFill>
                <a:highlight>
                  <a:srgbClr val="FFFFFF"/>
                </a:highlight>
                <a:latin typeface="Consolas" panose="020B0609020204030204" pitchFamily="49" charset="0"/>
              </a:rPr>
              <a:t>" "</a:t>
            </a:r>
            <a:r>
              <a:rPr lang="cs-CZ" dirty="0" smtClean="0">
                <a:solidFill>
                  <a:srgbClr val="000000"/>
                </a:solidFill>
                <a:highlight>
                  <a:srgbClr val="FFFFFF"/>
                </a:highlight>
                <a:latin typeface="Consolas" panose="020B0609020204030204" pitchFamily="49" charset="0"/>
              </a:rPr>
              <a:t> + o.</a:t>
            </a:r>
            <a:r>
              <a:rPr lang="cs-CZ" dirty="0" smtClean="0">
                <a:solidFill>
                  <a:srgbClr val="800080"/>
                </a:solidFill>
                <a:highlight>
                  <a:srgbClr val="FFFFFF"/>
                </a:highlight>
                <a:latin typeface="Consolas" panose="020B0609020204030204" pitchFamily="49" charset="0"/>
              </a:rPr>
              <a:t>Surname</a:t>
            </a:r>
          </a:p>
          <a:p>
            <a:r>
              <a:rPr lang="cs-CZ" dirty="0" smtClean="0">
                <a:solidFill>
                  <a:srgbClr val="000000"/>
                </a:solidFill>
                <a:highlight>
                  <a:srgbClr val="FFFFFF"/>
                </a:highlight>
                <a:latin typeface="Consolas" panose="020B0609020204030204" pitchFamily="49" charset="0"/>
              </a:rPr>
              <a:t>});</a:t>
            </a:r>
            <a:endParaRPr lang="cs-CZ" dirty="0" smtClean="0">
              <a:solidFill>
                <a:srgbClr val="000000"/>
              </a:solidFill>
              <a:highlight>
                <a:srgbClr val="FFFFFF"/>
              </a:highlight>
              <a:latin typeface="Consolas" panose="020B0609020204030204" pitchFamily="49" charset="0"/>
            </a:endParaRPr>
          </a:p>
        </p:txBody>
      </p:sp>
      <p:sp>
        <p:nvSpPr>
          <p:cNvPr id="6" name="Title 1"/>
          <p:cNvSpPr>
            <a:spLocks noGrp="1"/>
          </p:cNvSpPr>
          <p:nvPr>
            <p:ph type="title"/>
          </p:nvPr>
        </p:nvSpPr>
        <p:spPr>
          <a:xfrm>
            <a:off x="838200" y="365125"/>
            <a:ext cx="10515600" cy="1325563"/>
          </a:xfrm>
        </p:spPr>
        <p:txBody>
          <a:bodyPr/>
          <a:lstStyle/>
          <a:p>
            <a:r>
              <a:rPr lang="en-US" dirty="0" err="1" smtClean="0"/>
              <a:t>IQuerable</a:t>
            </a:r>
            <a:r>
              <a:rPr lang="en-US" dirty="0" smtClean="0"/>
              <a:t> compilation differences</a:t>
            </a:r>
            <a:endParaRPr lang="cs-CZ" dirty="0"/>
          </a:p>
        </p:txBody>
      </p:sp>
      <p:sp>
        <p:nvSpPr>
          <p:cNvPr id="7" name="TextBox 6"/>
          <p:cNvSpPr txBox="1"/>
          <p:nvPr/>
        </p:nvSpPr>
        <p:spPr>
          <a:xfrm>
            <a:off x="838200" y="1721168"/>
            <a:ext cx="90170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On the outside looks the same</a:t>
            </a:r>
          </a:p>
          <a:p>
            <a:pPr marL="285750" indent="-285750">
              <a:buFont typeface="Arial" panose="020B0604020202020204" pitchFamily="34" charset="0"/>
              <a:buChar char="•"/>
            </a:pPr>
            <a:r>
              <a:rPr lang="en-US" dirty="0" smtClean="0"/>
              <a:t>Compiler is bluffing here a bit</a:t>
            </a:r>
            <a:endParaRPr lang="cs-CZ" dirty="0"/>
          </a:p>
        </p:txBody>
      </p:sp>
    </p:spTree>
    <p:extLst>
      <p:ext uri="{BB962C8B-B14F-4D97-AF65-F5344CB8AC3E}">
        <p14:creationId xmlns:p14="http://schemas.microsoft.com/office/powerpoint/2010/main" val="24095655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cs-CZ" dirty="0"/>
          </a:p>
        </p:txBody>
      </p:sp>
      <p:sp>
        <p:nvSpPr>
          <p:cNvPr id="3" name="Content Placeholder 2"/>
          <p:cNvSpPr>
            <a:spLocks noGrp="1"/>
          </p:cNvSpPr>
          <p:nvPr>
            <p:ph idx="1"/>
          </p:nvPr>
        </p:nvSpPr>
        <p:spPr/>
        <p:txBody>
          <a:bodyPr/>
          <a:lstStyle/>
          <a:p>
            <a:r>
              <a:rPr lang="en-US" dirty="0" smtClean="0"/>
              <a:t>Query syntax identical, parses doesn’t care about the interfaces, </a:t>
            </a:r>
            <a:r>
              <a:rPr lang="en-US" dirty="0" err="1" smtClean="0"/>
              <a:t>intellisense</a:t>
            </a:r>
            <a:r>
              <a:rPr lang="en-US" dirty="0" smtClean="0"/>
              <a:t> is poorer this way</a:t>
            </a:r>
          </a:p>
          <a:p>
            <a:endParaRPr lang="en-US" dirty="0" smtClean="0"/>
          </a:p>
          <a:p>
            <a:r>
              <a:rPr lang="en-US" dirty="0" smtClean="0"/>
              <a:t>Difference #1: Interfaces are </a:t>
            </a:r>
            <a:r>
              <a:rPr lang="en-US" b="1" i="1" dirty="0" err="1" smtClean="0"/>
              <a:t>IQueryable</a:t>
            </a:r>
            <a:r>
              <a:rPr lang="en-US" dirty="0" smtClean="0"/>
              <a:t> instead of </a:t>
            </a:r>
            <a:r>
              <a:rPr lang="en-US" dirty="0" err="1" smtClean="0"/>
              <a:t>Ienumerable</a:t>
            </a:r>
            <a:endParaRPr lang="en-US" dirty="0" smtClean="0"/>
          </a:p>
          <a:p>
            <a:r>
              <a:rPr lang="en-US" dirty="0" smtClean="0"/>
              <a:t>Difference #2: Lambdas are compiled into </a:t>
            </a:r>
            <a:r>
              <a:rPr lang="en-US" b="1" i="1" dirty="0" smtClean="0"/>
              <a:t>expression trees </a:t>
            </a:r>
            <a:r>
              <a:rPr lang="en-US" dirty="0" smtClean="0"/>
              <a:t>instead of functions</a:t>
            </a:r>
          </a:p>
          <a:p>
            <a:endParaRPr lang="en-US" dirty="0"/>
          </a:p>
          <a:p>
            <a:r>
              <a:rPr lang="en-US" dirty="0" err="1" smtClean="0"/>
              <a:t>Defered</a:t>
            </a:r>
            <a:r>
              <a:rPr lang="en-US" dirty="0" smtClean="0"/>
              <a:t> execution</a:t>
            </a:r>
          </a:p>
          <a:p>
            <a:r>
              <a:rPr lang="en-US" dirty="0" smtClean="0"/>
              <a:t>Execution is </a:t>
            </a:r>
            <a:r>
              <a:rPr lang="en-US" dirty="0" err="1" smtClean="0"/>
              <a:t>trigerred</a:t>
            </a:r>
            <a:r>
              <a:rPr lang="en-US" dirty="0" smtClean="0"/>
              <a:t> differently – different </a:t>
            </a:r>
            <a:r>
              <a:rPr lang="en-US" dirty="0" err="1" smtClean="0"/>
              <a:t>ToList</a:t>
            </a:r>
            <a:r>
              <a:rPr lang="en-US" dirty="0" smtClean="0"/>
              <a:t> </a:t>
            </a:r>
            <a:r>
              <a:rPr lang="en-US" dirty="0" err="1" smtClean="0"/>
              <a:t>etc</a:t>
            </a:r>
            <a:endParaRPr lang="en-US" dirty="0" smtClean="0"/>
          </a:p>
          <a:p>
            <a:endParaRPr lang="cs-CZ" dirty="0"/>
          </a:p>
        </p:txBody>
      </p:sp>
    </p:spTree>
    <p:extLst>
      <p:ext uri="{BB962C8B-B14F-4D97-AF65-F5344CB8AC3E}">
        <p14:creationId xmlns:p14="http://schemas.microsoft.com/office/powerpoint/2010/main" val="5205174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IQueryable</a:t>
            </a:r>
            <a:r>
              <a:rPr lang="en-US" dirty="0" smtClean="0"/>
              <a:t>&lt;T&gt;</a:t>
            </a:r>
            <a:endParaRPr lang="cs-CZ" dirty="0"/>
          </a:p>
        </p:txBody>
      </p:sp>
      <p:sp>
        <p:nvSpPr>
          <p:cNvPr id="3" name="Content Placeholder 2"/>
          <p:cNvSpPr>
            <a:spLocks noGrp="1"/>
          </p:cNvSpPr>
          <p:nvPr>
            <p:ph idx="1"/>
          </p:nvPr>
        </p:nvSpPr>
        <p:spPr/>
        <p:txBody>
          <a:bodyPr>
            <a:normAutofit fontScale="92500" lnSpcReduction="10000"/>
          </a:bodyPr>
          <a:lstStyle/>
          <a:p>
            <a:pPr fontAlgn="base"/>
            <a:r>
              <a:rPr lang="en-US" dirty="0" err="1" smtClean="0"/>
              <a:t>IQueryable</a:t>
            </a:r>
            <a:r>
              <a:rPr lang="en-US" dirty="0" smtClean="0"/>
              <a:t>&lt;T</a:t>
            </a:r>
            <a:r>
              <a:rPr lang="en-US" dirty="0"/>
              <a:t>&gt; and </a:t>
            </a:r>
            <a:r>
              <a:rPr lang="en-US" dirty="0" err="1"/>
              <a:t>IQueryable</a:t>
            </a:r>
            <a:r>
              <a:rPr lang="en-US" dirty="0"/>
              <a:t> form a sort of parallel interface hierarchy to </a:t>
            </a:r>
            <a:r>
              <a:rPr lang="en-US" dirty="0" err="1"/>
              <a:t>IEnumerable</a:t>
            </a:r>
            <a:r>
              <a:rPr lang="en-US" dirty="0"/>
              <a:t>&lt;T&gt; and </a:t>
            </a:r>
            <a:r>
              <a:rPr lang="en-US" dirty="0" err="1"/>
              <a:t>IEnumerable</a:t>
            </a:r>
            <a:r>
              <a:rPr lang="en-US" dirty="0"/>
              <a:t> – although the </a:t>
            </a:r>
            <a:r>
              <a:rPr lang="en-US" dirty="0" err="1"/>
              <a:t>queryable</a:t>
            </a:r>
            <a:r>
              <a:rPr lang="en-US" dirty="0"/>
              <a:t> forms extend the enumerable forms</a:t>
            </a:r>
          </a:p>
          <a:p>
            <a:pPr fontAlgn="base"/>
            <a:r>
              <a:rPr lang="en-US" dirty="0" err="1"/>
              <a:t>IQueryProvider</a:t>
            </a:r>
            <a:r>
              <a:rPr lang="en-US" dirty="0"/>
              <a:t> enables one query to be built based on another, or executed immediately where appropriate</a:t>
            </a:r>
          </a:p>
          <a:p>
            <a:pPr fontAlgn="base"/>
            <a:r>
              <a:rPr lang="en-US" dirty="0" err="1"/>
              <a:t>Queryable</a:t>
            </a:r>
            <a:r>
              <a:rPr lang="en-US" dirty="0"/>
              <a:t> provides equivalent extension methods to most of the Enumerable LINQ operators, except that it uses </a:t>
            </a:r>
            <a:r>
              <a:rPr lang="en-US" dirty="0" err="1"/>
              <a:t>IQueryable</a:t>
            </a:r>
            <a:r>
              <a:rPr lang="en-US" dirty="0"/>
              <a:t>&lt;T&gt; sources and expression trees instead of delegates</a:t>
            </a:r>
          </a:p>
          <a:p>
            <a:pPr fontAlgn="base"/>
            <a:r>
              <a:rPr lang="en-US" dirty="0" err="1"/>
              <a:t>Queryable</a:t>
            </a:r>
            <a:r>
              <a:rPr lang="en-US" dirty="0"/>
              <a:t> doesn’t handle the queries itself at all; it simply records what’s been called and delegates the real processing to the query </a:t>
            </a:r>
            <a:r>
              <a:rPr lang="en-US" dirty="0" smtClean="0"/>
              <a:t>provider</a:t>
            </a:r>
          </a:p>
          <a:p>
            <a:pPr fontAlgn="base"/>
            <a:r>
              <a:rPr lang="en-US" dirty="0" err="1" smtClean="0"/>
              <a:t>IQueryable</a:t>
            </a:r>
            <a:r>
              <a:rPr lang="en-US" dirty="0" smtClean="0"/>
              <a:t> extension have Expression parameters, instead of the delegate</a:t>
            </a:r>
            <a:endParaRPr lang="en-US" dirty="0"/>
          </a:p>
          <a:p>
            <a:endParaRPr lang="cs-CZ" dirty="0"/>
          </a:p>
        </p:txBody>
      </p:sp>
    </p:spTree>
    <p:extLst>
      <p:ext uri="{BB962C8B-B14F-4D97-AF65-F5344CB8AC3E}">
        <p14:creationId xmlns:p14="http://schemas.microsoft.com/office/powerpoint/2010/main" val="11300740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565" y="741680"/>
            <a:ext cx="10464165" cy="5411582"/>
          </a:xfrm>
        </p:spPr>
      </p:pic>
    </p:spTree>
    <p:extLst>
      <p:ext uri="{BB962C8B-B14F-4D97-AF65-F5344CB8AC3E}">
        <p14:creationId xmlns:p14="http://schemas.microsoft.com/office/powerpoint/2010/main" val="1169029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cs-CZ" dirty="0"/>
          </a:p>
        </p:txBody>
      </p:sp>
      <p:sp>
        <p:nvSpPr>
          <p:cNvPr id="3" name="Content Placeholder 2"/>
          <p:cNvSpPr>
            <a:spLocks noGrp="1"/>
          </p:cNvSpPr>
          <p:nvPr>
            <p:ph idx="1"/>
          </p:nvPr>
        </p:nvSpPr>
        <p:spPr/>
        <p:txBody>
          <a:bodyPr>
            <a:normAutofit fontScale="62500" lnSpcReduction="20000"/>
          </a:bodyPr>
          <a:lstStyle/>
          <a:p>
            <a:r>
              <a:rPr lang="en-US" dirty="0" smtClean="0"/>
              <a:t>Introduce type parameters to classes, methods, delegates, interfaces etc.</a:t>
            </a:r>
          </a:p>
          <a:p>
            <a:r>
              <a:rPr lang="en-US" dirty="0"/>
              <a:t>Generics allow you to define type-safe data structures, without committing to actual data types</a:t>
            </a:r>
            <a:r>
              <a:rPr lang="en-US" dirty="0" smtClean="0"/>
              <a:t>.</a:t>
            </a:r>
          </a:p>
          <a:p>
            <a:r>
              <a:rPr lang="en-US" dirty="0" smtClean="0"/>
              <a:t>Reduce boxing / casting deficiency</a:t>
            </a:r>
          </a:p>
          <a:p>
            <a:endParaRPr lang="en-US" dirty="0"/>
          </a:p>
          <a:p>
            <a:r>
              <a:rPr lang="en-US" dirty="0" smtClean="0"/>
              <a:t>Instantiation at </a:t>
            </a:r>
            <a:r>
              <a:rPr lang="en-US" b="1" i="1" dirty="0" smtClean="0"/>
              <a:t>runtime </a:t>
            </a:r>
          </a:p>
          <a:p>
            <a:r>
              <a:rPr lang="en-US" dirty="0" smtClean="0"/>
              <a:t>JIT compilation of new type</a:t>
            </a:r>
          </a:p>
          <a:p>
            <a:r>
              <a:rPr lang="en-US" dirty="0" smtClean="0"/>
              <a:t>Type checking at </a:t>
            </a:r>
            <a:r>
              <a:rPr lang="en-US" b="1" i="1" dirty="0" smtClean="0"/>
              <a:t>compile time</a:t>
            </a:r>
          </a:p>
          <a:p>
            <a:pPr marL="0" indent="0">
              <a:buNone/>
            </a:pPr>
            <a:endParaRPr lang="en-US" dirty="0"/>
          </a:p>
          <a:p>
            <a:r>
              <a:rPr lang="en-US" dirty="0" err="1" smtClean="0"/>
              <a:t>ArrayList</a:t>
            </a:r>
            <a:r>
              <a:rPr lang="en-US" dirty="0" smtClean="0"/>
              <a:t> vs List&lt;T&gt;</a:t>
            </a:r>
          </a:p>
          <a:p>
            <a:r>
              <a:rPr lang="en-US" dirty="0" smtClean="0"/>
              <a:t>Stack&lt;T&gt;, Queue&lt;T&gt;, </a:t>
            </a:r>
            <a:r>
              <a:rPr lang="en-US" dirty="0" err="1" smtClean="0"/>
              <a:t>IEnumerable</a:t>
            </a:r>
            <a:r>
              <a:rPr lang="en-US" dirty="0" smtClean="0"/>
              <a:t>&lt;T&gt;,</a:t>
            </a:r>
          </a:p>
          <a:p>
            <a:r>
              <a:rPr lang="en-US" dirty="0" smtClean="0"/>
              <a:t>Serialize&lt;T&gt;(T object)</a:t>
            </a:r>
          </a:p>
          <a:p>
            <a:endParaRPr lang="en-US" dirty="0"/>
          </a:p>
          <a:p>
            <a:pPr marL="0" indent="0">
              <a:buNone/>
            </a:pPr>
            <a:r>
              <a:rPr lang="en-US" dirty="0" smtClean="0"/>
              <a:t>EXAMPLE</a:t>
            </a:r>
            <a:endParaRPr lang="cs-CZ" dirty="0"/>
          </a:p>
        </p:txBody>
      </p:sp>
    </p:spTree>
    <p:extLst>
      <p:ext uri="{BB962C8B-B14F-4D97-AF65-F5344CB8AC3E}">
        <p14:creationId xmlns:p14="http://schemas.microsoft.com/office/powerpoint/2010/main" val="18618188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394004"/>
            <a:ext cx="10993120" cy="5262979"/>
          </a:xfrm>
          <a:prstGeom prst="rect">
            <a:avLst/>
          </a:prstGeom>
        </p:spPr>
        <p:txBody>
          <a:bodyPr wrap="square">
            <a:spAutoFit/>
          </a:bodyPr>
          <a:lstStyle/>
          <a:p>
            <a:r>
              <a:rPr lang="cs-CZ" sz="1400" dirty="0" smtClean="0">
                <a:solidFill>
                  <a:srgbClr val="0000FF"/>
                </a:solidFill>
                <a:highlight>
                  <a:srgbClr val="FFFFFF"/>
                </a:highlight>
                <a:latin typeface="Consolas" panose="020B0609020204030204" pitchFamily="49" charset="0"/>
              </a:rPr>
              <a:t>public</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FF"/>
                </a:solidFill>
                <a:highlight>
                  <a:srgbClr val="FFFFFF"/>
                </a:highlight>
                <a:latin typeface="Consolas" panose="020B0609020204030204" pitchFamily="49" charset="0"/>
              </a:rPr>
              <a:t>static</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IQueryable</a:t>
            </a:r>
            <a:r>
              <a:rPr lang="cs-CZ" sz="1400" dirty="0" smtClean="0">
                <a:solidFill>
                  <a:srgbClr val="000000"/>
                </a:solidFill>
                <a:highlight>
                  <a:srgbClr val="FFFFFF"/>
                </a:highlight>
                <a:latin typeface="Consolas" panose="020B0609020204030204" pitchFamily="49" charset="0"/>
              </a:rPr>
              <a:t>&lt;</a:t>
            </a:r>
            <a:r>
              <a:rPr lang="cs-CZ" sz="1400" dirty="0" smtClean="0">
                <a:solidFill>
                  <a:srgbClr val="00008B"/>
                </a:solidFill>
                <a:highlight>
                  <a:srgbClr val="FFFFFF"/>
                </a:highlight>
                <a:latin typeface="Consolas" panose="020B0609020204030204" pitchFamily="49" charset="0"/>
              </a:rPr>
              <a:t>TSource</a:t>
            </a:r>
            <a:r>
              <a:rPr lang="cs-CZ" sz="1400" dirty="0" smtClean="0">
                <a:solidFill>
                  <a:srgbClr val="000000"/>
                </a:solidFill>
                <a:highlight>
                  <a:srgbClr val="FFFFFF"/>
                </a:highlight>
                <a:latin typeface="Consolas" panose="020B0609020204030204" pitchFamily="49" charset="0"/>
              </a:rPr>
              <a:t>&gt; </a:t>
            </a:r>
            <a:r>
              <a:rPr lang="cs-CZ" sz="1400" dirty="0" smtClean="0">
                <a:solidFill>
                  <a:srgbClr val="008B8B"/>
                </a:solidFill>
                <a:highlight>
                  <a:srgbClr val="FFFFFF"/>
                </a:highlight>
                <a:latin typeface="Consolas" panose="020B0609020204030204" pitchFamily="49" charset="0"/>
              </a:rPr>
              <a:t>Where</a:t>
            </a:r>
            <a:r>
              <a:rPr lang="cs-CZ" sz="1400" dirty="0" smtClean="0">
                <a:solidFill>
                  <a:srgbClr val="000000"/>
                </a:solidFill>
                <a:highlight>
                  <a:srgbClr val="FFFFFF"/>
                </a:highlight>
                <a:latin typeface="Consolas" panose="020B0609020204030204" pitchFamily="49" charset="0"/>
              </a:rPr>
              <a:t>&lt;</a:t>
            </a:r>
            <a:r>
              <a:rPr lang="cs-CZ" sz="1400" dirty="0" smtClean="0">
                <a:solidFill>
                  <a:srgbClr val="00008B"/>
                </a:solidFill>
                <a:highlight>
                  <a:srgbClr val="FFFFFF"/>
                </a:highlight>
                <a:latin typeface="Consolas" panose="020B0609020204030204" pitchFamily="49" charset="0"/>
              </a:rPr>
              <a:t>TSource</a:t>
            </a:r>
            <a:r>
              <a:rPr lang="cs-CZ" sz="1400" dirty="0" smtClean="0">
                <a:solidFill>
                  <a:srgbClr val="000000"/>
                </a:solidFill>
                <a:highlight>
                  <a:srgbClr val="FFFFFF"/>
                </a:highlight>
                <a:latin typeface="Consolas" panose="020B0609020204030204" pitchFamily="49" charset="0"/>
              </a:rPr>
              <a:t>&gt;(</a:t>
            </a:r>
            <a:r>
              <a:rPr lang="cs-CZ" sz="1400" dirty="0" smtClean="0">
                <a:solidFill>
                  <a:srgbClr val="0000FF"/>
                </a:solidFill>
                <a:highlight>
                  <a:srgbClr val="FFFFFF"/>
                </a:highlight>
                <a:latin typeface="Consolas" panose="020B0609020204030204" pitchFamily="49" charset="0"/>
              </a:rPr>
              <a:t>this</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IQueryable</a:t>
            </a:r>
            <a:r>
              <a:rPr lang="cs-CZ" sz="1400" dirty="0" smtClean="0">
                <a:solidFill>
                  <a:srgbClr val="000000"/>
                </a:solidFill>
                <a:highlight>
                  <a:srgbClr val="FFFFFF"/>
                </a:highlight>
                <a:latin typeface="Consolas" panose="020B0609020204030204" pitchFamily="49" charset="0"/>
              </a:rPr>
              <a:t>&lt;</a:t>
            </a:r>
            <a:r>
              <a:rPr lang="cs-CZ" sz="1400" dirty="0" smtClean="0">
                <a:solidFill>
                  <a:srgbClr val="00008B"/>
                </a:solidFill>
                <a:highlight>
                  <a:srgbClr val="FFFFFF"/>
                </a:highlight>
                <a:latin typeface="Consolas" panose="020B0609020204030204" pitchFamily="49" charset="0"/>
              </a:rPr>
              <a:t>TSource</a:t>
            </a:r>
            <a:r>
              <a:rPr lang="cs-CZ" sz="1400" dirty="0" smtClean="0">
                <a:solidFill>
                  <a:srgbClr val="000000"/>
                </a:solidFill>
                <a:highlight>
                  <a:srgbClr val="FFFFFF"/>
                </a:highlight>
                <a:latin typeface="Consolas" panose="020B0609020204030204" pitchFamily="49" charset="0"/>
              </a:rPr>
              <a:t>&gt; source,</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Expression</a:t>
            </a:r>
            <a:r>
              <a:rPr lang="cs-CZ" sz="1400" dirty="0" smtClean="0">
                <a:solidFill>
                  <a:srgbClr val="000000"/>
                </a:solidFill>
                <a:highlight>
                  <a:srgbClr val="FFFFFF"/>
                </a:highlight>
                <a:latin typeface="Consolas" panose="020B0609020204030204" pitchFamily="49" charset="0"/>
              </a:rPr>
              <a:t>&lt;</a:t>
            </a:r>
            <a:r>
              <a:rPr lang="cs-CZ" sz="1400" dirty="0" smtClean="0">
                <a:solidFill>
                  <a:srgbClr val="00008B"/>
                </a:solidFill>
                <a:highlight>
                  <a:srgbClr val="FFFFFF"/>
                </a:highlight>
                <a:latin typeface="Consolas" panose="020B0609020204030204" pitchFamily="49" charset="0"/>
              </a:rPr>
              <a:t>Func</a:t>
            </a:r>
            <a:r>
              <a:rPr lang="cs-CZ" sz="1400" dirty="0" smtClean="0">
                <a:solidFill>
                  <a:srgbClr val="000000"/>
                </a:solidFill>
                <a:highlight>
                  <a:srgbClr val="FFFFFF"/>
                </a:highlight>
                <a:latin typeface="Consolas" panose="020B0609020204030204" pitchFamily="49" charset="0"/>
              </a:rPr>
              <a:t>&lt;</a:t>
            </a:r>
            <a:r>
              <a:rPr lang="cs-CZ" sz="1400" dirty="0" smtClean="0">
                <a:solidFill>
                  <a:srgbClr val="00008B"/>
                </a:solidFill>
                <a:highlight>
                  <a:srgbClr val="FFFFFF"/>
                </a:highlight>
                <a:latin typeface="Consolas" panose="020B0609020204030204" pitchFamily="49" charset="0"/>
              </a:rPr>
              <a:t>TSource</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FF"/>
                </a:solidFill>
                <a:highlight>
                  <a:srgbClr val="FFFFFF"/>
                </a:highlight>
                <a:latin typeface="Consolas" panose="020B0609020204030204" pitchFamily="49" charset="0"/>
              </a:rPr>
              <a:t>bool</a:t>
            </a:r>
            <a:r>
              <a:rPr lang="cs-CZ" sz="1400" dirty="0" smtClean="0">
                <a:solidFill>
                  <a:srgbClr val="000000"/>
                </a:solidFill>
                <a:highlight>
                  <a:srgbClr val="FFFFFF"/>
                </a:highlight>
                <a:latin typeface="Consolas" panose="020B0609020204030204" pitchFamily="49" charset="0"/>
              </a:rPr>
              <a:t>&gt;&gt; predicate)</a:t>
            </a:r>
          </a:p>
          <a:p>
            <a:r>
              <a:rPr lang="cs-CZ" sz="1400" dirty="0" smtClean="0">
                <a:solidFill>
                  <a:srgbClr val="000000"/>
                </a:solidFill>
                <a:highlight>
                  <a:srgbClr val="FFFFFF"/>
                </a:highlight>
                <a:latin typeface="Consolas" panose="020B0609020204030204" pitchFamily="49" charset="0"/>
              </a:rPr>
              <a:t>{</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FF"/>
                </a:solidFill>
                <a:highlight>
                  <a:srgbClr val="FFFFFF"/>
                </a:highlight>
                <a:latin typeface="Consolas" panose="020B0609020204030204" pitchFamily="49" charset="0"/>
              </a:rPr>
              <a:t>var</a:t>
            </a:r>
            <a:r>
              <a:rPr lang="cs-CZ" sz="1400" dirty="0" smtClean="0">
                <a:solidFill>
                  <a:srgbClr val="000000"/>
                </a:solidFill>
                <a:highlight>
                  <a:srgbClr val="FFFFFF"/>
                </a:highlight>
                <a:latin typeface="Consolas" panose="020B0609020204030204" pitchFamily="49" charset="0"/>
              </a:rPr>
              <a:t> sourceExpression = source.</a:t>
            </a:r>
            <a:r>
              <a:rPr lang="cs-CZ" sz="1400" dirty="0" smtClean="0">
                <a:solidFill>
                  <a:srgbClr val="800080"/>
                </a:solidFill>
                <a:highlight>
                  <a:srgbClr val="FFFFFF"/>
                </a:highlight>
                <a:latin typeface="Consolas" panose="020B0609020204030204" pitchFamily="49" charset="0"/>
              </a:rPr>
              <a:t>Expression</a:t>
            </a:r>
            <a:r>
              <a:rPr lang="cs-CZ" sz="1400" dirty="0" smtClean="0">
                <a:solidFill>
                  <a:srgbClr val="000000"/>
                </a:solidFill>
                <a:highlight>
                  <a:srgbClr val="FFFFFF"/>
                </a:highlight>
                <a:latin typeface="Consolas" panose="020B0609020204030204" pitchFamily="49" charset="0"/>
              </a:rPr>
              <a:t>;</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Expression</a:t>
            </a:r>
            <a:r>
              <a:rPr lang="cs-CZ" sz="1400" dirty="0" smtClean="0">
                <a:solidFill>
                  <a:srgbClr val="000000"/>
                </a:solidFill>
                <a:highlight>
                  <a:srgbClr val="FFFFFF"/>
                </a:highlight>
                <a:latin typeface="Consolas" panose="020B0609020204030204" pitchFamily="49" charset="0"/>
              </a:rPr>
              <a:t> quotedPredicate = </a:t>
            </a:r>
            <a:r>
              <a:rPr lang="cs-CZ" sz="1400" dirty="0" smtClean="0">
                <a:solidFill>
                  <a:srgbClr val="00008B"/>
                </a:solidFill>
                <a:highlight>
                  <a:srgbClr val="FFFFFF"/>
                </a:highlight>
                <a:latin typeface="Consolas" panose="020B0609020204030204" pitchFamily="49" charset="0"/>
              </a:rPr>
              <a:t>Expression</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8B8B"/>
                </a:solidFill>
                <a:highlight>
                  <a:srgbClr val="FFFFFF"/>
                </a:highlight>
                <a:latin typeface="Consolas" panose="020B0609020204030204" pitchFamily="49" charset="0"/>
              </a:rPr>
              <a:t>Quote</a:t>
            </a:r>
            <a:r>
              <a:rPr lang="cs-CZ" sz="1400" dirty="0" smtClean="0">
                <a:solidFill>
                  <a:srgbClr val="000000"/>
                </a:solidFill>
                <a:highlight>
                  <a:srgbClr val="FFFFFF"/>
                </a:highlight>
                <a:latin typeface="Consolas" panose="020B0609020204030204" pitchFamily="49" charset="0"/>
              </a:rPr>
              <a:t>(predicate);</a:t>
            </a:r>
          </a:p>
          <a:p>
            <a:endParaRPr lang="cs-CZ"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This gets the "open" method, without specific type arguments. </a:t>
            </a:r>
          </a:p>
          <a:p>
            <a:r>
              <a:rPr lang="en-US" sz="1400" dirty="0">
                <a:solidFill>
                  <a:srgbClr val="008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var</a:t>
            </a:r>
            <a:r>
              <a:rPr lang="en-US" sz="1400" dirty="0" smtClean="0">
                <a:solidFill>
                  <a:srgbClr val="000000"/>
                </a:solidFill>
                <a:highlight>
                  <a:srgbClr val="FFFFFF"/>
                </a:highlight>
                <a:latin typeface="Consolas" panose="020B0609020204030204" pitchFamily="49" charset="0"/>
              </a:rPr>
              <a:t> method = </a:t>
            </a:r>
            <a:r>
              <a:rPr lang="en-US" sz="1400" dirty="0" err="1" smtClean="0">
                <a:solidFill>
                  <a:srgbClr val="0000FF"/>
                </a:solidFill>
                <a:highlight>
                  <a:srgbClr val="FFFFFF"/>
                </a:highlight>
                <a:latin typeface="Consolas" panose="020B0609020204030204" pitchFamily="49" charset="0"/>
              </a:rPr>
              <a:t>typeof</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8B"/>
                </a:solidFill>
                <a:highlight>
                  <a:srgbClr val="FFFFFF"/>
                </a:highlight>
                <a:latin typeface="Consolas" panose="020B0609020204030204" pitchFamily="49" charset="0"/>
              </a:rPr>
              <a:t>Queryable</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8B8B"/>
                </a:solidFill>
                <a:highlight>
                  <a:srgbClr val="FFFFFF"/>
                </a:highlight>
                <a:latin typeface="Consolas" panose="020B0609020204030204" pitchFamily="49" charset="0"/>
              </a:rPr>
              <a:t>GetMethods</a:t>
            </a:r>
            <a:r>
              <a:rPr lang="en-US" sz="1400" dirty="0" smtClean="0">
                <a:solidFill>
                  <a:srgbClr val="000000"/>
                </a:solidFill>
                <a:highlight>
                  <a:srgbClr val="FFFFFF"/>
                </a:highlight>
                <a:latin typeface="Consolas" panose="020B0609020204030204" pitchFamily="49" charset="0"/>
              </a:rPr>
              <a:t>()</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8B8B"/>
                </a:solidFill>
                <a:highlight>
                  <a:srgbClr val="FFFFFF"/>
                </a:highlight>
                <a:latin typeface="Consolas" panose="020B0609020204030204" pitchFamily="49" charset="0"/>
              </a:rPr>
              <a:t>Where</a:t>
            </a:r>
            <a:r>
              <a:rPr lang="cs-CZ" sz="1400" dirty="0" smtClean="0">
                <a:solidFill>
                  <a:srgbClr val="000000"/>
                </a:solidFill>
                <a:highlight>
                  <a:srgbClr val="FFFFFF"/>
                </a:highlight>
                <a:latin typeface="Consolas" panose="020B0609020204030204" pitchFamily="49" charset="0"/>
              </a:rPr>
              <a:t>(m =&gt; m.</a:t>
            </a:r>
            <a:r>
              <a:rPr lang="cs-CZ" sz="1400" dirty="0" smtClean="0">
                <a:solidFill>
                  <a:srgbClr val="800080"/>
                </a:solidFill>
                <a:highlight>
                  <a:srgbClr val="FFFFFF"/>
                </a:highlight>
                <a:latin typeface="Consolas" panose="020B0609020204030204" pitchFamily="49" charset="0"/>
              </a:rPr>
              <a:t>Name</a:t>
            </a:r>
            <a:r>
              <a:rPr lang="cs-CZ" sz="1400" dirty="0" smtClean="0">
                <a:solidFill>
                  <a:srgbClr val="000000"/>
                </a:solidFill>
                <a:highlight>
                  <a:srgbClr val="FFFFFF"/>
                </a:highlight>
                <a:latin typeface="Consolas" panose="020B0609020204030204" pitchFamily="49" charset="0"/>
              </a:rPr>
              <a:t> == </a:t>
            </a:r>
            <a:r>
              <a:rPr lang="cs-CZ" sz="1400" dirty="0" smtClean="0">
                <a:solidFill>
                  <a:srgbClr val="A31515"/>
                </a:solidFill>
                <a:highlight>
                  <a:srgbClr val="FFFFFF"/>
                </a:highlight>
                <a:latin typeface="Consolas" panose="020B0609020204030204" pitchFamily="49" charset="0"/>
              </a:rPr>
              <a:t>"Where"</a:t>
            </a:r>
            <a:r>
              <a:rPr lang="cs-CZ" sz="1400" dirty="0" smtClean="0">
                <a:solidFill>
                  <a:srgbClr val="000000"/>
                </a:solidFill>
                <a:highlight>
                  <a:srgbClr val="FFFFFF"/>
                </a:highlight>
                <a:latin typeface="Consolas" panose="020B0609020204030204" pitchFamily="49" charset="0"/>
              </a:rPr>
              <a:t>)</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8B8B"/>
                </a:solidFill>
                <a:highlight>
                  <a:srgbClr val="FFFFFF"/>
                </a:highlight>
                <a:latin typeface="Consolas" panose="020B0609020204030204" pitchFamily="49" charset="0"/>
              </a:rPr>
              <a:t>Where</a:t>
            </a:r>
            <a:r>
              <a:rPr lang="cs-CZ" sz="1400" dirty="0" smtClean="0">
                <a:solidFill>
                  <a:srgbClr val="000000"/>
                </a:solidFill>
                <a:highlight>
                  <a:srgbClr val="FFFFFF"/>
                </a:highlight>
                <a:latin typeface="Consolas" panose="020B0609020204030204" pitchFamily="49" charset="0"/>
              </a:rPr>
              <a:t>(m =&gt; m.</a:t>
            </a:r>
            <a:r>
              <a:rPr lang="cs-CZ" sz="1400" dirty="0" smtClean="0">
                <a:solidFill>
                  <a:srgbClr val="008B8B"/>
                </a:solidFill>
                <a:highlight>
                  <a:srgbClr val="FFFFFF"/>
                </a:highlight>
                <a:latin typeface="Consolas" panose="020B0609020204030204" pitchFamily="49" charset="0"/>
              </a:rPr>
              <a:t>GetParameters</a:t>
            </a:r>
            <a:r>
              <a:rPr lang="cs-CZ" sz="1400" dirty="0" smtClean="0">
                <a:solidFill>
                  <a:srgbClr val="000000"/>
                </a:solidFill>
                <a:highlight>
                  <a:srgbClr val="FFFFFF"/>
                </a:highlight>
                <a:latin typeface="Consolas" panose="020B0609020204030204" pitchFamily="49" charset="0"/>
              </a:rPr>
              <a:t>()[1]</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800080"/>
                </a:solidFill>
                <a:highlight>
                  <a:srgbClr val="FFFFFF"/>
                </a:highlight>
                <a:latin typeface="Consolas" panose="020B0609020204030204" pitchFamily="49" charset="0"/>
              </a:rPr>
              <a:t>ParameterType</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8B8B"/>
                </a:solidFill>
                <a:highlight>
                  <a:srgbClr val="FFFFFF"/>
                </a:highlight>
                <a:latin typeface="Consolas" panose="020B0609020204030204" pitchFamily="49" charset="0"/>
              </a:rPr>
              <a:t>GetGenericArguments</a:t>
            </a:r>
            <a:r>
              <a:rPr lang="cs-CZ" sz="1400" dirty="0" smtClean="0">
                <a:solidFill>
                  <a:srgbClr val="000000"/>
                </a:solidFill>
                <a:highlight>
                  <a:srgbClr val="FFFFFF"/>
                </a:highlight>
                <a:latin typeface="Consolas" panose="020B0609020204030204" pitchFamily="49" charset="0"/>
              </a:rPr>
              <a:t>()[0]</a:t>
            </a:r>
          </a:p>
          <a:p>
            <a:r>
              <a:rPr lang="cs-CZ" sz="1400" dirty="0" smtClean="0">
                <a:solidFill>
                  <a:srgbClr val="000000"/>
                </a:solidFill>
                <a:highlight>
                  <a:srgbClr val="FFFFFF"/>
                </a:highlight>
                <a:latin typeface="Consolas" panose="020B0609020204030204" pitchFamily="49" charset="0"/>
              </a:rPr>
              <a:t>            .</a:t>
            </a:r>
            <a:r>
              <a:rPr lang="cs-CZ" sz="1200" dirty="0" smtClean="0">
                <a:solidFill>
                  <a:srgbClr val="008B8B"/>
                </a:solidFill>
                <a:highlight>
                  <a:srgbClr val="FFFFFF"/>
                </a:highlight>
                <a:latin typeface="Consolas" panose="020B0609020204030204" pitchFamily="49" charset="0"/>
              </a:rPr>
              <a:t>GetGenericArguments</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800080"/>
                </a:solidFill>
                <a:highlight>
                  <a:srgbClr val="FFFFFF"/>
                </a:highlight>
                <a:latin typeface="Consolas" panose="020B0609020204030204" pitchFamily="49" charset="0"/>
              </a:rPr>
              <a:t>Length</a:t>
            </a:r>
            <a:r>
              <a:rPr lang="cs-CZ" sz="1400" dirty="0" smtClean="0">
                <a:solidFill>
                  <a:srgbClr val="000000"/>
                </a:solidFill>
                <a:highlight>
                  <a:srgbClr val="FFFFFF"/>
                </a:highlight>
                <a:latin typeface="Consolas" panose="020B0609020204030204" pitchFamily="49" charset="0"/>
              </a:rPr>
              <a:t> == 2)</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8B8B"/>
                </a:solidFill>
                <a:highlight>
                  <a:srgbClr val="FFFFFF"/>
                </a:highlight>
                <a:latin typeface="Consolas" panose="020B0609020204030204" pitchFamily="49" charset="0"/>
              </a:rPr>
              <a:t>First</a:t>
            </a:r>
            <a:r>
              <a:rPr lang="cs-CZ" sz="1400" dirty="0" smtClean="0">
                <a:solidFill>
                  <a:srgbClr val="000000"/>
                </a:solidFill>
                <a:highlight>
                  <a:srgbClr val="FFFFFF"/>
                </a:highlight>
                <a:latin typeface="Consolas" panose="020B0609020204030204" pitchFamily="49" charset="0"/>
              </a:rPr>
              <a:t>();</a:t>
            </a:r>
          </a:p>
          <a:p>
            <a:endParaRPr lang="cs-CZ"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This gets the method with the same type arguments as ours </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FF"/>
                </a:solidFill>
                <a:highlight>
                  <a:srgbClr val="FFFFFF"/>
                </a:highlight>
                <a:latin typeface="Consolas" panose="020B0609020204030204" pitchFamily="49" charset="0"/>
              </a:rPr>
              <a:t>var</a:t>
            </a:r>
            <a:r>
              <a:rPr lang="cs-CZ" sz="1400" dirty="0" smtClean="0">
                <a:solidFill>
                  <a:srgbClr val="000000"/>
                </a:solidFill>
                <a:highlight>
                  <a:srgbClr val="FFFFFF"/>
                </a:highlight>
                <a:latin typeface="Consolas" panose="020B0609020204030204" pitchFamily="49" charset="0"/>
              </a:rPr>
              <a:t> closedMethod = method.</a:t>
            </a:r>
            <a:r>
              <a:rPr lang="cs-CZ" sz="1400" dirty="0" smtClean="0">
                <a:solidFill>
                  <a:srgbClr val="008B8B"/>
                </a:solidFill>
                <a:highlight>
                  <a:srgbClr val="FFFFFF"/>
                </a:highlight>
                <a:latin typeface="Consolas" panose="020B0609020204030204" pitchFamily="49" charset="0"/>
              </a:rPr>
              <a:t>MakeGenericMethod</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00FF"/>
                </a:solidFill>
                <a:highlight>
                  <a:srgbClr val="FFFFFF"/>
                </a:highlight>
                <a:latin typeface="Consolas" panose="020B0609020204030204" pitchFamily="49" charset="0"/>
              </a:rPr>
              <a:t>typeof</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TSource</a:t>
            </a:r>
            <a:r>
              <a:rPr lang="cs-CZ" sz="1400" dirty="0" smtClean="0">
                <a:solidFill>
                  <a:srgbClr val="000000"/>
                </a:solidFill>
                <a:highlight>
                  <a:srgbClr val="FFFFFF"/>
                </a:highlight>
                <a:latin typeface="Consolas" panose="020B0609020204030204" pitchFamily="49" charset="0"/>
              </a:rPr>
              <a:t>));</a:t>
            </a:r>
          </a:p>
          <a:p>
            <a:endParaRPr lang="cs-CZ"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Now we can create a *representation* of this exact method call </a:t>
            </a: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8B"/>
                </a:solidFill>
                <a:highlight>
                  <a:srgbClr val="FFFFFF"/>
                </a:highlight>
                <a:latin typeface="Consolas" panose="020B0609020204030204" pitchFamily="49" charset="0"/>
              </a:rPr>
              <a:t>Expression</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methodCall</a:t>
            </a:r>
            <a:r>
              <a:rPr lang="en-US" sz="1400" dirty="0" smtClean="0">
                <a:solidFill>
                  <a:srgbClr val="000000"/>
                </a:solidFill>
                <a:highlight>
                  <a:srgbClr val="FFFFFF"/>
                </a:highlight>
                <a:latin typeface="Consolas" panose="020B0609020204030204" pitchFamily="49" charset="0"/>
              </a:rPr>
              <a:t> = </a:t>
            </a:r>
            <a:r>
              <a:rPr lang="en-US" sz="1400" dirty="0" err="1" smtClean="0">
                <a:solidFill>
                  <a:srgbClr val="00008B"/>
                </a:solidFill>
                <a:highlight>
                  <a:srgbClr val="FFFFFF"/>
                </a:highlight>
                <a:latin typeface="Consolas" panose="020B0609020204030204" pitchFamily="49" charset="0"/>
              </a:rPr>
              <a:t>Expression</a:t>
            </a:r>
            <a:r>
              <a:rPr lang="en-US" sz="1400" dirty="0" err="1" smtClean="0">
                <a:solidFill>
                  <a:srgbClr val="000000"/>
                </a:solidFill>
                <a:highlight>
                  <a:srgbClr val="FFFFFF"/>
                </a:highlight>
                <a:latin typeface="Consolas" panose="020B0609020204030204" pitchFamily="49" charset="0"/>
              </a:rPr>
              <a:t>.</a:t>
            </a:r>
            <a:r>
              <a:rPr lang="en-US" sz="1400" dirty="0" err="1" smtClean="0">
                <a:solidFill>
                  <a:srgbClr val="008B8B"/>
                </a:solidFill>
                <a:highlight>
                  <a:srgbClr val="FFFFFF"/>
                </a:highlight>
                <a:latin typeface="Consolas" panose="020B0609020204030204" pitchFamily="49" charset="0"/>
              </a:rPr>
              <a:t>Call</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closedMethod</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sourceExpression</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quotedPredicate</a:t>
            </a:r>
            <a:r>
              <a:rPr lang="en-US" sz="1400" dirty="0" smtClean="0">
                <a:solidFill>
                  <a:srgbClr val="000000"/>
                </a:solidFill>
                <a:highlight>
                  <a:srgbClr val="FFFFFF"/>
                </a:highlight>
                <a:latin typeface="Consolas" panose="020B0609020204030204" pitchFamily="49" charset="0"/>
              </a:rPr>
              <a:t>);</a:t>
            </a:r>
          </a:p>
          <a:p>
            <a:endParaRPr lang="cs-CZ"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 and ask our query provider to create a query for it </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FF"/>
                </a:solidFill>
                <a:highlight>
                  <a:srgbClr val="FFFFFF"/>
                </a:highlight>
                <a:latin typeface="Consolas" panose="020B0609020204030204" pitchFamily="49" charset="0"/>
              </a:rPr>
              <a:t>return</a:t>
            </a:r>
            <a:r>
              <a:rPr lang="cs-CZ" sz="1400" dirty="0" smtClean="0">
                <a:solidFill>
                  <a:srgbClr val="000000"/>
                </a:solidFill>
                <a:highlight>
                  <a:srgbClr val="FFFFFF"/>
                </a:highlight>
                <a:latin typeface="Consolas" panose="020B0609020204030204" pitchFamily="49" charset="0"/>
              </a:rPr>
              <a:t> source.</a:t>
            </a:r>
            <a:r>
              <a:rPr lang="cs-CZ" sz="1400" dirty="0" smtClean="0">
                <a:solidFill>
                  <a:srgbClr val="800080"/>
                </a:solidFill>
                <a:highlight>
                  <a:srgbClr val="FFFFFF"/>
                </a:highlight>
                <a:latin typeface="Consolas" panose="020B0609020204030204" pitchFamily="49" charset="0"/>
              </a:rPr>
              <a:t>Provider</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8B8B"/>
                </a:solidFill>
                <a:highlight>
                  <a:srgbClr val="FFFFFF"/>
                </a:highlight>
                <a:latin typeface="Consolas" panose="020B0609020204030204" pitchFamily="49" charset="0"/>
              </a:rPr>
              <a:t>CreateQuery</a:t>
            </a:r>
            <a:r>
              <a:rPr lang="cs-CZ" sz="1400" dirty="0" smtClean="0">
                <a:solidFill>
                  <a:srgbClr val="000000"/>
                </a:solidFill>
                <a:highlight>
                  <a:srgbClr val="FFFFFF"/>
                </a:highlight>
                <a:latin typeface="Consolas" panose="020B0609020204030204" pitchFamily="49" charset="0"/>
              </a:rPr>
              <a:t>&lt;</a:t>
            </a:r>
            <a:r>
              <a:rPr lang="cs-CZ" sz="1400" dirty="0" smtClean="0">
                <a:solidFill>
                  <a:srgbClr val="00008B"/>
                </a:solidFill>
                <a:highlight>
                  <a:srgbClr val="FFFFFF"/>
                </a:highlight>
                <a:latin typeface="Consolas" panose="020B0609020204030204" pitchFamily="49" charset="0"/>
              </a:rPr>
              <a:t>TSource</a:t>
            </a:r>
            <a:r>
              <a:rPr lang="cs-CZ" sz="1400" dirty="0" smtClean="0">
                <a:solidFill>
                  <a:srgbClr val="000000"/>
                </a:solidFill>
                <a:highlight>
                  <a:srgbClr val="FFFFFF"/>
                </a:highlight>
                <a:latin typeface="Consolas" panose="020B0609020204030204" pitchFamily="49" charset="0"/>
              </a:rPr>
              <a:t>&gt;(methodCall);</a:t>
            </a:r>
          </a:p>
          <a:p>
            <a:r>
              <a:rPr lang="cs-CZ" sz="1400" dirty="0" smtClean="0">
                <a:solidFill>
                  <a:srgbClr val="000000"/>
                </a:solidFill>
                <a:highlight>
                  <a:srgbClr val="FFFFFF"/>
                </a:highlight>
                <a:latin typeface="Consolas" panose="020B0609020204030204" pitchFamily="49" charset="0"/>
              </a:rPr>
              <a:t>}</a:t>
            </a:r>
            <a:endParaRPr lang="cs-CZ" sz="1400" dirty="0"/>
          </a:p>
        </p:txBody>
      </p:sp>
      <p:sp>
        <p:nvSpPr>
          <p:cNvPr id="6" name="Title 1"/>
          <p:cNvSpPr>
            <a:spLocks noGrp="1"/>
          </p:cNvSpPr>
          <p:nvPr>
            <p:ph type="title"/>
          </p:nvPr>
        </p:nvSpPr>
        <p:spPr>
          <a:xfrm>
            <a:off x="838200" y="365125"/>
            <a:ext cx="10515600" cy="1325563"/>
          </a:xfrm>
        </p:spPr>
        <p:txBody>
          <a:bodyPr/>
          <a:lstStyle/>
          <a:p>
            <a:r>
              <a:rPr lang="en-US" dirty="0" err="1" smtClean="0"/>
              <a:t>IQueryable</a:t>
            </a:r>
            <a:r>
              <a:rPr lang="en-US" dirty="0" smtClean="0"/>
              <a:t>: Deferred execution</a:t>
            </a:r>
            <a:endParaRPr lang="cs-CZ" dirty="0"/>
          </a:p>
        </p:txBody>
      </p:sp>
    </p:spTree>
    <p:extLst>
      <p:ext uri="{BB962C8B-B14F-4D97-AF65-F5344CB8AC3E}">
        <p14:creationId xmlns:p14="http://schemas.microsoft.com/office/powerpoint/2010/main" val="10039852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90688"/>
            <a:ext cx="10464800" cy="4185761"/>
          </a:xfrm>
          <a:prstGeom prst="rect">
            <a:avLst/>
          </a:prstGeom>
        </p:spPr>
        <p:txBody>
          <a:bodyPr wrap="square">
            <a:spAutoFit/>
          </a:bodyPr>
          <a:lstStyle/>
          <a:p>
            <a:r>
              <a:rPr lang="cs-CZ" sz="1400" dirty="0" smtClean="0">
                <a:solidFill>
                  <a:srgbClr val="0000FF"/>
                </a:solidFill>
                <a:highlight>
                  <a:srgbClr val="FFFFFF"/>
                </a:highlight>
                <a:latin typeface="Consolas" panose="020B0609020204030204" pitchFamily="49" charset="0"/>
              </a:rPr>
              <a:t>public</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FF"/>
                </a:solidFill>
                <a:highlight>
                  <a:srgbClr val="FFFFFF"/>
                </a:highlight>
                <a:latin typeface="Consolas" panose="020B0609020204030204" pitchFamily="49" charset="0"/>
              </a:rPr>
              <a:t>static</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TSource</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8B8B"/>
                </a:solidFill>
                <a:highlight>
                  <a:srgbClr val="FFFFFF"/>
                </a:highlight>
                <a:latin typeface="Consolas" panose="020B0609020204030204" pitchFamily="49" charset="0"/>
              </a:rPr>
              <a:t>ElementAt</a:t>
            </a:r>
            <a:r>
              <a:rPr lang="cs-CZ" sz="1400" dirty="0" smtClean="0">
                <a:solidFill>
                  <a:srgbClr val="000000"/>
                </a:solidFill>
                <a:highlight>
                  <a:srgbClr val="FFFFFF"/>
                </a:highlight>
                <a:latin typeface="Consolas" panose="020B0609020204030204" pitchFamily="49" charset="0"/>
              </a:rPr>
              <a:t>&lt;</a:t>
            </a:r>
            <a:r>
              <a:rPr lang="cs-CZ" sz="1400" dirty="0" smtClean="0">
                <a:solidFill>
                  <a:srgbClr val="00008B"/>
                </a:solidFill>
                <a:highlight>
                  <a:srgbClr val="FFFFFF"/>
                </a:highlight>
                <a:latin typeface="Consolas" panose="020B0609020204030204" pitchFamily="49" charset="0"/>
              </a:rPr>
              <a:t>TSource</a:t>
            </a:r>
            <a:r>
              <a:rPr lang="cs-CZ" sz="1400" dirty="0" smtClean="0">
                <a:solidFill>
                  <a:srgbClr val="000000"/>
                </a:solidFill>
                <a:highlight>
                  <a:srgbClr val="FFFFFF"/>
                </a:highlight>
                <a:latin typeface="Consolas" panose="020B0609020204030204" pitchFamily="49" charset="0"/>
              </a:rPr>
              <a:t>&gt;(</a:t>
            </a:r>
            <a:r>
              <a:rPr lang="cs-CZ" sz="1400" dirty="0" smtClean="0">
                <a:solidFill>
                  <a:srgbClr val="0000FF"/>
                </a:solidFill>
                <a:highlight>
                  <a:srgbClr val="FFFFFF"/>
                </a:highlight>
                <a:latin typeface="Consolas" panose="020B0609020204030204" pitchFamily="49" charset="0"/>
              </a:rPr>
              <a:t>this</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IQueryable</a:t>
            </a:r>
            <a:r>
              <a:rPr lang="cs-CZ" sz="1400" dirty="0" smtClean="0">
                <a:solidFill>
                  <a:srgbClr val="000000"/>
                </a:solidFill>
                <a:highlight>
                  <a:srgbClr val="FFFFFF"/>
                </a:highlight>
                <a:latin typeface="Consolas" panose="020B0609020204030204" pitchFamily="49" charset="0"/>
              </a:rPr>
              <a:t>&lt;</a:t>
            </a:r>
            <a:r>
              <a:rPr lang="cs-CZ" sz="1400" dirty="0" smtClean="0">
                <a:solidFill>
                  <a:srgbClr val="00008B"/>
                </a:solidFill>
                <a:highlight>
                  <a:srgbClr val="FFFFFF"/>
                </a:highlight>
                <a:latin typeface="Consolas" panose="020B0609020204030204" pitchFamily="49" charset="0"/>
              </a:rPr>
              <a:t>TSource</a:t>
            </a:r>
            <a:r>
              <a:rPr lang="cs-CZ" sz="1400" dirty="0" smtClean="0">
                <a:solidFill>
                  <a:srgbClr val="000000"/>
                </a:solidFill>
                <a:highlight>
                  <a:srgbClr val="FFFFFF"/>
                </a:highlight>
                <a:latin typeface="Consolas" panose="020B0609020204030204" pitchFamily="49" charset="0"/>
              </a:rPr>
              <a:t>&gt; source, </a:t>
            </a:r>
            <a:r>
              <a:rPr lang="cs-CZ" sz="1400" dirty="0" smtClean="0">
                <a:solidFill>
                  <a:srgbClr val="0000FF"/>
                </a:solidFill>
                <a:highlight>
                  <a:srgbClr val="FFFFFF"/>
                </a:highlight>
                <a:latin typeface="Consolas" panose="020B0609020204030204" pitchFamily="49" charset="0"/>
              </a:rPr>
              <a:t>int</a:t>
            </a:r>
            <a:r>
              <a:rPr lang="cs-CZ" sz="1400" dirty="0" smtClean="0">
                <a:solidFill>
                  <a:srgbClr val="000000"/>
                </a:solidFill>
                <a:highlight>
                  <a:srgbClr val="FFFFFF"/>
                </a:highlight>
                <a:latin typeface="Consolas" panose="020B0609020204030204" pitchFamily="49" charset="0"/>
              </a:rPr>
              <a:t> index)</a:t>
            </a:r>
          </a:p>
          <a:p>
            <a:r>
              <a:rPr lang="cs-CZ" sz="1400" dirty="0" smtClean="0">
                <a:solidFill>
                  <a:srgbClr val="000000"/>
                </a:solidFill>
                <a:highlight>
                  <a:srgbClr val="FFFFFF"/>
                </a:highlight>
                <a:latin typeface="Consolas" panose="020B0609020204030204" pitchFamily="49" charset="0"/>
              </a:rPr>
              <a:t>{</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FF"/>
                </a:solidFill>
                <a:highlight>
                  <a:srgbClr val="FFFFFF"/>
                </a:highlight>
                <a:latin typeface="Consolas" panose="020B0609020204030204" pitchFamily="49" charset="0"/>
              </a:rPr>
              <a:t>if</a:t>
            </a:r>
            <a:r>
              <a:rPr lang="cs-CZ" sz="1400" dirty="0" smtClean="0">
                <a:solidFill>
                  <a:srgbClr val="000000"/>
                </a:solidFill>
                <a:highlight>
                  <a:srgbClr val="FFFFFF"/>
                </a:highlight>
                <a:latin typeface="Consolas" panose="020B0609020204030204" pitchFamily="49" charset="0"/>
              </a:rPr>
              <a:t> (source == </a:t>
            </a:r>
            <a:r>
              <a:rPr lang="cs-CZ" sz="1400" dirty="0" smtClean="0">
                <a:solidFill>
                  <a:srgbClr val="0000FF"/>
                </a:solidFill>
                <a:highlight>
                  <a:srgbClr val="FFFFFF"/>
                </a:highlight>
                <a:latin typeface="Consolas" panose="020B0609020204030204" pitchFamily="49" charset="0"/>
              </a:rPr>
              <a:t>null</a:t>
            </a:r>
            <a:r>
              <a:rPr lang="cs-CZ" sz="1400" dirty="0" smtClean="0">
                <a:solidFill>
                  <a:srgbClr val="000000"/>
                </a:solidFill>
                <a:highlight>
                  <a:srgbClr val="FFFFFF"/>
                </a:highlight>
                <a:latin typeface="Consolas" panose="020B0609020204030204" pitchFamily="49" charset="0"/>
              </a:rPr>
              <a:t>)</a:t>
            </a:r>
          </a:p>
          <a:p>
            <a:r>
              <a:rPr lang="cs-CZ" sz="1400" dirty="0" smtClean="0">
                <a:solidFill>
                  <a:srgbClr val="000000"/>
                </a:solidFill>
                <a:highlight>
                  <a:srgbClr val="FFFFFF"/>
                </a:highlight>
                <a:latin typeface="Consolas" panose="020B0609020204030204" pitchFamily="49" charset="0"/>
              </a:rPr>
              <a:t>    {</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FF"/>
                </a:solidFill>
                <a:highlight>
                  <a:srgbClr val="FFFFFF"/>
                </a:highlight>
                <a:latin typeface="Consolas" panose="020B0609020204030204" pitchFamily="49" charset="0"/>
              </a:rPr>
              <a:t>throw</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FF"/>
                </a:solidFill>
                <a:highlight>
                  <a:srgbClr val="FFFFFF"/>
                </a:highlight>
                <a:latin typeface="Consolas" panose="020B0609020204030204" pitchFamily="49" charset="0"/>
              </a:rPr>
              <a:t>new</a:t>
            </a:r>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ArgumentNullException</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A31515"/>
                </a:solidFill>
                <a:highlight>
                  <a:srgbClr val="FFFFFF"/>
                </a:highlight>
                <a:latin typeface="Consolas" panose="020B0609020204030204" pitchFamily="49" charset="0"/>
              </a:rPr>
              <a:t>"source"</a:t>
            </a:r>
            <a:r>
              <a:rPr lang="cs-CZ" sz="1400" dirty="0" smtClean="0">
                <a:solidFill>
                  <a:srgbClr val="000000"/>
                </a:solidFill>
                <a:highlight>
                  <a:srgbClr val="FFFFFF"/>
                </a:highlight>
                <a:latin typeface="Consolas" panose="020B0609020204030204" pitchFamily="49" charset="0"/>
              </a:rPr>
              <a:t>);</a:t>
            </a:r>
          </a:p>
          <a:p>
            <a:r>
              <a:rPr lang="cs-CZ" sz="1400" dirty="0" smtClean="0">
                <a:solidFill>
                  <a:srgbClr val="000000"/>
                </a:solidFill>
                <a:highlight>
                  <a:srgbClr val="FFFFFF"/>
                </a:highlight>
                <a:latin typeface="Consolas" panose="020B0609020204030204" pitchFamily="49" charset="0"/>
              </a:rPr>
              <a:t>    }</a:t>
            </a:r>
          </a:p>
          <a:p>
            <a:endParaRPr lang="cs-CZ" sz="1400" dirty="0" smtClean="0">
              <a:solidFill>
                <a:srgbClr val="000000"/>
              </a:solidFill>
              <a:highlight>
                <a:srgbClr val="FFFFFF"/>
              </a:highlight>
              <a:latin typeface="Consolas" panose="020B0609020204030204" pitchFamily="49" charset="0"/>
            </a:endParaRP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Expression</a:t>
            </a:r>
            <a:r>
              <a:rPr lang="cs-CZ" sz="1400" dirty="0" smtClean="0">
                <a:solidFill>
                  <a:srgbClr val="000000"/>
                </a:solidFill>
                <a:highlight>
                  <a:srgbClr val="FFFFFF"/>
                </a:highlight>
                <a:latin typeface="Consolas" panose="020B0609020204030204" pitchFamily="49" charset="0"/>
              </a:rPr>
              <a:t> sourceExpression = source.</a:t>
            </a:r>
            <a:r>
              <a:rPr lang="cs-CZ" sz="1400" dirty="0" smtClean="0">
                <a:solidFill>
                  <a:srgbClr val="800080"/>
                </a:solidFill>
                <a:highlight>
                  <a:srgbClr val="FFFFFF"/>
                </a:highlight>
                <a:latin typeface="Consolas" panose="020B0609020204030204" pitchFamily="49" charset="0"/>
              </a:rPr>
              <a:t>Expression</a:t>
            </a:r>
            <a:r>
              <a:rPr lang="cs-CZ" sz="1400" dirty="0" smtClean="0">
                <a:solidFill>
                  <a:srgbClr val="000000"/>
                </a:solidFill>
                <a:highlight>
                  <a:srgbClr val="FFFFFF"/>
                </a:highlight>
                <a:latin typeface="Consolas" panose="020B0609020204030204" pitchFamily="49" charset="0"/>
              </a:rPr>
              <a:t>;</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Expression</a:t>
            </a:r>
            <a:r>
              <a:rPr lang="cs-CZ" sz="1400" dirty="0" smtClean="0">
                <a:solidFill>
                  <a:srgbClr val="000000"/>
                </a:solidFill>
                <a:highlight>
                  <a:srgbClr val="FFFFFF"/>
                </a:highlight>
                <a:latin typeface="Consolas" panose="020B0609020204030204" pitchFamily="49" charset="0"/>
              </a:rPr>
              <a:t> indexExpression = </a:t>
            </a:r>
            <a:r>
              <a:rPr lang="cs-CZ" sz="1400" dirty="0" smtClean="0">
                <a:solidFill>
                  <a:srgbClr val="00008B"/>
                </a:solidFill>
                <a:highlight>
                  <a:srgbClr val="FFFFFF"/>
                </a:highlight>
                <a:latin typeface="Consolas" panose="020B0609020204030204" pitchFamily="49" charset="0"/>
              </a:rPr>
              <a:t>Expression</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8B8B"/>
                </a:solidFill>
                <a:highlight>
                  <a:srgbClr val="FFFFFF"/>
                </a:highlight>
                <a:latin typeface="Consolas" panose="020B0609020204030204" pitchFamily="49" charset="0"/>
              </a:rPr>
              <a:t>Constant</a:t>
            </a:r>
            <a:r>
              <a:rPr lang="cs-CZ" sz="1400" dirty="0" smtClean="0">
                <a:solidFill>
                  <a:srgbClr val="000000"/>
                </a:solidFill>
                <a:highlight>
                  <a:srgbClr val="FFFFFF"/>
                </a:highlight>
                <a:latin typeface="Consolas" panose="020B0609020204030204" pitchFamily="49" charset="0"/>
              </a:rPr>
              <a:t>(index);</a:t>
            </a:r>
          </a:p>
          <a:p>
            <a:endParaRPr lang="cs-CZ" sz="1400" dirty="0" smtClean="0">
              <a:solidFill>
                <a:srgbClr val="000000"/>
              </a:solidFill>
              <a:highlight>
                <a:srgbClr val="FFFFFF"/>
              </a:highlight>
              <a:latin typeface="Consolas" panose="020B0609020204030204" pitchFamily="49" charset="0"/>
            </a:endParaRP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8B"/>
                </a:solidFill>
                <a:highlight>
                  <a:srgbClr val="FFFFFF"/>
                </a:highlight>
                <a:latin typeface="Consolas" panose="020B0609020204030204" pitchFamily="49" charset="0"/>
              </a:rPr>
              <a:t>MethodInfo</a:t>
            </a:r>
            <a:r>
              <a:rPr lang="cs-CZ" sz="1400" dirty="0" smtClean="0">
                <a:solidFill>
                  <a:srgbClr val="000000"/>
                </a:solidFill>
                <a:highlight>
                  <a:srgbClr val="FFFFFF"/>
                </a:highlight>
                <a:latin typeface="Consolas" panose="020B0609020204030204" pitchFamily="49" charset="0"/>
              </a:rPr>
              <a:t> method = </a:t>
            </a:r>
            <a:r>
              <a:rPr lang="cs-CZ" sz="1400" dirty="0" smtClean="0">
                <a:solidFill>
                  <a:srgbClr val="0000FF"/>
                </a:solidFill>
                <a:highlight>
                  <a:srgbClr val="FFFFFF"/>
                </a:highlight>
                <a:latin typeface="Consolas" panose="020B0609020204030204" pitchFamily="49" charset="0"/>
              </a:rPr>
              <a:t>typeof</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008B"/>
                </a:solidFill>
                <a:highlight>
                  <a:srgbClr val="FFFFFF"/>
                </a:highlight>
                <a:latin typeface="Consolas" panose="020B0609020204030204" pitchFamily="49" charset="0"/>
              </a:rPr>
              <a:t>Queryable</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8B8B"/>
                </a:solidFill>
                <a:highlight>
                  <a:srgbClr val="FFFFFF"/>
                </a:highlight>
                <a:latin typeface="Consolas" panose="020B0609020204030204" pitchFamily="49" charset="0"/>
              </a:rPr>
              <a:t>GetMethod</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A31515"/>
                </a:solidFill>
                <a:highlight>
                  <a:srgbClr val="FFFFFF"/>
                </a:highlight>
                <a:latin typeface="Consolas" panose="020B0609020204030204" pitchFamily="49" charset="0"/>
              </a:rPr>
              <a:t>"ElementAt"</a:t>
            </a:r>
            <a:r>
              <a:rPr lang="cs-CZ"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8B"/>
                </a:solidFill>
                <a:highlight>
                  <a:srgbClr val="FFFFFF"/>
                </a:highlight>
                <a:latin typeface="Consolas" panose="020B0609020204030204" pitchFamily="49" charset="0"/>
              </a:rPr>
              <a:t>MethodInfo</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closedMethod</a:t>
            </a:r>
            <a:r>
              <a:rPr lang="en-US" sz="1400" dirty="0" smtClean="0">
                <a:solidFill>
                  <a:srgbClr val="000000"/>
                </a:solidFill>
                <a:highlight>
                  <a:srgbClr val="FFFFFF"/>
                </a:highlight>
                <a:latin typeface="Consolas" panose="020B0609020204030204" pitchFamily="49" charset="0"/>
              </a:rPr>
              <a:t> = </a:t>
            </a:r>
            <a:r>
              <a:rPr lang="en-US" sz="1400" dirty="0" err="1" smtClean="0">
                <a:solidFill>
                  <a:srgbClr val="000000"/>
                </a:solidFill>
                <a:highlight>
                  <a:srgbClr val="FFFFFF"/>
                </a:highlight>
                <a:latin typeface="Consolas" panose="020B0609020204030204" pitchFamily="49" charset="0"/>
              </a:rPr>
              <a:t>method.</a:t>
            </a:r>
            <a:r>
              <a:rPr lang="en-US" sz="1400" dirty="0" err="1" smtClean="0">
                <a:solidFill>
                  <a:srgbClr val="008B8B"/>
                </a:solidFill>
                <a:highlight>
                  <a:srgbClr val="FFFFFF"/>
                </a:highlight>
                <a:latin typeface="Consolas" panose="020B0609020204030204" pitchFamily="49" charset="0"/>
              </a:rPr>
              <a:t>MakeGenericMethod</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8B"/>
                </a:solidFill>
                <a:highlight>
                  <a:srgbClr val="FFFFFF"/>
                </a:highlight>
                <a:latin typeface="Consolas" panose="020B0609020204030204" pitchFamily="49" charset="0"/>
              </a:rPr>
              <a:t>Type</a:t>
            </a:r>
            <a:r>
              <a:rPr lang="en-US" sz="1400" dirty="0" smtClean="0">
                <a:solidFill>
                  <a:srgbClr val="000000"/>
                </a:solidFill>
                <a:highlight>
                  <a:srgbClr val="FFFFFF"/>
                </a:highlight>
                <a:latin typeface="Consolas" panose="020B0609020204030204" pitchFamily="49" charset="0"/>
              </a:rPr>
              <a:t>[] { </a:t>
            </a:r>
            <a:r>
              <a:rPr lang="en-US" sz="1400" dirty="0" err="1" smtClean="0">
                <a:solidFill>
                  <a:srgbClr val="0000FF"/>
                </a:solidFill>
                <a:highlight>
                  <a:srgbClr val="FFFFFF"/>
                </a:highlight>
                <a:latin typeface="Consolas" panose="020B0609020204030204" pitchFamily="49" charset="0"/>
              </a:rPr>
              <a:t>typeof</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8B"/>
                </a:solidFill>
                <a:highlight>
                  <a:srgbClr val="FFFFFF"/>
                </a:highlight>
                <a:latin typeface="Consolas" panose="020B0609020204030204" pitchFamily="49" charset="0"/>
              </a:rPr>
              <a:t>TSource</a:t>
            </a:r>
            <a:r>
              <a:rPr lang="en-US" sz="1400" dirty="0" smtClean="0">
                <a:solidFill>
                  <a:srgbClr val="000000"/>
                </a:solidFill>
                <a:highlight>
                  <a:srgbClr val="FFFFFF"/>
                </a:highlight>
                <a:latin typeface="Consolas" panose="020B0609020204030204" pitchFamily="49" charset="0"/>
              </a:rPr>
              <a:t>) });</a:t>
            </a:r>
          </a:p>
          <a:p>
            <a:endParaRPr lang="cs-CZ"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Now we can create a *representation* of this exact method call </a:t>
            </a: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8B"/>
                </a:solidFill>
                <a:highlight>
                  <a:srgbClr val="FFFFFF"/>
                </a:highlight>
                <a:latin typeface="Consolas" panose="020B0609020204030204" pitchFamily="49" charset="0"/>
              </a:rPr>
              <a:t>Expression</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methodCall</a:t>
            </a:r>
            <a:r>
              <a:rPr lang="en-US" sz="1400" dirty="0" smtClean="0">
                <a:solidFill>
                  <a:srgbClr val="000000"/>
                </a:solidFill>
                <a:highlight>
                  <a:srgbClr val="FFFFFF"/>
                </a:highlight>
                <a:latin typeface="Consolas" panose="020B0609020204030204" pitchFamily="49" charset="0"/>
              </a:rPr>
              <a:t> = </a:t>
            </a:r>
            <a:r>
              <a:rPr lang="en-US" sz="1400" dirty="0" err="1" smtClean="0">
                <a:solidFill>
                  <a:srgbClr val="00008B"/>
                </a:solidFill>
                <a:highlight>
                  <a:srgbClr val="FFFFFF"/>
                </a:highlight>
                <a:latin typeface="Consolas" panose="020B0609020204030204" pitchFamily="49" charset="0"/>
              </a:rPr>
              <a:t>Expression</a:t>
            </a:r>
            <a:r>
              <a:rPr lang="en-US" sz="1400" dirty="0" err="1" smtClean="0">
                <a:solidFill>
                  <a:srgbClr val="000000"/>
                </a:solidFill>
                <a:highlight>
                  <a:srgbClr val="FFFFFF"/>
                </a:highlight>
                <a:latin typeface="Consolas" panose="020B0609020204030204" pitchFamily="49" charset="0"/>
              </a:rPr>
              <a:t>.</a:t>
            </a:r>
            <a:r>
              <a:rPr lang="en-US" sz="1400" dirty="0" err="1" smtClean="0">
                <a:solidFill>
                  <a:srgbClr val="008B8B"/>
                </a:solidFill>
                <a:highlight>
                  <a:srgbClr val="FFFFFF"/>
                </a:highlight>
                <a:latin typeface="Consolas" panose="020B0609020204030204" pitchFamily="49" charset="0"/>
              </a:rPr>
              <a:t>Call</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closedMethod</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sourceExpression</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indexExpression</a:t>
            </a:r>
            <a:r>
              <a:rPr lang="en-US" sz="1400" dirty="0" smtClean="0">
                <a:solidFill>
                  <a:srgbClr val="000000"/>
                </a:solidFill>
                <a:highlight>
                  <a:srgbClr val="FFFFFF"/>
                </a:highlight>
                <a:latin typeface="Consolas" panose="020B0609020204030204" pitchFamily="49" charset="0"/>
              </a:rPr>
              <a:t>);</a:t>
            </a:r>
          </a:p>
          <a:p>
            <a:endParaRPr lang="cs-CZ"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 and ask our query provider to execute it </a:t>
            </a:r>
          </a:p>
          <a:p>
            <a:r>
              <a:rPr lang="cs-CZ" sz="1400" dirty="0" smtClean="0">
                <a:solidFill>
                  <a:srgbClr val="000000"/>
                </a:solidFill>
                <a:highlight>
                  <a:srgbClr val="FFFFFF"/>
                </a:highlight>
                <a:latin typeface="Consolas" panose="020B0609020204030204" pitchFamily="49" charset="0"/>
              </a:rPr>
              <a:t>    </a:t>
            </a:r>
            <a:r>
              <a:rPr lang="cs-CZ" sz="1400" dirty="0" smtClean="0">
                <a:solidFill>
                  <a:srgbClr val="0000FF"/>
                </a:solidFill>
                <a:highlight>
                  <a:srgbClr val="FFFFFF"/>
                </a:highlight>
                <a:latin typeface="Consolas" panose="020B0609020204030204" pitchFamily="49" charset="0"/>
              </a:rPr>
              <a:t>return</a:t>
            </a:r>
            <a:r>
              <a:rPr lang="cs-CZ" sz="1400" dirty="0" smtClean="0">
                <a:solidFill>
                  <a:srgbClr val="000000"/>
                </a:solidFill>
                <a:highlight>
                  <a:srgbClr val="FFFFFF"/>
                </a:highlight>
                <a:latin typeface="Consolas" panose="020B0609020204030204" pitchFamily="49" charset="0"/>
              </a:rPr>
              <a:t> source.</a:t>
            </a:r>
            <a:r>
              <a:rPr lang="cs-CZ" sz="1400" dirty="0" smtClean="0">
                <a:solidFill>
                  <a:srgbClr val="800080"/>
                </a:solidFill>
                <a:highlight>
                  <a:srgbClr val="FFFFFF"/>
                </a:highlight>
                <a:latin typeface="Consolas" panose="020B0609020204030204" pitchFamily="49" charset="0"/>
              </a:rPr>
              <a:t>Provider</a:t>
            </a:r>
            <a:r>
              <a:rPr lang="cs-CZ" sz="1400" dirty="0" smtClean="0">
                <a:solidFill>
                  <a:srgbClr val="000000"/>
                </a:solidFill>
                <a:highlight>
                  <a:srgbClr val="FFFFFF"/>
                </a:highlight>
                <a:latin typeface="Consolas" panose="020B0609020204030204" pitchFamily="49" charset="0"/>
              </a:rPr>
              <a:t>.</a:t>
            </a:r>
            <a:r>
              <a:rPr lang="cs-CZ" sz="1400" dirty="0" smtClean="0">
                <a:solidFill>
                  <a:srgbClr val="008B8B"/>
                </a:solidFill>
                <a:highlight>
                  <a:srgbClr val="FFFFFF"/>
                </a:highlight>
                <a:latin typeface="Consolas" panose="020B0609020204030204" pitchFamily="49" charset="0"/>
              </a:rPr>
              <a:t>Execute</a:t>
            </a:r>
            <a:r>
              <a:rPr lang="cs-CZ" sz="1400" dirty="0" smtClean="0">
                <a:solidFill>
                  <a:srgbClr val="000000"/>
                </a:solidFill>
                <a:highlight>
                  <a:srgbClr val="FFFFFF"/>
                </a:highlight>
                <a:latin typeface="Consolas" panose="020B0609020204030204" pitchFamily="49" charset="0"/>
              </a:rPr>
              <a:t>&lt;</a:t>
            </a:r>
            <a:r>
              <a:rPr lang="cs-CZ" sz="1400" dirty="0" smtClean="0">
                <a:solidFill>
                  <a:srgbClr val="00008B"/>
                </a:solidFill>
                <a:highlight>
                  <a:srgbClr val="FFFFFF"/>
                </a:highlight>
                <a:latin typeface="Consolas" panose="020B0609020204030204" pitchFamily="49" charset="0"/>
              </a:rPr>
              <a:t>TSource</a:t>
            </a:r>
            <a:r>
              <a:rPr lang="cs-CZ" sz="1400" dirty="0" smtClean="0">
                <a:solidFill>
                  <a:srgbClr val="000000"/>
                </a:solidFill>
                <a:highlight>
                  <a:srgbClr val="FFFFFF"/>
                </a:highlight>
                <a:latin typeface="Consolas" panose="020B0609020204030204" pitchFamily="49" charset="0"/>
              </a:rPr>
              <a:t>&gt;(methodCall);</a:t>
            </a:r>
          </a:p>
          <a:p>
            <a:r>
              <a:rPr lang="cs-CZ" sz="1400" dirty="0" smtClean="0">
                <a:solidFill>
                  <a:srgbClr val="000000"/>
                </a:solidFill>
                <a:highlight>
                  <a:srgbClr val="FFFFFF"/>
                </a:highlight>
                <a:latin typeface="Consolas" panose="020B0609020204030204" pitchFamily="49" charset="0"/>
              </a:rPr>
              <a:t>}</a:t>
            </a:r>
            <a:endParaRPr lang="cs-CZ" sz="1400" dirty="0"/>
          </a:p>
        </p:txBody>
      </p:sp>
      <p:sp>
        <p:nvSpPr>
          <p:cNvPr id="6" name="Title 1"/>
          <p:cNvSpPr>
            <a:spLocks noGrp="1"/>
          </p:cNvSpPr>
          <p:nvPr>
            <p:ph type="title"/>
          </p:nvPr>
        </p:nvSpPr>
        <p:spPr>
          <a:xfrm>
            <a:off x="838200" y="365125"/>
            <a:ext cx="10515600" cy="1325563"/>
          </a:xfrm>
        </p:spPr>
        <p:txBody>
          <a:bodyPr/>
          <a:lstStyle/>
          <a:p>
            <a:r>
              <a:rPr lang="en-US" dirty="0" err="1" smtClean="0"/>
              <a:t>IQueryable</a:t>
            </a:r>
            <a:r>
              <a:rPr lang="en-US" dirty="0" smtClean="0"/>
              <a:t>: Immediate execution</a:t>
            </a:r>
            <a:endParaRPr lang="cs-CZ" dirty="0"/>
          </a:p>
        </p:txBody>
      </p:sp>
    </p:spTree>
    <p:extLst>
      <p:ext uri="{BB962C8B-B14F-4D97-AF65-F5344CB8AC3E}">
        <p14:creationId xmlns:p14="http://schemas.microsoft.com/office/powerpoint/2010/main" val="22956439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IQueryProvider</a:t>
            </a:r>
            <a:r>
              <a:rPr lang="en-US" dirty="0" smtClean="0"/>
              <a:t>: The real hero</a:t>
            </a:r>
            <a:endParaRPr lang="cs-CZ" dirty="0"/>
          </a:p>
        </p:txBody>
      </p:sp>
      <p:sp>
        <p:nvSpPr>
          <p:cNvPr id="3" name="Content Placeholder 2"/>
          <p:cNvSpPr>
            <a:spLocks noGrp="1"/>
          </p:cNvSpPr>
          <p:nvPr>
            <p:ph idx="1"/>
          </p:nvPr>
        </p:nvSpPr>
        <p:spPr/>
        <p:txBody>
          <a:bodyPr>
            <a:normAutofit/>
          </a:bodyPr>
          <a:lstStyle/>
          <a:p>
            <a:r>
              <a:rPr lang="en-US" dirty="0" smtClean="0"/>
              <a:t>Makes </a:t>
            </a:r>
            <a:r>
              <a:rPr lang="en-US" dirty="0" err="1" smtClean="0"/>
              <a:t>Linq</a:t>
            </a:r>
            <a:r>
              <a:rPr lang="en-US" dirty="0" smtClean="0"/>
              <a:t> to Anything possible</a:t>
            </a:r>
          </a:p>
          <a:p>
            <a:r>
              <a:rPr lang="en-US" dirty="0" smtClean="0"/>
              <a:t>Every framework has its own </a:t>
            </a:r>
            <a:r>
              <a:rPr lang="en-US" dirty="0" err="1" smtClean="0"/>
              <a:t>QueryProvider</a:t>
            </a:r>
            <a:r>
              <a:rPr lang="en-US" dirty="0" smtClean="0"/>
              <a:t> that translates Expressions to </a:t>
            </a:r>
            <a:r>
              <a:rPr lang="en-US" dirty="0" err="1" smtClean="0"/>
              <a:t>Sql</a:t>
            </a:r>
            <a:r>
              <a:rPr lang="en-US" dirty="0" smtClean="0"/>
              <a:t>, </a:t>
            </a:r>
            <a:r>
              <a:rPr lang="en-US" dirty="0" err="1" smtClean="0"/>
              <a:t>Xpath</a:t>
            </a:r>
            <a:r>
              <a:rPr lang="en-US" dirty="0" smtClean="0"/>
              <a:t>, Rest </a:t>
            </a:r>
            <a:r>
              <a:rPr lang="en-US" dirty="0" err="1" smtClean="0"/>
              <a:t>etc</a:t>
            </a:r>
            <a:endParaRPr lang="en-US" dirty="0" smtClean="0"/>
          </a:p>
          <a:p>
            <a:endParaRPr lang="en-US" dirty="0"/>
          </a:p>
          <a:p>
            <a:r>
              <a:rPr lang="en-US" dirty="0" err="1" smtClean="0"/>
              <a:t>Linq</a:t>
            </a:r>
            <a:r>
              <a:rPr lang="en-US" dirty="0" smtClean="0"/>
              <a:t> to Entities</a:t>
            </a:r>
          </a:p>
          <a:p>
            <a:pPr lvl="1"/>
            <a:r>
              <a:rPr lang="cs-CZ" dirty="0" smtClean="0"/>
              <a:t>DbSet: DbQuery</a:t>
            </a:r>
          </a:p>
          <a:p>
            <a:pPr lvl="1"/>
            <a:r>
              <a:rPr lang="cs-CZ" dirty="0" smtClean="0"/>
              <a:t>DbQuery : </a:t>
            </a:r>
            <a:r>
              <a:rPr lang="cs-CZ" b="1" dirty="0" smtClean="0"/>
              <a:t>IQueryable</a:t>
            </a:r>
          </a:p>
          <a:p>
            <a:pPr lvl="1"/>
            <a:r>
              <a:rPr lang="cs-CZ" dirty="0" smtClean="0"/>
              <a:t>DbQueryProvider: </a:t>
            </a:r>
            <a:r>
              <a:rPr lang="cs-CZ" b="1" dirty="0" smtClean="0"/>
              <a:t>IQueryProvider</a:t>
            </a:r>
          </a:p>
        </p:txBody>
      </p:sp>
    </p:spTree>
    <p:extLst>
      <p:ext uri="{BB962C8B-B14F-4D97-AF65-F5344CB8AC3E}">
        <p14:creationId xmlns:p14="http://schemas.microsoft.com/office/powerpoint/2010/main" val="27589669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0080" y="287119"/>
            <a:ext cx="10993120" cy="6370975"/>
          </a:xfrm>
          <a:prstGeom prst="rect">
            <a:avLst/>
          </a:prstGeom>
        </p:spPr>
        <p:txBody>
          <a:bodyPr wrap="square">
            <a:spAutoFit/>
          </a:bodyPr>
          <a:lstStyle/>
          <a:p>
            <a:r>
              <a:rPr lang="en-US" sz="1200" dirty="0" smtClean="0">
                <a:solidFill>
                  <a:srgbClr val="0000FF"/>
                </a:solidFill>
                <a:highlight>
                  <a:srgbClr val="FFFFFF"/>
                </a:highlight>
                <a:latin typeface="Consolas" panose="020B0609020204030204" pitchFamily="49" charset="0"/>
              </a:rPr>
              <a:t>public</a:t>
            </a: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abstract</a:t>
            </a: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class</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8B"/>
                </a:solidFill>
                <a:highlight>
                  <a:srgbClr val="FFFFFF"/>
                </a:highlight>
                <a:latin typeface="Consolas" panose="020B0609020204030204" pitchFamily="49" charset="0"/>
              </a:rPr>
              <a:t>QueryProvider</a:t>
            </a:r>
            <a:r>
              <a:rPr lang="en-US" sz="1200" dirty="0" smtClean="0">
                <a:solidFill>
                  <a:srgbClr val="000000"/>
                </a:solidFill>
                <a:highlight>
                  <a:srgbClr val="FFFFFF"/>
                </a:highlight>
                <a:latin typeface="Consolas" panose="020B0609020204030204" pitchFamily="49" charset="0"/>
              </a:rPr>
              <a:t> : </a:t>
            </a:r>
            <a:r>
              <a:rPr lang="en-US" sz="1200" dirty="0" err="1" smtClean="0">
                <a:solidFill>
                  <a:srgbClr val="00008B"/>
                </a:solidFill>
                <a:highlight>
                  <a:srgbClr val="FFFFFF"/>
                </a:highlight>
                <a:latin typeface="Consolas" panose="020B0609020204030204" pitchFamily="49" charset="0"/>
              </a:rPr>
              <a:t>IQueryProvider</a:t>
            </a:r>
            <a:endParaRPr lang="en-US" sz="1200" dirty="0" smtClean="0">
              <a:solidFill>
                <a:srgbClr val="00008B"/>
              </a:solidFill>
              <a:highlight>
                <a:srgbClr val="FFFFFF"/>
              </a:highlight>
              <a:latin typeface="Consolas" panose="020B0609020204030204" pitchFamily="49" charset="0"/>
            </a:endParaRPr>
          </a:p>
          <a:p>
            <a:r>
              <a:rPr lang="cs-CZ" sz="1200" dirty="0" smtClean="0">
                <a:solidFill>
                  <a:srgbClr val="000000"/>
                </a:solidFill>
                <a:highlight>
                  <a:srgbClr val="FFFFFF"/>
                </a:highlight>
                <a:latin typeface="Consolas" panose="020B0609020204030204" pitchFamily="49" charset="0"/>
              </a:rPr>
              <a:t>{</a:t>
            </a:r>
          </a:p>
          <a:p>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8B"/>
                </a:solidFill>
                <a:highlight>
                  <a:srgbClr val="FFFFFF"/>
                </a:highlight>
                <a:latin typeface="Consolas" panose="020B0609020204030204" pitchFamily="49" charset="0"/>
              </a:rPr>
              <a:t>IQueryable</a:t>
            </a:r>
            <a:r>
              <a:rPr lang="cs-CZ" sz="1200" dirty="0" smtClean="0">
                <a:solidFill>
                  <a:srgbClr val="000000"/>
                </a:solidFill>
                <a:highlight>
                  <a:srgbClr val="FFFFFF"/>
                </a:highlight>
                <a:latin typeface="Consolas" panose="020B0609020204030204" pitchFamily="49" charset="0"/>
              </a:rPr>
              <a:t>&lt;</a:t>
            </a:r>
            <a:r>
              <a:rPr lang="cs-CZ" sz="1200" dirty="0" smtClean="0">
                <a:solidFill>
                  <a:srgbClr val="00008B"/>
                </a:solidFill>
                <a:highlight>
                  <a:srgbClr val="FFFFFF"/>
                </a:highlight>
                <a:latin typeface="Consolas" panose="020B0609020204030204" pitchFamily="49" charset="0"/>
              </a:rPr>
              <a:t>S</a:t>
            </a:r>
            <a:r>
              <a:rPr lang="cs-CZ" sz="1200" dirty="0" smtClean="0">
                <a:solidFill>
                  <a:srgbClr val="000000"/>
                </a:solidFill>
                <a:highlight>
                  <a:srgbClr val="FFFFFF"/>
                </a:highlight>
                <a:latin typeface="Consolas" panose="020B0609020204030204" pitchFamily="49" charset="0"/>
              </a:rPr>
              <a:t>&gt; </a:t>
            </a:r>
            <a:r>
              <a:rPr lang="cs-CZ" sz="1200" dirty="0" smtClean="0">
                <a:solidFill>
                  <a:srgbClr val="00008B"/>
                </a:solidFill>
                <a:highlight>
                  <a:srgbClr val="FFFFFF"/>
                </a:highlight>
                <a:latin typeface="Consolas" panose="020B0609020204030204" pitchFamily="49" charset="0"/>
              </a:rPr>
              <a:t>IQueryProvider</a:t>
            </a:r>
            <a:r>
              <a:rPr lang="cs-CZ" sz="1200" dirty="0" smtClean="0">
                <a:solidFill>
                  <a:srgbClr val="000000"/>
                </a:solidFill>
                <a:highlight>
                  <a:srgbClr val="FFFFFF"/>
                </a:highlight>
                <a:latin typeface="Consolas" panose="020B0609020204030204" pitchFamily="49" charset="0"/>
              </a:rPr>
              <a:t>.</a:t>
            </a:r>
            <a:r>
              <a:rPr lang="cs-CZ" sz="1200" dirty="0" smtClean="0">
                <a:solidFill>
                  <a:srgbClr val="008B8B"/>
                </a:solidFill>
                <a:highlight>
                  <a:srgbClr val="FFFFFF"/>
                </a:highlight>
                <a:latin typeface="Consolas" panose="020B0609020204030204" pitchFamily="49" charset="0"/>
              </a:rPr>
              <a:t>CreateQuery</a:t>
            </a:r>
            <a:r>
              <a:rPr lang="cs-CZ" sz="1200" dirty="0" smtClean="0">
                <a:solidFill>
                  <a:srgbClr val="000000"/>
                </a:solidFill>
                <a:highlight>
                  <a:srgbClr val="FFFFFF"/>
                </a:highlight>
                <a:latin typeface="Consolas" panose="020B0609020204030204" pitchFamily="49" charset="0"/>
              </a:rPr>
              <a:t>&lt;</a:t>
            </a:r>
            <a:r>
              <a:rPr lang="cs-CZ" sz="1200" dirty="0" smtClean="0">
                <a:solidFill>
                  <a:srgbClr val="00008B"/>
                </a:solidFill>
                <a:highlight>
                  <a:srgbClr val="FFFFFF"/>
                </a:highlight>
                <a:latin typeface="Consolas" panose="020B0609020204030204" pitchFamily="49" charset="0"/>
              </a:rPr>
              <a:t>S</a:t>
            </a:r>
            <a:r>
              <a:rPr lang="cs-CZ" sz="1200" dirty="0" smtClean="0">
                <a:solidFill>
                  <a:srgbClr val="000000"/>
                </a:solidFill>
                <a:highlight>
                  <a:srgbClr val="FFFFFF"/>
                </a:highlight>
                <a:latin typeface="Consolas" panose="020B0609020204030204" pitchFamily="49" charset="0"/>
              </a:rPr>
              <a:t>&gt;(</a:t>
            </a:r>
            <a:r>
              <a:rPr lang="cs-CZ" sz="1200" dirty="0" smtClean="0">
                <a:solidFill>
                  <a:srgbClr val="00008B"/>
                </a:solidFill>
                <a:highlight>
                  <a:srgbClr val="FFFFFF"/>
                </a:highlight>
                <a:latin typeface="Consolas" panose="020B0609020204030204" pitchFamily="49" charset="0"/>
              </a:rPr>
              <a:t>Expression</a:t>
            </a:r>
            <a:r>
              <a:rPr lang="cs-CZ" sz="1200" dirty="0" smtClean="0">
                <a:solidFill>
                  <a:srgbClr val="000000"/>
                </a:solidFill>
                <a:highlight>
                  <a:srgbClr val="FFFFFF"/>
                </a:highlight>
                <a:latin typeface="Consolas" panose="020B0609020204030204" pitchFamily="49" charset="0"/>
              </a:rPr>
              <a:t> expression)</a:t>
            </a:r>
          </a:p>
          <a:p>
            <a:r>
              <a:rPr lang="cs-CZ" sz="1200" dirty="0" smtClean="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return</a:t>
            </a: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new Query</a:t>
            </a:r>
            <a:r>
              <a:rPr lang="en-US" sz="1200" dirty="0" smtClean="0">
                <a:solidFill>
                  <a:srgbClr val="000000"/>
                </a:solidFill>
                <a:highlight>
                  <a:srgbClr val="FFFFFF"/>
                </a:highlight>
                <a:latin typeface="Consolas" panose="020B0609020204030204" pitchFamily="49" charset="0"/>
              </a:rPr>
              <a:t>&lt;</a:t>
            </a:r>
            <a:r>
              <a:rPr lang="en-US" sz="1200" dirty="0" smtClean="0">
                <a:solidFill>
                  <a:srgbClr val="00008B"/>
                </a:solidFill>
                <a:highlight>
                  <a:srgbClr val="FFFFFF"/>
                </a:highlight>
                <a:latin typeface="Consolas" panose="020B0609020204030204" pitchFamily="49" charset="0"/>
              </a:rPr>
              <a:t>S</a:t>
            </a:r>
            <a:r>
              <a:rPr lang="en-US" sz="1200" dirty="0" smtClean="0">
                <a:solidFill>
                  <a:srgbClr val="000000"/>
                </a:solidFill>
                <a:highlight>
                  <a:srgbClr val="FFFFFF"/>
                </a:highlight>
                <a:latin typeface="Consolas" panose="020B0609020204030204" pitchFamily="49" charset="0"/>
              </a:rPr>
              <a:t>&gt;(</a:t>
            </a:r>
            <a:r>
              <a:rPr lang="en-US" sz="1200" dirty="0" smtClean="0">
                <a:solidFill>
                  <a:srgbClr val="0000FF"/>
                </a:solidFill>
                <a:highlight>
                  <a:srgbClr val="FFFFFF"/>
                </a:highlight>
                <a:latin typeface="Consolas" panose="020B0609020204030204" pitchFamily="49" charset="0"/>
              </a:rPr>
              <a:t>this</a:t>
            </a:r>
            <a:r>
              <a:rPr lang="en-US" sz="1200" dirty="0" smtClean="0">
                <a:solidFill>
                  <a:srgbClr val="000000"/>
                </a:solidFill>
                <a:highlight>
                  <a:srgbClr val="FFFFFF"/>
                </a:highlight>
                <a:latin typeface="Consolas" panose="020B0609020204030204" pitchFamily="49" charset="0"/>
              </a:rPr>
              <a:t>, expression);</a:t>
            </a:r>
          </a:p>
          <a:p>
            <a:r>
              <a:rPr lang="cs-CZ" sz="1200" dirty="0" smtClean="0">
                <a:solidFill>
                  <a:srgbClr val="000000"/>
                </a:solidFill>
                <a:highlight>
                  <a:srgbClr val="FFFFFF"/>
                </a:highlight>
                <a:latin typeface="Consolas" panose="020B0609020204030204" pitchFamily="49" charset="0"/>
              </a:rPr>
              <a:t>    }</a:t>
            </a:r>
          </a:p>
          <a:p>
            <a:endParaRPr lang="cs-CZ" sz="1200" dirty="0" smtClean="0">
              <a:solidFill>
                <a:srgbClr val="000000"/>
              </a:solidFill>
              <a:highlight>
                <a:srgbClr val="FFFFFF"/>
              </a:highlight>
              <a:latin typeface="Consolas" panose="020B0609020204030204" pitchFamily="49" charset="0"/>
            </a:endParaRPr>
          </a:p>
          <a:p>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8B"/>
                </a:solidFill>
                <a:highlight>
                  <a:srgbClr val="FFFFFF"/>
                </a:highlight>
                <a:latin typeface="Consolas" panose="020B0609020204030204" pitchFamily="49" charset="0"/>
              </a:rPr>
              <a:t>IQueryable</a:t>
            </a:r>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8B"/>
                </a:solidFill>
                <a:highlight>
                  <a:srgbClr val="FFFFFF"/>
                </a:highlight>
                <a:latin typeface="Consolas" panose="020B0609020204030204" pitchFamily="49" charset="0"/>
              </a:rPr>
              <a:t>IQueryProvider</a:t>
            </a:r>
            <a:r>
              <a:rPr lang="cs-CZ" sz="1200" dirty="0" smtClean="0">
                <a:solidFill>
                  <a:srgbClr val="000000"/>
                </a:solidFill>
                <a:highlight>
                  <a:srgbClr val="FFFFFF"/>
                </a:highlight>
                <a:latin typeface="Consolas" panose="020B0609020204030204" pitchFamily="49" charset="0"/>
              </a:rPr>
              <a:t>.</a:t>
            </a:r>
            <a:r>
              <a:rPr lang="cs-CZ" sz="1200" dirty="0" smtClean="0">
                <a:solidFill>
                  <a:srgbClr val="008B8B"/>
                </a:solidFill>
                <a:highlight>
                  <a:srgbClr val="FFFFFF"/>
                </a:highlight>
                <a:latin typeface="Consolas" panose="020B0609020204030204" pitchFamily="49" charset="0"/>
              </a:rPr>
              <a:t>CreateQuery</a:t>
            </a:r>
            <a:r>
              <a:rPr lang="cs-CZ" sz="1200" dirty="0" smtClean="0">
                <a:solidFill>
                  <a:srgbClr val="000000"/>
                </a:solidFill>
                <a:highlight>
                  <a:srgbClr val="FFFFFF"/>
                </a:highlight>
                <a:latin typeface="Consolas" panose="020B0609020204030204" pitchFamily="49" charset="0"/>
              </a:rPr>
              <a:t>(</a:t>
            </a:r>
            <a:r>
              <a:rPr lang="cs-CZ" sz="1200" dirty="0" smtClean="0">
                <a:solidFill>
                  <a:srgbClr val="00008B"/>
                </a:solidFill>
                <a:highlight>
                  <a:srgbClr val="FFFFFF"/>
                </a:highlight>
                <a:latin typeface="Consolas" panose="020B0609020204030204" pitchFamily="49" charset="0"/>
              </a:rPr>
              <a:t>Expression</a:t>
            </a:r>
            <a:r>
              <a:rPr lang="cs-CZ" sz="1200" dirty="0" smtClean="0">
                <a:solidFill>
                  <a:srgbClr val="000000"/>
                </a:solidFill>
                <a:highlight>
                  <a:srgbClr val="FFFFFF"/>
                </a:highlight>
                <a:latin typeface="Consolas" panose="020B0609020204030204" pitchFamily="49" charset="0"/>
              </a:rPr>
              <a:t> expression)</a:t>
            </a:r>
          </a:p>
          <a:p>
            <a:r>
              <a:rPr lang="cs-CZ" sz="1200" dirty="0" smtClean="0">
                <a:solidFill>
                  <a:srgbClr val="000000"/>
                </a:solidFill>
                <a:highlight>
                  <a:srgbClr val="FFFFFF"/>
                </a:highlight>
                <a:latin typeface="Consolas" panose="020B0609020204030204" pitchFamily="49" charset="0"/>
              </a:rPr>
              <a:t>    {</a:t>
            </a:r>
          </a:p>
          <a:p>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8B"/>
                </a:solidFill>
                <a:highlight>
                  <a:srgbClr val="FFFFFF"/>
                </a:highlight>
                <a:latin typeface="Consolas" panose="020B0609020204030204" pitchFamily="49" charset="0"/>
              </a:rPr>
              <a:t>Type</a:t>
            </a:r>
            <a:r>
              <a:rPr lang="cs-CZ" sz="1200" dirty="0" smtClean="0">
                <a:solidFill>
                  <a:srgbClr val="000000"/>
                </a:solidFill>
                <a:highlight>
                  <a:srgbClr val="FFFFFF"/>
                </a:highlight>
                <a:latin typeface="Consolas" panose="020B0609020204030204" pitchFamily="49" charset="0"/>
              </a:rPr>
              <a:t> elementType = </a:t>
            </a:r>
            <a:r>
              <a:rPr lang="en-US" sz="1200" dirty="0" err="1" smtClean="0">
                <a:solidFill>
                  <a:srgbClr val="0000FF"/>
                </a:solidFill>
                <a:highlight>
                  <a:srgbClr val="FFFFFF"/>
                </a:highlight>
                <a:latin typeface="Consolas" panose="020B0609020204030204" pitchFamily="49" charset="0"/>
              </a:rPr>
              <a:t>TypeSystem</a:t>
            </a:r>
            <a:r>
              <a:rPr lang="cs-CZ" sz="1200" dirty="0" smtClean="0">
                <a:solidFill>
                  <a:srgbClr val="000000"/>
                </a:solidFill>
                <a:highlight>
                  <a:srgbClr val="FFFFFF"/>
                </a:highlight>
                <a:latin typeface="Consolas" panose="020B0609020204030204" pitchFamily="49" charset="0"/>
              </a:rPr>
              <a:t>.GetElementType(expression.</a:t>
            </a:r>
            <a:r>
              <a:rPr lang="cs-CZ" sz="1200" dirty="0" smtClean="0">
                <a:solidFill>
                  <a:srgbClr val="800080"/>
                </a:solidFill>
                <a:highlight>
                  <a:srgbClr val="FFFFFF"/>
                </a:highlight>
                <a:latin typeface="Consolas" panose="020B0609020204030204" pitchFamily="49" charset="0"/>
              </a:rPr>
              <a:t>Type</a:t>
            </a:r>
            <a:r>
              <a:rPr lang="cs-CZ" sz="1200" dirty="0" smtClean="0">
                <a:solidFill>
                  <a:srgbClr val="000000"/>
                </a:solidFill>
                <a:highlight>
                  <a:srgbClr val="FFFFFF"/>
                </a:highlight>
                <a:latin typeface="Consolas" panose="020B0609020204030204" pitchFamily="49" charset="0"/>
              </a:rPr>
              <a:t>);</a:t>
            </a:r>
          </a:p>
          <a:p>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FF"/>
                </a:solidFill>
                <a:highlight>
                  <a:srgbClr val="FFFFFF"/>
                </a:highlight>
                <a:latin typeface="Consolas" panose="020B0609020204030204" pitchFamily="49" charset="0"/>
              </a:rPr>
              <a:t>try</a:t>
            </a:r>
          </a:p>
          <a:p>
            <a:r>
              <a:rPr lang="cs-CZ" sz="1200" dirty="0" smtClean="0">
                <a:solidFill>
                  <a:srgbClr val="000000"/>
                </a:solidFill>
                <a:highlight>
                  <a:srgbClr val="FFFFFF"/>
                </a:highlight>
                <a:latin typeface="Consolas" panose="020B0609020204030204" pitchFamily="49" charset="0"/>
              </a:rPr>
              <a:t>        {</a:t>
            </a:r>
          </a:p>
          <a:p>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FF"/>
                </a:solidFill>
                <a:highlight>
                  <a:srgbClr val="FFFFFF"/>
                </a:highlight>
                <a:latin typeface="Consolas" panose="020B0609020204030204" pitchFamily="49" charset="0"/>
              </a:rPr>
              <a:t>return</a:t>
            </a:r>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8B"/>
                </a:solidFill>
                <a:highlight>
                  <a:srgbClr val="FFFFFF"/>
                </a:highlight>
                <a:latin typeface="Consolas" panose="020B0609020204030204" pitchFamily="49" charset="0"/>
              </a:rPr>
              <a:t>IQueryable</a:t>
            </a:r>
            <a:r>
              <a:rPr lang="cs-CZ" sz="1200" dirty="0" smtClean="0">
                <a:solidFill>
                  <a:srgbClr val="000000"/>
                </a:solidFill>
                <a:highlight>
                  <a:srgbClr val="FFFFFF"/>
                </a:highlight>
                <a:latin typeface="Consolas" panose="020B0609020204030204" pitchFamily="49" charset="0"/>
              </a:rPr>
              <a:t>)</a:t>
            </a:r>
            <a:r>
              <a:rPr lang="cs-CZ" sz="1200" dirty="0" smtClean="0">
                <a:solidFill>
                  <a:srgbClr val="00008B"/>
                </a:solidFill>
                <a:highlight>
                  <a:srgbClr val="FFFFFF"/>
                </a:highlight>
                <a:latin typeface="Consolas" panose="020B0609020204030204" pitchFamily="49" charset="0"/>
              </a:rPr>
              <a:t>Activator</a:t>
            </a:r>
            <a:r>
              <a:rPr lang="cs-CZ" sz="1200" dirty="0" smtClean="0">
                <a:solidFill>
                  <a:srgbClr val="000000"/>
                </a:solidFill>
                <a:highlight>
                  <a:srgbClr val="FFFFFF"/>
                </a:highlight>
                <a:latin typeface="Consolas" panose="020B0609020204030204" pitchFamily="49" charset="0"/>
              </a:rPr>
              <a:t>.</a:t>
            </a:r>
            <a:r>
              <a:rPr lang="cs-CZ" sz="1200" dirty="0" smtClean="0">
                <a:solidFill>
                  <a:srgbClr val="008B8B"/>
                </a:solidFill>
                <a:highlight>
                  <a:srgbClr val="FFFFFF"/>
                </a:highlight>
                <a:latin typeface="Consolas" panose="020B0609020204030204" pitchFamily="49" charset="0"/>
              </a:rPr>
              <a:t>CreateInstance</a:t>
            </a:r>
            <a:r>
              <a:rPr lang="cs-CZ" sz="1200" dirty="0" smtClean="0">
                <a:solidFill>
                  <a:srgbClr val="000000"/>
                </a:solidFill>
                <a:highlight>
                  <a:srgbClr val="FFFFFF"/>
                </a:highlight>
                <a:latin typeface="Consolas" panose="020B0609020204030204" pitchFamily="49" charset="0"/>
              </a:rPr>
              <a:t>(</a:t>
            </a:r>
            <a:r>
              <a:rPr lang="cs-CZ" sz="1200" dirty="0" smtClean="0">
                <a:solidFill>
                  <a:srgbClr val="0000FF"/>
                </a:solidFill>
                <a:highlight>
                  <a:srgbClr val="FFFFFF"/>
                </a:highlight>
                <a:latin typeface="Consolas" panose="020B0609020204030204" pitchFamily="49" charset="0"/>
              </a:rPr>
              <a:t>typeof</a:t>
            </a:r>
            <a:r>
              <a:rPr lang="cs-CZ" sz="1200" dirty="0" smtClean="0">
                <a:solidFill>
                  <a:srgbClr val="000000"/>
                </a:solidFill>
                <a:highlight>
                  <a:srgbClr val="FFFFFF"/>
                </a:highlight>
                <a:latin typeface="Consolas" panose="020B0609020204030204" pitchFamily="49" charset="0"/>
              </a:rPr>
              <a:t>(</a:t>
            </a:r>
            <a:r>
              <a:rPr lang="en-US" sz="1200" dirty="0" smtClean="0">
                <a:solidFill>
                  <a:srgbClr val="0000FF"/>
                </a:solidFill>
                <a:highlight>
                  <a:srgbClr val="FFFFFF"/>
                </a:highlight>
                <a:latin typeface="Consolas" panose="020B0609020204030204" pitchFamily="49" charset="0"/>
              </a:rPr>
              <a:t>Query</a:t>
            </a:r>
            <a:r>
              <a:rPr lang="cs-CZ" sz="1200" dirty="0" smtClean="0">
                <a:solidFill>
                  <a:srgbClr val="000000"/>
                </a:solidFill>
                <a:highlight>
                  <a:srgbClr val="FFFFFF"/>
                </a:highlight>
                <a:latin typeface="Consolas" panose="020B0609020204030204" pitchFamily="49" charset="0"/>
              </a:rPr>
              <a:t>&lt;&gt;).</a:t>
            </a:r>
            <a:r>
              <a:rPr lang="cs-CZ" sz="1200" dirty="0" smtClean="0">
                <a:solidFill>
                  <a:srgbClr val="008B8B"/>
                </a:solidFill>
                <a:highlight>
                  <a:srgbClr val="FFFFFF"/>
                </a:highlight>
                <a:latin typeface="Consolas" panose="020B0609020204030204" pitchFamily="49" charset="0"/>
              </a:rPr>
              <a:t>MakeGenericType</a:t>
            </a:r>
            <a:r>
              <a:rPr lang="cs-CZ" sz="1200" dirty="0" smtClean="0">
                <a:solidFill>
                  <a:srgbClr val="000000"/>
                </a:solidFill>
                <a:highlight>
                  <a:srgbClr val="FFFFFF"/>
                </a:highlight>
                <a:latin typeface="Consolas" panose="020B0609020204030204" pitchFamily="49" charset="0"/>
              </a:rPr>
              <a:t>(elementType), </a:t>
            </a:r>
          </a:p>
          <a:p>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FF"/>
                </a:solidFill>
                <a:highlight>
                  <a:srgbClr val="FFFFFF"/>
                </a:highlight>
                <a:latin typeface="Consolas" panose="020B0609020204030204" pitchFamily="49" charset="0"/>
              </a:rPr>
              <a:t>new</a:t>
            </a:r>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FF"/>
                </a:solidFill>
                <a:highlight>
                  <a:srgbClr val="FFFFFF"/>
                </a:highlight>
                <a:latin typeface="Consolas" panose="020B0609020204030204" pitchFamily="49" charset="0"/>
              </a:rPr>
              <a:t>object</a:t>
            </a:r>
            <a:r>
              <a:rPr lang="cs-CZ" sz="1200" dirty="0" smtClean="0">
                <a:solidFill>
                  <a:srgbClr val="000000"/>
                </a:solidFill>
                <a:highlight>
                  <a:srgbClr val="FFFFFF"/>
                </a:highlight>
                <a:latin typeface="Consolas" panose="020B0609020204030204" pitchFamily="49" charset="0"/>
              </a:rPr>
              <a:t>[] { </a:t>
            </a:r>
            <a:r>
              <a:rPr lang="cs-CZ" sz="1200" dirty="0" smtClean="0">
                <a:solidFill>
                  <a:srgbClr val="0000FF"/>
                </a:solidFill>
                <a:highlight>
                  <a:srgbClr val="FFFFFF"/>
                </a:highlight>
                <a:latin typeface="Consolas" panose="020B0609020204030204" pitchFamily="49" charset="0"/>
              </a:rPr>
              <a:t>this</a:t>
            </a:r>
            <a:r>
              <a:rPr lang="cs-CZ" sz="1200" dirty="0" smtClean="0">
                <a:solidFill>
                  <a:srgbClr val="000000"/>
                </a:solidFill>
                <a:highlight>
                  <a:srgbClr val="FFFFFF"/>
                </a:highlight>
                <a:latin typeface="Consolas" panose="020B0609020204030204" pitchFamily="49" charset="0"/>
              </a:rPr>
              <a:t>, expression });</a:t>
            </a:r>
          </a:p>
          <a:p>
            <a:r>
              <a:rPr lang="cs-CZ" sz="1200" dirty="0" smtClean="0">
                <a:solidFill>
                  <a:srgbClr val="000000"/>
                </a:solidFill>
                <a:highlight>
                  <a:srgbClr val="FFFFFF"/>
                </a:highlight>
                <a:latin typeface="Consolas" panose="020B0609020204030204" pitchFamily="49" charset="0"/>
              </a:rPr>
              <a:t>        }</a:t>
            </a:r>
          </a:p>
          <a:p>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FF"/>
                </a:solidFill>
                <a:highlight>
                  <a:srgbClr val="FFFFFF"/>
                </a:highlight>
                <a:latin typeface="Consolas" panose="020B0609020204030204" pitchFamily="49" charset="0"/>
              </a:rPr>
              <a:t>catch</a:t>
            </a:r>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8B"/>
                </a:solidFill>
                <a:highlight>
                  <a:srgbClr val="FFFFFF"/>
                </a:highlight>
                <a:latin typeface="Consolas" panose="020B0609020204030204" pitchFamily="49" charset="0"/>
              </a:rPr>
              <a:t>TargetInvocationException</a:t>
            </a:r>
            <a:r>
              <a:rPr lang="cs-CZ" sz="1200" dirty="0" smtClean="0">
                <a:solidFill>
                  <a:srgbClr val="000000"/>
                </a:solidFill>
                <a:highlight>
                  <a:srgbClr val="FFFFFF"/>
                </a:highlight>
                <a:latin typeface="Consolas" panose="020B0609020204030204" pitchFamily="49" charset="0"/>
              </a:rPr>
              <a:t> tie)</a:t>
            </a:r>
          </a:p>
          <a:p>
            <a:r>
              <a:rPr lang="cs-CZ" sz="1200" dirty="0" smtClean="0">
                <a:solidFill>
                  <a:srgbClr val="000000"/>
                </a:solidFill>
                <a:highlight>
                  <a:srgbClr val="FFFFFF"/>
                </a:highlight>
                <a:latin typeface="Consolas" panose="020B0609020204030204" pitchFamily="49" charset="0"/>
              </a:rPr>
              <a:t>        {</a:t>
            </a:r>
          </a:p>
          <a:p>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FF"/>
                </a:solidFill>
                <a:highlight>
                  <a:srgbClr val="FFFFFF"/>
                </a:highlight>
                <a:latin typeface="Consolas" panose="020B0609020204030204" pitchFamily="49" charset="0"/>
              </a:rPr>
              <a:t>throw</a:t>
            </a:r>
            <a:r>
              <a:rPr lang="cs-CZ" sz="1200" dirty="0" smtClean="0">
                <a:solidFill>
                  <a:srgbClr val="000000"/>
                </a:solidFill>
                <a:highlight>
                  <a:srgbClr val="FFFFFF"/>
                </a:highlight>
                <a:latin typeface="Consolas" panose="020B0609020204030204" pitchFamily="49" charset="0"/>
              </a:rPr>
              <a:t> tie.</a:t>
            </a:r>
            <a:r>
              <a:rPr lang="cs-CZ" sz="1200" dirty="0" smtClean="0">
                <a:solidFill>
                  <a:srgbClr val="800080"/>
                </a:solidFill>
                <a:highlight>
                  <a:srgbClr val="FFFFFF"/>
                </a:highlight>
                <a:latin typeface="Consolas" panose="020B0609020204030204" pitchFamily="49" charset="0"/>
              </a:rPr>
              <a:t>InnerException</a:t>
            </a:r>
            <a:r>
              <a:rPr lang="cs-CZ" sz="1200" dirty="0" smtClean="0">
                <a:solidFill>
                  <a:srgbClr val="000000"/>
                </a:solidFill>
                <a:highlight>
                  <a:srgbClr val="FFFFFF"/>
                </a:highlight>
                <a:latin typeface="Consolas" panose="020B0609020204030204" pitchFamily="49" charset="0"/>
              </a:rPr>
              <a:t>;</a:t>
            </a:r>
          </a:p>
          <a:p>
            <a:r>
              <a:rPr lang="cs-CZ" sz="1200" dirty="0" smtClean="0">
                <a:solidFill>
                  <a:srgbClr val="000000"/>
                </a:solidFill>
                <a:highlight>
                  <a:srgbClr val="FFFFFF"/>
                </a:highlight>
                <a:latin typeface="Consolas" panose="020B0609020204030204" pitchFamily="49" charset="0"/>
              </a:rPr>
              <a:t>        }</a:t>
            </a:r>
          </a:p>
          <a:p>
            <a:r>
              <a:rPr lang="cs-CZ" sz="1200" dirty="0" smtClean="0">
                <a:solidFill>
                  <a:srgbClr val="000000"/>
                </a:solidFill>
                <a:highlight>
                  <a:srgbClr val="FFFFFF"/>
                </a:highlight>
                <a:latin typeface="Consolas" panose="020B0609020204030204" pitchFamily="49" charset="0"/>
              </a:rPr>
              <a:t>    }</a:t>
            </a:r>
          </a:p>
          <a:p>
            <a:endParaRPr lang="cs-CZ" sz="1200" dirty="0" smtClean="0">
              <a:solidFill>
                <a:srgbClr val="000000"/>
              </a:solidFill>
              <a:highlight>
                <a:srgbClr val="FFFFFF"/>
              </a:highlight>
              <a:latin typeface="Consolas" panose="020B0609020204030204" pitchFamily="49" charset="0"/>
            </a:endParaRPr>
          </a:p>
          <a:p>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8B"/>
                </a:solidFill>
                <a:highlight>
                  <a:srgbClr val="FFFFFF"/>
                </a:highlight>
                <a:latin typeface="Consolas" panose="020B0609020204030204" pitchFamily="49" charset="0"/>
              </a:rPr>
              <a:t>S</a:t>
            </a:r>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8B"/>
                </a:solidFill>
                <a:highlight>
                  <a:srgbClr val="FFFFFF"/>
                </a:highlight>
                <a:latin typeface="Consolas" panose="020B0609020204030204" pitchFamily="49" charset="0"/>
              </a:rPr>
              <a:t>IQueryProvider</a:t>
            </a:r>
            <a:r>
              <a:rPr lang="cs-CZ" sz="1200" dirty="0" smtClean="0">
                <a:solidFill>
                  <a:srgbClr val="000000"/>
                </a:solidFill>
                <a:highlight>
                  <a:srgbClr val="FFFFFF"/>
                </a:highlight>
                <a:latin typeface="Consolas" panose="020B0609020204030204" pitchFamily="49" charset="0"/>
              </a:rPr>
              <a:t>.</a:t>
            </a:r>
            <a:r>
              <a:rPr lang="cs-CZ" sz="1200" dirty="0" smtClean="0">
                <a:solidFill>
                  <a:srgbClr val="008B8B"/>
                </a:solidFill>
                <a:highlight>
                  <a:srgbClr val="FFFFFF"/>
                </a:highlight>
                <a:latin typeface="Consolas" panose="020B0609020204030204" pitchFamily="49" charset="0"/>
              </a:rPr>
              <a:t>Execute</a:t>
            </a:r>
            <a:r>
              <a:rPr lang="cs-CZ" sz="1200" dirty="0" smtClean="0">
                <a:solidFill>
                  <a:srgbClr val="000000"/>
                </a:solidFill>
                <a:highlight>
                  <a:srgbClr val="FFFFFF"/>
                </a:highlight>
                <a:latin typeface="Consolas" panose="020B0609020204030204" pitchFamily="49" charset="0"/>
              </a:rPr>
              <a:t>&lt;</a:t>
            </a:r>
            <a:r>
              <a:rPr lang="cs-CZ" sz="1200" dirty="0" smtClean="0">
                <a:solidFill>
                  <a:srgbClr val="00008B"/>
                </a:solidFill>
                <a:highlight>
                  <a:srgbClr val="FFFFFF"/>
                </a:highlight>
                <a:latin typeface="Consolas" panose="020B0609020204030204" pitchFamily="49" charset="0"/>
              </a:rPr>
              <a:t>S</a:t>
            </a:r>
            <a:r>
              <a:rPr lang="cs-CZ" sz="1200" dirty="0" smtClean="0">
                <a:solidFill>
                  <a:srgbClr val="000000"/>
                </a:solidFill>
                <a:highlight>
                  <a:srgbClr val="FFFFFF"/>
                </a:highlight>
                <a:latin typeface="Consolas" panose="020B0609020204030204" pitchFamily="49" charset="0"/>
              </a:rPr>
              <a:t>&gt;(</a:t>
            </a:r>
            <a:r>
              <a:rPr lang="cs-CZ" sz="1200" dirty="0" smtClean="0">
                <a:solidFill>
                  <a:srgbClr val="00008B"/>
                </a:solidFill>
                <a:highlight>
                  <a:srgbClr val="FFFFFF"/>
                </a:highlight>
                <a:latin typeface="Consolas" panose="020B0609020204030204" pitchFamily="49" charset="0"/>
              </a:rPr>
              <a:t>Expression</a:t>
            </a:r>
            <a:r>
              <a:rPr lang="cs-CZ" sz="1200" dirty="0" smtClean="0">
                <a:solidFill>
                  <a:srgbClr val="000000"/>
                </a:solidFill>
                <a:highlight>
                  <a:srgbClr val="FFFFFF"/>
                </a:highlight>
                <a:latin typeface="Consolas" panose="020B0609020204030204" pitchFamily="49" charset="0"/>
              </a:rPr>
              <a:t> expression)</a:t>
            </a:r>
          </a:p>
          <a:p>
            <a:r>
              <a:rPr lang="cs-CZ" sz="1200" dirty="0" smtClean="0">
                <a:solidFill>
                  <a:srgbClr val="000000"/>
                </a:solidFill>
                <a:highlight>
                  <a:srgbClr val="FFFFFF"/>
                </a:highlight>
                <a:latin typeface="Consolas" panose="020B0609020204030204" pitchFamily="49" charset="0"/>
              </a:rPr>
              <a:t>    {</a:t>
            </a:r>
          </a:p>
          <a:p>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FF"/>
                </a:solidFill>
                <a:highlight>
                  <a:srgbClr val="FFFFFF"/>
                </a:highlight>
                <a:latin typeface="Consolas" panose="020B0609020204030204" pitchFamily="49" charset="0"/>
              </a:rPr>
              <a:t>return</a:t>
            </a:r>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8B"/>
                </a:solidFill>
                <a:highlight>
                  <a:srgbClr val="FFFFFF"/>
                </a:highlight>
                <a:latin typeface="Consolas" panose="020B0609020204030204" pitchFamily="49" charset="0"/>
              </a:rPr>
              <a:t>S</a:t>
            </a:r>
            <a:r>
              <a:rPr lang="cs-CZ" sz="1200" dirty="0" smtClean="0">
                <a:solidFill>
                  <a:srgbClr val="000000"/>
                </a:solidFill>
                <a:highlight>
                  <a:srgbClr val="FFFFFF"/>
                </a:highlight>
                <a:latin typeface="Consolas" panose="020B0609020204030204" pitchFamily="49" charset="0"/>
              </a:rPr>
              <a:t>)</a:t>
            </a:r>
            <a:r>
              <a:rPr lang="cs-CZ" sz="1200" dirty="0" smtClean="0">
                <a:solidFill>
                  <a:srgbClr val="0000FF"/>
                </a:solidFill>
                <a:highlight>
                  <a:srgbClr val="FFFFFF"/>
                </a:highlight>
                <a:latin typeface="Consolas" panose="020B0609020204030204" pitchFamily="49" charset="0"/>
              </a:rPr>
              <a:t>this</a:t>
            </a:r>
            <a:r>
              <a:rPr lang="cs-CZ" sz="1200" dirty="0" smtClean="0">
                <a:solidFill>
                  <a:srgbClr val="000000"/>
                </a:solidFill>
                <a:highlight>
                  <a:srgbClr val="FFFFFF"/>
                </a:highlight>
                <a:latin typeface="Consolas" panose="020B0609020204030204" pitchFamily="49" charset="0"/>
              </a:rPr>
              <a:t>.</a:t>
            </a:r>
            <a:r>
              <a:rPr lang="cs-CZ" sz="1200" dirty="0" smtClean="0">
                <a:solidFill>
                  <a:srgbClr val="008B8B"/>
                </a:solidFill>
                <a:highlight>
                  <a:srgbClr val="FFFFFF"/>
                </a:highlight>
                <a:latin typeface="Consolas" panose="020B0609020204030204" pitchFamily="49" charset="0"/>
              </a:rPr>
              <a:t>Execute</a:t>
            </a:r>
            <a:r>
              <a:rPr lang="cs-CZ" sz="1200" dirty="0" smtClean="0">
                <a:solidFill>
                  <a:srgbClr val="000000"/>
                </a:solidFill>
                <a:highlight>
                  <a:srgbClr val="FFFFFF"/>
                </a:highlight>
                <a:latin typeface="Consolas" panose="020B0609020204030204" pitchFamily="49" charset="0"/>
              </a:rPr>
              <a:t>(expression);</a:t>
            </a:r>
          </a:p>
          <a:p>
            <a:r>
              <a:rPr lang="cs-CZ" sz="1200" dirty="0" smtClean="0">
                <a:solidFill>
                  <a:srgbClr val="000000"/>
                </a:solidFill>
                <a:highlight>
                  <a:srgbClr val="FFFFFF"/>
                </a:highlight>
                <a:latin typeface="Consolas" panose="020B0609020204030204" pitchFamily="49" charset="0"/>
              </a:rPr>
              <a:t>    }</a:t>
            </a:r>
          </a:p>
          <a:p>
            <a:endParaRPr lang="cs-CZ" sz="1200" dirty="0" smtClean="0">
              <a:solidFill>
                <a:srgbClr val="000000"/>
              </a:solidFill>
              <a:highlight>
                <a:srgbClr val="FFFFFF"/>
              </a:highlight>
              <a:latin typeface="Consolas" panose="020B0609020204030204" pitchFamily="49" charset="0"/>
            </a:endParaRPr>
          </a:p>
          <a:p>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FF"/>
                </a:solidFill>
                <a:highlight>
                  <a:srgbClr val="FFFFFF"/>
                </a:highlight>
                <a:latin typeface="Consolas" panose="020B0609020204030204" pitchFamily="49" charset="0"/>
              </a:rPr>
              <a:t>object</a:t>
            </a:r>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8B"/>
                </a:solidFill>
                <a:highlight>
                  <a:srgbClr val="FFFFFF"/>
                </a:highlight>
                <a:latin typeface="Consolas" panose="020B0609020204030204" pitchFamily="49" charset="0"/>
              </a:rPr>
              <a:t>IQueryProvider</a:t>
            </a:r>
            <a:r>
              <a:rPr lang="cs-CZ" sz="1200" dirty="0" smtClean="0">
                <a:solidFill>
                  <a:srgbClr val="000000"/>
                </a:solidFill>
                <a:highlight>
                  <a:srgbClr val="FFFFFF"/>
                </a:highlight>
                <a:latin typeface="Consolas" panose="020B0609020204030204" pitchFamily="49" charset="0"/>
              </a:rPr>
              <a:t>.</a:t>
            </a:r>
            <a:r>
              <a:rPr lang="cs-CZ" sz="1200" dirty="0" smtClean="0">
                <a:solidFill>
                  <a:srgbClr val="008B8B"/>
                </a:solidFill>
                <a:highlight>
                  <a:srgbClr val="FFFFFF"/>
                </a:highlight>
                <a:latin typeface="Consolas" panose="020B0609020204030204" pitchFamily="49" charset="0"/>
              </a:rPr>
              <a:t>Execute</a:t>
            </a:r>
            <a:r>
              <a:rPr lang="cs-CZ" sz="1200" dirty="0" smtClean="0">
                <a:solidFill>
                  <a:srgbClr val="000000"/>
                </a:solidFill>
                <a:highlight>
                  <a:srgbClr val="FFFFFF"/>
                </a:highlight>
                <a:latin typeface="Consolas" panose="020B0609020204030204" pitchFamily="49" charset="0"/>
              </a:rPr>
              <a:t>(</a:t>
            </a:r>
            <a:r>
              <a:rPr lang="cs-CZ" sz="1200" dirty="0" smtClean="0">
                <a:solidFill>
                  <a:srgbClr val="00008B"/>
                </a:solidFill>
                <a:highlight>
                  <a:srgbClr val="FFFFFF"/>
                </a:highlight>
                <a:latin typeface="Consolas" panose="020B0609020204030204" pitchFamily="49" charset="0"/>
              </a:rPr>
              <a:t>Expression</a:t>
            </a:r>
            <a:r>
              <a:rPr lang="cs-CZ" sz="1200" dirty="0" smtClean="0">
                <a:solidFill>
                  <a:srgbClr val="000000"/>
                </a:solidFill>
                <a:highlight>
                  <a:srgbClr val="FFFFFF"/>
                </a:highlight>
                <a:latin typeface="Consolas" panose="020B0609020204030204" pitchFamily="49" charset="0"/>
              </a:rPr>
              <a:t> expression)</a:t>
            </a:r>
          </a:p>
          <a:p>
            <a:r>
              <a:rPr lang="cs-CZ" sz="1200" dirty="0" smtClean="0">
                <a:solidFill>
                  <a:srgbClr val="000000"/>
                </a:solidFill>
                <a:highlight>
                  <a:srgbClr val="FFFFFF"/>
                </a:highlight>
                <a:latin typeface="Consolas" panose="020B0609020204030204" pitchFamily="49" charset="0"/>
              </a:rPr>
              <a:t>    {</a:t>
            </a:r>
          </a:p>
          <a:p>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FF"/>
                </a:solidFill>
                <a:highlight>
                  <a:srgbClr val="FFFFFF"/>
                </a:highlight>
                <a:latin typeface="Consolas" panose="020B0609020204030204" pitchFamily="49" charset="0"/>
              </a:rPr>
              <a:t>return</a:t>
            </a:r>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FF"/>
                </a:solidFill>
                <a:highlight>
                  <a:srgbClr val="FFFFFF"/>
                </a:highlight>
                <a:latin typeface="Consolas" panose="020B0609020204030204" pitchFamily="49" charset="0"/>
              </a:rPr>
              <a:t>this</a:t>
            </a:r>
            <a:r>
              <a:rPr lang="cs-CZ" sz="1200" dirty="0" smtClean="0">
                <a:solidFill>
                  <a:srgbClr val="000000"/>
                </a:solidFill>
                <a:highlight>
                  <a:srgbClr val="FFFFFF"/>
                </a:highlight>
                <a:latin typeface="Consolas" panose="020B0609020204030204" pitchFamily="49" charset="0"/>
              </a:rPr>
              <a:t>.</a:t>
            </a:r>
            <a:r>
              <a:rPr lang="cs-CZ" sz="1200" dirty="0" smtClean="0">
                <a:solidFill>
                  <a:srgbClr val="008B8B"/>
                </a:solidFill>
                <a:highlight>
                  <a:srgbClr val="FFFFFF"/>
                </a:highlight>
                <a:latin typeface="Consolas" panose="020B0609020204030204" pitchFamily="49" charset="0"/>
              </a:rPr>
              <a:t>Execute</a:t>
            </a:r>
            <a:r>
              <a:rPr lang="cs-CZ" sz="1200" dirty="0" smtClean="0">
                <a:solidFill>
                  <a:srgbClr val="000000"/>
                </a:solidFill>
                <a:highlight>
                  <a:srgbClr val="FFFFFF"/>
                </a:highlight>
                <a:latin typeface="Consolas" panose="020B0609020204030204" pitchFamily="49" charset="0"/>
              </a:rPr>
              <a:t>(expression);</a:t>
            </a:r>
          </a:p>
          <a:p>
            <a:r>
              <a:rPr lang="cs-CZ" sz="1200" dirty="0" smtClean="0">
                <a:solidFill>
                  <a:srgbClr val="000000"/>
                </a:solidFill>
                <a:highlight>
                  <a:srgbClr val="FFFFFF"/>
                </a:highlight>
                <a:latin typeface="Consolas" panose="020B0609020204030204" pitchFamily="49" charset="0"/>
              </a:rPr>
              <a:t>    }</a:t>
            </a:r>
          </a:p>
          <a:p>
            <a:endParaRPr lang="cs-CZ" sz="1200" dirty="0" smtClean="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public</a:t>
            </a: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abstract</a:t>
            </a: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string</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8B8B"/>
                </a:solidFill>
                <a:highlight>
                  <a:srgbClr val="FFFFFF"/>
                </a:highlight>
                <a:latin typeface="Consolas" panose="020B0609020204030204" pitchFamily="49" charset="0"/>
              </a:rPr>
              <a:t>GetQueryText</a:t>
            </a:r>
            <a:r>
              <a:rPr lang="en-US" sz="1200" dirty="0" smtClean="0">
                <a:solidFill>
                  <a:srgbClr val="000000"/>
                </a:solidFill>
                <a:highlight>
                  <a:srgbClr val="FFFFFF"/>
                </a:highlight>
                <a:latin typeface="Consolas" panose="020B0609020204030204" pitchFamily="49" charset="0"/>
              </a:rPr>
              <a:t>(</a:t>
            </a:r>
            <a:r>
              <a:rPr lang="en-US" sz="1200" dirty="0" smtClean="0">
                <a:solidFill>
                  <a:srgbClr val="00008B"/>
                </a:solidFill>
                <a:highlight>
                  <a:srgbClr val="FFFFFF"/>
                </a:highlight>
                <a:latin typeface="Consolas" panose="020B0609020204030204" pitchFamily="49" charset="0"/>
              </a:rPr>
              <a:t>Expression</a:t>
            </a:r>
            <a:r>
              <a:rPr lang="en-US" sz="1200" dirty="0" smtClean="0">
                <a:solidFill>
                  <a:srgbClr val="000000"/>
                </a:solidFill>
                <a:highlight>
                  <a:srgbClr val="FFFFFF"/>
                </a:highlight>
                <a:latin typeface="Consolas" panose="020B0609020204030204" pitchFamily="49" charset="0"/>
              </a:rPr>
              <a:t> expression);</a:t>
            </a:r>
          </a:p>
          <a:p>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FF"/>
                </a:solidFill>
                <a:highlight>
                  <a:srgbClr val="FFFFFF"/>
                </a:highlight>
                <a:latin typeface="Consolas" panose="020B0609020204030204" pitchFamily="49" charset="0"/>
              </a:rPr>
              <a:t>public</a:t>
            </a:r>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FF"/>
                </a:solidFill>
                <a:highlight>
                  <a:srgbClr val="FFFFFF"/>
                </a:highlight>
                <a:latin typeface="Consolas" panose="020B0609020204030204" pitchFamily="49" charset="0"/>
              </a:rPr>
              <a:t>abstract</a:t>
            </a:r>
            <a:r>
              <a:rPr lang="cs-CZ" sz="1200" dirty="0" smtClean="0">
                <a:solidFill>
                  <a:srgbClr val="000000"/>
                </a:solidFill>
                <a:highlight>
                  <a:srgbClr val="FFFFFF"/>
                </a:highlight>
                <a:latin typeface="Consolas" panose="020B0609020204030204" pitchFamily="49" charset="0"/>
              </a:rPr>
              <a:t> </a:t>
            </a:r>
            <a:r>
              <a:rPr lang="cs-CZ" sz="1200" dirty="0" smtClean="0">
                <a:solidFill>
                  <a:srgbClr val="0000FF"/>
                </a:solidFill>
                <a:highlight>
                  <a:srgbClr val="FFFFFF"/>
                </a:highlight>
                <a:latin typeface="Consolas" panose="020B0609020204030204" pitchFamily="49" charset="0"/>
              </a:rPr>
              <a:t>object</a:t>
            </a:r>
            <a:r>
              <a:rPr lang="cs-CZ" sz="1200" dirty="0" smtClean="0">
                <a:solidFill>
                  <a:srgbClr val="000000"/>
                </a:solidFill>
                <a:highlight>
                  <a:srgbClr val="FFFFFF"/>
                </a:highlight>
                <a:latin typeface="Consolas" panose="020B0609020204030204" pitchFamily="49" charset="0"/>
              </a:rPr>
              <a:t> </a:t>
            </a:r>
            <a:r>
              <a:rPr lang="cs-CZ" sz="1200" dirty="0" smtClean="0">
                <a:solidFill>
                  <a:srgbClr val="008B8B"/>
                </a:solidFill>
                <a:highlight>
                  <a:srgbClr val="FFFFFF"/>
                </a:highlight>
                <a:latin typeface="Consolas" panose="020B0609020204030204" pitchFamily="49" charset="0"/>
              </a:rPr>
              <a:t>Execute</a:t>
            </a:r>
            <a:r>
              <a:rPr lang="cs-CZ" sz="1200" dirty="0" smtClean="0">
                <a:solidFill>
                  <a:srgbClr val="000000"/>
                </a:solidFill>
                <a:highlight>
                  <a:srgbClr val="FFFFFF"/>
                </a:highlight>
                <a:latin typeface="Consolas" panose="020B0609020204030204" pitchFamily="49" charset="0"/>
              </a:rPr>
              <a:t>(</a:t>
            </a:r>
            <a:r>
              <a:rPr lang="cs-CZ" sz="1200" dirty="0" smtClean="0">
                <a:solidFill>
                  <a:srgbClr val="00008B"/>
                </a:solidFill>
                <a:highlight>
                  <a:srgbClr val="FFFFFF"/>
                </a:highlight>
                <a:latin typeface="Consolas" panose="020B0609020204030204" pitchFamily="49" charset="0"/>
              </a:rPr>
              <a:t>Expression</a:t>
            </a:r>
            <a:r>
              <a:rPr lang="cs-CZ" sz="1200" dirty="0" smtClean="0">
                <a:solidFill>
                  <a:srgbClr val="000000"/>
                </a:solidFill>
                <a:highlight>
                  <a:srgbClr val="FFFFFF"/>
                </a:highlight>
                <a:latin typeface="Consolas" panose="020B0609020204030204" pitchFamily="49" charset="0"/>
              </a:rPr>
              <a:t> expression);</a:t>
            </a:r>
          </a:p>
          <a:p>
            <a:r>
              <a:rPr lang="cs-CZ" sz="1200" dirty="0" smtClean="0">
                <a:solidFill>
                  <a:srgbClr val="000000"/>
                </a:solidFill>
                <a:highlight>
                  <a:srgbClr val="FFFFFF"/>
                </a:highlight>
                <a:latin typeface="Consolas" panose="020B0609020204030204" pitchFamily="49" charset="0"/>
              </a:rPr>
              <a:t>}</a:t>
            </a:r>
            <a:endParaRPr lang="cs-CZ" sz="1200" dirty="0"/>
          </a:p>
        </p:txBody>
      </p:sp>
    </p:spTree>
    <p:extLst>
      <p:ext uri="{BB962C8B-B14F-4D97-AF65-F5344CB8AC3E}">
        <p14:creationId xmlns:p14="http://schemas.microsoft.com/office/powerpoint/2010/main" val="12688896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cs-CZ" dirty="0"/>
          </a:p>
        </p:txBody>
      </p:sp>
      <p:sp>
        <p:nvSpPr>
          <p:cNvPr id="3" name="Content Placeholder 2"/>
          <p:cNvSpPr>
            <a:spLocks noGrp="1"/>
          </p:cNvSpPr>
          <p:nvPr>
            <p:ph idx="1"/>
          </p:nvPr>
        </p:nvSpPr>
        <p:spPr/>
        <p:txBody>
          <a:bodyPr>
            <a:normAutofit fontScale="92500" lnSpcReduction="20000"/>
          </a:bodyPr>
          <a:lstStyle/>
          <a:p>
            <a:r>
              <a:rPr lang="en-US" dirty="0" smtClean="0"/>
              <a:t>John Skeet’s blog: </a:t>
            </a:r>
            <a:r>
              <a:rPr lang="en-US" dirty="0" smtClean="0">
                <a:hlinkClick r:id="rId2"/>
              </a:rPr>
              <a:t>http://codeblog.jonskeet.uk/category/linq/</a:t>
            </a:r>
            <a:endParaRPr lang="en-US" dirty="0" smtClean="0"/>
          </a:p>
          <a:p>
            <a:r>
              <a:rPr lang="en-US" dirty="0" smtClean="0"/>
              <a:t>John Skeet’s </a:t>
            </a:r>
            <a:r>
              <a:rPr lang="en-US" dirty="0" err="1" smtClean="0"/>
              <a:t>Edulinq</a:t>
            </a:r>
            <a:r>
              <a:rPr lang="en-US" dirty="0" smtClean="0"/>
              <a:t> sample </a:t>
            </a:r>
            <a:r>
              <a:rPr lang="en-US" dirty="0" err="1" smtClean="0"/>
              <a:t>Linq</a:t>
            </a:r>
            <a:r>
              <a:rPr lang="en-US" dirty="0" smtClean="0"/>
              <a:t> implementation on GitHub: </a:t>
            </a:r>
            <a:r>
              <a:rPr lang="en-US" dirty="0" smtClean="0">
                <a:hlinkClick r:id="rId3"/>
              </a:rPr>
              <a:t>https://github.com/jskeet/edulinq</a:t>
            </a:r>
            <a:endParaRPr lang="en-US" dirty="0" smtClean="0"/>
          </a:p>
          <a:p>
            <a:endParaRPr lang="en-US" dirty="0"/>
          </a:p>
          <a:p>
            <a:r>
              <a:rPr lang="en-US" dirty="0" smtClean="0"/>
              <a:t>Matt Warren: LINQ, building an </a:t>
            </a:r>
            <a:r>
              <a:rPr lang="en-US" dirty="0" err="1" smtClean="0"/>
              <a:t>IQueryable</a:t>
            </a:r>
            <a:r>
              <a:rPr lang="en-US" dirty="0" smtClean="0"/>
              <a:t> provider: </a:t>
            </a:r>
            <a:r>
              <a:rPr lang="en-US" dirty="0" smtClean="0">
                <a:hlinkClick r:id="rId4"/>
              </a:rPr>
              <a:t>http://blogs.msdn.com/b/mattwar/archive/2007/07/30/linq-building-an-iqueryable-provider-part-i.aspx</a:t>
            </a:r>
            <a:endParaRPr lang="en-US" dirty="0" smtClean="0"/>
          </a:p>
          <a:p>
            <a:endParaRPr lang="en-US" dirty="0"/>
          </a:p>
          <a:p>
            <a:r>
              <a:rPr lang="en-US" dirty="0" smtClean="0"/>
              <a:t>C# in depth: Streaming and iterators: </a:t>
            </a:r>
            <a:r>
              <a:rPr lang="en-US" dirty="0" smtClean="0">
                <a:hlinkClick r:id="rId5"/>
              </a:rPr>
              <a:t>http://csharpindepth.com/Articles/Chapter11/StreamingAndIterators.aspx</a:t>
            </a:r>
            <a:endParaRPr lang="en-US" dirty="0" smtClean="0"/>
          </a:p>
          <a:p>
            <a:endParaRPr lang="en-US" dirty="0"/>
          </a:p>
          <a:p>
            <a:r>
              <a:rPr lang="en-US" dirty="0" smtClean="0">
                <a:hlinkClick r:id="rId6"/>
              </a:rPr>
              <a:t>http://www.msdn.microsoft.com</a:t>
            </a:r>
            <a:endParaRPr lang="en-US" dirty="0" smtClean="0"/>
          </a:p>
        </p:txBody>
      </p:sp>
    </p:spTree>
    <p:extLst>
      <p:ext uri="{BB962C8B-B14F-4D97-AF65-F5344CB8AC3E}">
        <p14:creationId xmlns:p14="http://schemas.microsoft.com/office/powerpoint/2010/main" val="2500386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compilation</a:t>
            </a:r>
            <a:endParaRPr lang="cs-CZ" dirty="0"/>
          </a:p>
        </p:txBody>
      </p:sp>
      <p:sp>
        <p:nvSpPr>
          <p:cNvPr id="3" name="Content Placeholder 2"/>
          <p:cNvSpPr>
            <a:spLocks noGrp="1"/>
          </p:cNvSpPr>
          <p:nvPr>
            <p:ph idx="1"/>
          </p:nvPr>
        </p:nvSpPr>
        <p:spPr/>
        <p:txBody>
          <a:bodyPr>
            <a:normAutofit fontScale="85000" lnSpcReduction="20000"/>
          </a:bodyPr>
          <a:lstStyle/>
          <a:p>
            <a:r>
              <a:rPr lang="en-US" dirty="0" smtClean="0"/>
              <a:t>Value vs reference parameter difference</a:t>
            </a:r>
          </a:p>
          <a:p>
            <a:endParaRPr lang="en-US" dirty="0"/>
          </a:p>
          <a:p>
            <a:r>
              <a:rPr lang="en-US" dirty="0"/>
              <a:t>When a generic type is first constructed with a </a:t>
            </a:r>
            <a:r>
              <a:rPr lang="en-US" b="1" dirty="0"/>
              <a:t>value type </a:t>
            </a:r>
            <a:r>
              <a:rPr lang="en-US" dirty="0"/>
              <a:t>as a parameter, the runtime creates a specialized generic type with the supplied parameter or parameters substituted in the appropriate locations in the MSIL. Specialized generic types are created one time for each unique value type that is used as a parameter</a:t>
            </a:r>
            <a:r>
              <a:rPr lang="en-US" dirty="0" smtClean="0"/>
              <a:t>.</a:t>
            </a:r>
          </a:p>
          <a:p>
            <a:pPr marL="0" indent="0">
              <a:buNone/>
            </a:pPr>
            <a:endParaRPr lang="en-US" dirty="0"/>
          </a:p>
          <a:p>
            <a:r>
              <a:rPr lang="en-US" dirty="0" smtClean="0"/>
              <a:t>First </a:t>
            </a:r>
            <a:r>
              <a:rPr lang="en-US" dirty="0"/>
              <a:t>time a generic type is constructed with any </a:t>
            </a:r>
            <a:r>
              <a:rPr lang="en-US" b="1" dirty="0"/>
              <a:t>reference type</a:t>
            </a:r>
            <a:r>
              <a:rPr lang="en-US" dirty="0"/>
              <a:t>, the runtime creates a specialized generic type with object references substituted for the parameters in the MSIL. Then, every time that a constructed type is instantiated with a reference type as its parameter, regardless of what type it is, the runtime reuses the previously created specialized version of the generic type. This is possible because all references are the same size.</a:t>
            </a:r>
            <a:endParaRPr lang="cs-CZ" dirty="0"/>
          </a:p>
        </p:txBody>
      </p:sp>
    </p:spTree>
    <p:extLst>
      <p:ext uri="{BB962C8B-B14F-4D97-AF65-F5344CB8AC3E}">
        <p14:creationId xmlns:p14="http://schemas.microsoft.com/office/powerpoint/2010/main" val="2020268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 in C#, Java, and C</a:t>
            </a:r>
            <a:r>
              <a:rPr lang="en-US" dirty="0" smtClean="0"/>
              <a:t>++</a:t>
            </a:r>
            <a:endParaRPr lang="cs-CZ" dirty="0"/>
          </a:p>
        </p:txBody>
      </p:sp>
      <p:sp>
        <p:nvSpPr>
          <p:cNvPr id="3" name="Content Placeholder 2"/>
          <p:cNvSpPr>
            <a:spLocks noGrp="1"/>
          </p:cNvSpPr>
          <p:nvPr>
            <p:ph idx="1"/>
          </p:nvPr>
        </p:nvSpPr>
        <p:spPr/>
        <p:txBody>
          <a:bodyPr>
            <a:normAutofit/>
          </a:bodyPr>
          <a:lstStyle/>
          <a:p>
            <a:r>
              <a:rPr lang="en-US" dirty="0"/>
              <a:t>A Conversation with Anders Hejlsberg, Part </a:t>
            </a:r>
            <a:r>
              <a:rPr lang="en-US" dirty="0" smtClean="0"/>
              <a:t>VII</a:t>
            </a:r>
            <a:r>
              <a:rPr lang="en-US" dirty="0"/>
              <a:t> </a:t>
            </a:r>
            <a:r>
              <a:rPr lang="en-US" dirty="0" smtClean="0"/>
              <a:t>by </a:t>
            </a:r>
            <a:r>
              <a:rPr lang="en-US" dirty="0"/>
              <a:t>Bill </a:t>
            </a:r>
            <a:r>
              <a:rPr lang="en-US" dirty="0" err="1"/>
              <a:t>Venners</a:t>
            </a:r>
            <a:r>
              <a:rPr lang="en-US" dirty="0"/>
              <a:t> with Bruce </a:t>
            </a:r>
            <a:r>
              <a:rPr lang="en-US" dirty="0" err="1"/>
              <a:t>Eckel</a:t>
            </a:r>
            <a:endParaRPr lang="en-US" b="1" dirty="0" smtClean="0"/>
          </a:p>
          <a:p>
            <a:r>
              <a:rPr lang="en-US" b="1" dirty="0" smtClean="0"/>
              <a:t>http://www.artima.com/intv/generics.html</a:t>
            </a:r>
          </a:p>
        </p:txBody>
      </p:sp>
    </p:spTree>
    <p:extLst>
      <p:ext uri="{BB962C8B-B14F-4D97-AF65-F5344CB8AC3E}">
        <p14:creationId xmlns:p14="http://schemas.microsoft.com/office/powerpoint/2010/main" val="2280644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methods</a:t>
            </a:r>
            <a:endParaRPr lang="cs-CZ" dirty="0"/>
          </a:p>
        </p:txBody>
      </p:sp>
      <p:sp>
        <p:nvSpPr>
          <p:cNvPr id="3" name="Content Placeholder 2"/>
          <p:cNvSpPr>
            <a:spLocks noGrp="1"/>
          </p:cNvSpPr>
          <p:nvPr>
            <p:ph idx="1"/>
          </p:nvPr>
        </p:nvSpPr>
        <p:spPr/>
        <p:txBody>
          <a:bodyPr>
            <a:normAutofit fontScale="92500" lnSpcReduction="10000"/>
          </a:bodyPr>
          <a:lstStyle/>
          <a:p>
            <a:r>
              <a:rPr lang="en-US" dirty="0" smtClean="0"/>
              <a:t>Enable to </a:t>
            </a:r>
            <a:r>
              <a:rPr lang="en-US" b="1" dirty="0" smtClean="0"/>
              <a:t>add </a:t>
            </a:r>
            <a:r>
              <a:rPr lang="en-US" b="1" dirty="0"/>
              <a:t>methods to existing types </a:t>
            </a:r>
            <a:r>
              <a:rPr lang="en-US" dirty="0"/>
              <a:t>without creating a new derived </a:t>
            </a:r>
            <a:r>
              <a:rPr lang="en-US" dirty="0" smtClean="0"/>
              <a:t>type,</a:t>
            </a:r>
            <a:r>
              <a:rPr lang="en-US" dirty="0"/>
              <a:t> recompiling, or otherwise modifying the original </a:t>
            </a:r>
            <a:r>
              <a:rPr lang="en-US" dirty="0" smtClean="0"/>
              <a:t>type</a:t>
            </a:r>
          </a:p>
          <a:p>
            <a:r>
              <a:rPr lang="en-US" dirty="0" smtClean="0"/>
              <a:t>Declared like static methods, called like instance methods</a:t>
            </a:r>
          </a:p>
          <a:p>
            <a:r>
              <a:rPr lang="en-US" dirty="0" smtClean="0"/>
              <a:t>No </a:t>
            </a:r>
            <a:r>
              <a:rPr lang="en-US" dirty="0"/>
              <a:t>apparent difference between calling an extension method and the methods that are actually defined in a type</a:t>
            </a:r>
            <a:r>
              <a:rPr lang="en-US" dirty="0" smtClean="0"/>
              <a:t>.</a:t>
            </a:r>
          </a:p>
          <a:p>
            <a:endParaRPr lang="en-US" dirty="0"/>
          </a:p>
          <a:p>
            <a:r>
              <a:rPr lang="en-US" dirty="0" smtClean="0"/>
              <a:t>Declared in static class</a:t>
            </a:r>
          </a:p>
          <a:p>
            <a:r>
              <a:rPr lang="en-US" b="1" i="1" dirty="0"/>
              <a:t>This</a:t>
            </a:r>
            <a:r>
              <a:rPr lang="en-US" dirty="0" smtClean="0"/>
              <a:t> keyword</a:t>
            </a:r>
          </a:p>
          <a:p>
            <a:endParaRPr lang="en-US" dirty="0" smtClean="0"/>
          </a:p>
          <a:p>
            <a:r>
              <a:rPr lang="en-US" b="1" dirty="0" smtClean="0"/>
              <a:t>Can extend interfaces</a:t>
            </a:r>
            <a:endParaRPr lang="cs-CZ" b="1" dirty="0"/>
          </a:p>
        </p:txBody>
      </p:sp>
    </p:spTree>
    <p:extLst>
      <p:ext uri="{BB962C8B-B14F-4D97-AF65-F5344CB8AC3E}">
        <p14:creationId xmlns:p14="http://schemas.microsoft.com/office/powerpoint/2010/main" val="2714965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cs-CZ" dirty="0"/>
          </a:p>
        </p:txBody>
      </p:sp>
      <p:sp>
        <p:nvSpPr>
          <p:cNvPr id="11" name="Rectangle 10"/>
          <p:cNvSpPr/>
          <p:nvPr/>
        </p:nvSpPr>
        <p:spPr>
          <a:xfrm>
            <a:off x="838200" y="1525120"/>
            <a:ext cx="10896600" cy="3139321"/>
          </a:xfrm>
          <a:prstGeom prst="rect">
            <a:avLst/>
          </a:prstGeom>
        </p:spPr>
        <p:txBody>
          <a:bodyPr wrap="square">
            <a:spAutoFit/>
          </a:bodyPr>
          <a:lstStyle/>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namespace</a:t>
            </a:r>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ExtensionMethods</a:t>
            </a:r>
            <a:endParaRPr lang="cs-CZ" dirty="0" smtClean="0">
              <a:solidFill>
                <a:srgbClr val="000000"/>
              </a:solidFill>
              <a:highlight>
                <a:srgbClr val="FFFFFF"/>
              </a:highlight>
              <a:latin typeface="Consolas" panose="020B0609020204030204" pitchFamily="49" charset="0"/>
            </a:endParaRPr>
          </a:p>
          <a:p>
            <a:r>
              <a:rPr lang="cs-CZ" dirty="0" smtClean="0">
                <a:solidFill>
                  <a:srgbClr val="000000"/>
                </a:solidFill>
                <a:highlight>
                  <a:srgbClr val="FFFFFF"/>
                </a:highlight>
                <a:latin typeface="Consolas" panose="020B0609020204030204" pitchFamily="49" charset="0"/>
              </a:rPr>
              <a:t>    {</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public</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static</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class</a:t>
            </a:r>
            <a:r>
              <a:rPr lang="cs-CZ"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MyExtensions</a:t>
            </a:r>
            <a:endParaRPr lang="cs-CZ" dirty="0" smtClean="0">
              <a:solidFill>
                <a:srgbClr val="000000"/>
              </a:solidFill>
              <a:highlight>
                <a:srgbClr val="FFFFFF"/>
              </a:highlight>
              <a:latin typeface="Consolas" panose="020B0609020204030204" pitchFamily="49" charset="0"/>
            </a:endParaRPr>
          </a:p>
          <a:p>
            <a:r>
              <a:rPr lang="cs-CZ"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static</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err="1" smtClean="0">
                <a:solidFill>
                  <a:srgbClr val="008B8B"/>
                </a:solidFill>
                <a:highlight>
                  <a:srgbClr val="FFFFFF"/>
                </a:highlight>
                <a:latin typeface="Consolas" panose="020B0609020204030204" pitchFamily="49" charset="0"/>
              </a:rPr>
              <a:t>WordCount</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 </a:t>
            </a:r>
            <a:r>
              <a:rPr lang="en-US" dirty="0" smtClean="0">
                <a:solidFill>
                  <a:srgbClr val="00008B"/>
                </a:solidFill>
                <a:highlight>
                  <a:srgbClr val="FFFFFF"/>
                </a:highlight>
                <a:latin typeface="Consolas" panose="020B0609020204030204" pitchFamily="49" charset="0"/>
              </a:rPr>
              <a:t>String</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str</a:t>
            </a:r>
            <a:r>
              <a:rPr lang="en-US" dirty="0" smtClean="0">
                <a:solidFill>
                  <a:srgbClr val="000000"/>
                </a:solidFill>
                <a:highlight>
                  <a:srgbClr val="FFFFFF"/>
                </a:highlight>
                <a:latin typeface="Consolas" panose="020B0609020204030204" pitchFamily="49" charset="0"/>
              </a:rPr>
              <a:t>)</a:t>
            </a:r>
          </a:p>
          <a:p>
            <a:r>
              <a:rPr lang="cs-CZ" dirty="0" smtClean="0">
                <a:solidFill>
                  <a:srgbClr val="000000"/>
                </a:solidFill>
                <a:highlight>
                  <a:srgbClr val="FFFFFF"/>
                </a:highlight>
                <a:latin typeface="Consolas" panose="020B0609020204030204" pitchFamily="49" charset="0"/>
              </a:rPr>
              <a:t>            {</a:t>
            </a:r>
          </a:p>
          <a:p>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return</a:t>
            </a:r>
            <a:r>
              <a:rPr lang="cs-CZ" dirty="0" smtClean="0">
                <a:solidFill>
                  <a:srgbClr val="000000"/>
                </a:solidFill>
                <a:highlight>
                  <a:srgbClr val="FFFFFF"/>
                </a:highlight>
                <a:latin typeface="Consolas" panose="020B0609020204030204" pitchFamily="49" charset="0"/>
              </a:rPr>
              <a:t> str.</a:t>
            </a:r>
            <a:r>
              <a:rPr lang="cs-CZ" dirty="0" smtClean="0">
                <a:solidFill>
                  <a:srgbClr val="008B8B"/>
                </a:solidFill>
                <a:highlight>
                  <a:srgbClr val="FFFFFF"/>
                </a:highlight>
                <a:latin typeface="Consolas" panose="020B0609020204030204" pitchFamily="49" charset="0"/>
              </a:rPr>
              <a:t>Split</a:t>
            </a:r>
            <a:r>
              <a:rPr lang="cs-CZ" dirty="0" smtClean="0">
                <a:solidFill>
                  <a:srgbClr val="000000"/>
                </a:solidFill>
                <a:highlight>
                  <a:srgbClr val="FFFFFF"/>
                </a:highlight>
                <a:latin typeface="Consolas" panose="020B0609020204030204" pitchFamily="49" charset="0"/>
              </a:rPr>
              <a:t>(</a:t>
            </a:r>
            <a:r>
              <a:rPr lang="cs-CZ" dirty="0" smtClean="0">
                <a:solidFill>
                  <a:srgbClr val="0000FF"/>
                </a:solidFill>
                <a:highlight>
                  <a:srgbClr val="FFFFFF"/>
                </a:highlight>
                <a:latin typeface="Consolas" panose="020B0609020204030204" pitchFamily="49" charset="0"/>
              </a:rPr>
              <a:t>new</a:t>
            </a:r>
            <a:r>
              <a:rPr lang="cs-CZ" dirty="0" smtClean="0">
                <a:solidFill>
                  <a:srgbClr val="000000"/>
                </a:solidFill>
                <a:highlight>
                  <a:srgbClr val="FFFFFF"/>
                </a:highlight>
                <a:latin typeface="Consolas" panose="020B0609020204030204" pitchFamily="49" charset="0"/>
              </a:rPr>
              <a:t> </a:t>
            </a:r>
            <a:r>
              <a:rPr lang="cs-CZ" dirty="0" smtClean="0">
                <a:solidFill>
                  <a:srgbClr val="0000FF"/>
                </a:solidFill>
                <a:highlight>
                  <a:srgbClr val="FFFFFF"/>
                </a:highlight>
                <a:latin typeface="Consolas" panose="020B0609020204030204" pitchFamily="49" charset="0"/>
              </a:rPr>
              <a:t>char</a:t>
            </a:r>
            <a:r>
              <a:rPr lang="cs-CZ" dirty="0" smtClean="0">
                <a:solidFill>
                  <a:srgbClr val="000000"/>
                </a:solidFill>
                <a:highlight>
                  <a:srgbClr val="FFFFFF"/>
                </a:highlight>
                <a:latin typeface="Consolas" panose="020B0609020204030204" pitchFamily="49" charset="0"/>
              </a:rPr>
              <a:t>[] { </a:t>
            </a:r>
            <a:r>
              <a:rPr lang="cs-CZ" dirty="0" smtClean="0">
                <a:solidFill>
                  <a:srgbClr val="A31515"/>
                </a:solidFill>
                <a:highlight>
                  <a:srgbClr val="FFFFFF"/>
                </a:highlight>
                <a:latin typeface="Consolas" panose="020B0609020204030204" pitchFamily="49" charset="0"/>
              </a:rPr>
              <a:t>' '</a:t>
            </a:r>
            <a:r>
              <a:rPr lang="cs-CZ" dirty="0" smtClean="0">
                <a:solidFill>
                  <a:srgbClr val="000000"/>
                </a:solidFill>
                <a:highlight>
                  <a:srgbClr val="FFFFFF"/>
                </a:highlight>
                <a:latin typeface="Consolas" panose="020B0609020204030204" pitchFamily="49" charset="0"/>
              </a:rPr>
              <a:t>, </a:t>
            </a:r>
            <a:r>
              <a:rPr lang="cs-CZ" dirty="0" smtClean="0">
                <a:solidFill>
                  <a:srgbClr val="A31515"/>
                </a:solidFill>
                <a:highlight>
                  <a:srgbClr val="FFFFFF"/>
                </a:highlight>
                <a:latin typeface="Consolas" panose="020B0609020204030204" pitchFamily="49" charset="0"/>
              </a:rPr>
              <a:t>'.'</a:t>
            </a:r>
            <a:r>
              <a:rPr lang="cs-CZ" dirty="0" smtClean="0">
                <a:solidFill>
                  <a:srgbClr val="000000"/>
                </a:solidFill>
                <a:highlight>
                  <a:srgbClr val="FFFFFF"/>
                </a:highlight>
                <a:latin typeface="Consolas" panose="020B0609020204030204" pitchFamily="49" charset="0"/>
              </a:rPr>
              <a:t>, </a:t>
            </a:r>
            <a:r>
              <a:rPr lang="cs-CZ" dirty="0" smtClean="0">
                <a:solidFill>
                  <a:srgbClr val="A31515"/>
                </a:solidFill>
                <a:highlight>
                  <a:srgbClr val="FFFFFF"/>
                </a:highlight>
                <a:latin typeface="Consolas" panose="020B0609020204030204" pitchFamily="49" charset="0"/>
              </a:rPr>
              <a:t>'?'</a:t>
            </a:r>
            <a:r>
              <a:rPr lang="cs-CZ"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cs-CZ"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cs-CZ" dirty="0" smtClean="0">
                <a:solidFill>
                  <a:srgbClr val="00008B"/>
                </a:solidFill>
                <a:highlight>
                  <a:srgbClr val="FFFFFF"/>
                </a:highlight>
                <a:latin typeface="Consolas" panose="020B0609020204030204" pitchFamily="49" charset="0"/>
              </a:rPr>
              <a:t>StringSplitOptions</a:t>
            </a:r>
            <a:r>
              <a:rPr lang="cs-CZ" dirty="0" smtClean="0">
                <a:solidFill>
                  <a:srgbClr val="000000"/>
                </a:solidFill>
                <a:highlight>
                  <a:srgbClr val="FFFFFF"/>
                </a:highlight>
                <a:latin typeface="Consolas" panose="020B0609020204030204" pitchFamily="49" charset="0"/>
              </a:rPr>
              <a:t>.</a:t>
            </a:r>
            <a:r>
              <a:rPr lang="cs-CZ" b="1" dirty="0" smtClean="0">
                <a:solidFill>
                  <a:srgbClr val="800080"/>
                </a:solidFill>
                <a:highlight>
                  <a:srgbClr val="FFFFFF"/>
                </a:highlight>
                <a:latin typeface="Consolas" panose="020B0609020204030204" pitchFamily="49" charset="0"/>
              </a:rPr>
              <a:t>RemoveEmptyEntries</a:t>
            </a:r>
            <a:r>
              <a:rPr lang="cs-CZ" b="0" dirty="0" smtClean="0">
                <a:solidFill>
                  <a:srgbClr val="000000"/>
                </a:solidFill>
                <a:highlight>
                  <a:srgbClr val="FFFFFF"/>
                </a:highlight>
                <a:latin typeface="Consolas" panose="020B0609020204030204" pitchFamily="49" charset="0"/>
              </a:rPr>
              <a:t>).</a:t>
            </a:r>
            <a:r>
              <a:rPr lang="cs-CZ" b="0" dirty="0" smtClean="0">
                <a:solidFill>
                  <a:srgbClr val="800080"/>
                </a:solidFill>
                <a:highlight>
                  <a:srgbClr val="FFFFFF"/>
                </a:highlight>
                <a:latin typeface="Consolas" panose="020B0609020204030204" pitchFamily="49" charset="0"/>
              </a:rPr>
              <a:t>Length</a:t>
            </a:r>
            <a:r>
              <a:rPr lang="cs-CZ" b="0" dirty="0" smtClean="0">
                <a:solidFill>
                  <a:srgbClr val="000000"/>
                </a:solidFill>
                <a:highlight>
                  <a:srgbClr val="FFFFFF"/>
                </a:highlight>
                <a:latin typeface="Consolas" panose="020B0609020204030204" pitchFamily="49" charset="0"/>
              </a:rPr>
              <a:t>;</a:t>
            </a:r>
          </a:p>
          <a:p>
            <a:r>
              <a:rPr lang="cs-CZ" b="0" dirty="0" smtClean="0">
                <a:solidFill>
                  <a:srgbClr val="000000"/>
                </a:solidFill>
                <a:highlight>
                  <a:srgbClr val="FFFFFF"/>
                </a:highlight>
                <a:latin typeface="Consolas" panose="020B0609020204030204" pitchFamily="49" charset="0"/>
              </a:rPr>
              <a:t>            }</a:t>
            </a:r>
          </a:p>
          <a:p>
            <a:r>
              <a:rPr lang="cs-CZ" b="0" dirty="0" smtClean="0">
                <a:solidFill>
                  <a:srgbClr val="000000"/>
                </a:solidFill>
                <a:highlight>
                  <a:srgbClr val="FFFFFF"/>
                </a:highlight>
                <a:latin typeface="Consolas" panose="020B0609020204030204" pitchFamily="49" charset="0"/>
              </a:rPr>
              <a:t>        }</a:t>
            </a:r>
          </a:p>
          <a:p>
            <a:r>
              <a:rPr lang="cs-CZ" b="0" dirty="0" smtClean="0">
                <a:solidFill>
                  <a:srgbClr val="000000"/>
                </a:solidFill>
                <a:highlight>
                  <a:srgbClr val="FFFFFF"/>
                </a:highlight>
                <a:latin typeface="Consolas" panose="020B0609020204030204" pitchFamily="49" charset="0"/>
              </a:rPr>
              <a:t>    }</a:t>
            </a:r>
            <a:endParaRPr lang="cs-CZ" dirty="0"/>
          </a:p>
        </p:txBody>
      </p:sp>
    </p:spTree>
    <p:extLst>
      <p:ext uri="{BB962C8B-B14F-4D97-AF65-F5344CB8AC3E}">
        <p14:creationId xmlns:p14="http://schemas.microsoft.com/office/powerpoint/2010/main" val="3328487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1875</TotalTime>
  <Words>2536</Words>
  <Application>Microsoft Office PowerPoint</Application>
  <PresentationFormat>Widescreen</PresentationFormat>
  <Paragraphs>520</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Consolas</vt:lpstr>
      <vt:lpstr>Office Theme</vt:lpstr>
      <vt:lpstr>Linq</vt:lpstr>
      <vt:lpstr>What is linq</vt:lpstr>
      <vt:lpstr>Linq</vt:lpstr>
      <vt:lpstr>Linq ingredients</vt:lpstr>
      <vt:lpstr>Generics</vt:lpstr>
      <vt:lpstr>Generics compilation</vt:lpstr>
      <vt:lpstr>Generics in C#, Java, and C++</vt:lpstr>
      <vt:lpstr>Extension methods</vt:lpstr>
      <vt:lpstr>Example</vt:lpstr>
      <vt:lpstr>Iterator pattern</vt:lpstr>
      <vt:lpstr>Iterator pattern</vt:lpstr>
      <vt:lpstr>Iterator blocks</vt:lpstr>
      <vt:lpstr>Iterator blocks</vt:lpstr>
      <vt:lpstr>Iterator Execution</vt:lpstr>
      <vt:lpstr>var</vt:lpstr>
      <vt:lpstr>Anonymous types</vt:lpstr>
      <vt:lpstr>Lambdas: Motivation</vt:lpstr>
      <vt:lpstr>Lambdas</vt:lpstr>
      <vt:lpstr>Statement Lambdas:  Compilation</vt:lpstr>
      <vt:lpstr>PowerPoint Presentation</vt:lpstr>
      <vt:lpstr>Statement Lambdas: Variable capturing</vt:lpstr>
      <vt:lpstr>PowerPoint Presentation</vt:lpstr>
      <vt:lpstr>Expression lambdas</vt:lpstr>
      <vt:lpstr>Expression tree: Api</vt:lpstr>
      <vt:lpstr>Linq</vt:lpstr>
      <vt:lpstr>Linq compilation  Step 1 Query syntax</vt:lpstr>
      <vt:lpstr>Observation</vt:lpstr>
      <vt:lpstr>Linq compilation Step 2 Method syntax</vt:lpstr>
      <vt:lpstr>Observation</vt:lpstr>
      <vt:lpstr>Linq compilation Step 3 Lambdas resolve</vt:lpstr>
      <vt:lpstr>PowerPoint Presentation</vt:lpstr>
      <vt:lpstr>Observation</vt:lpstr>
      <vt:lpstr>Linq compilation Step 4 Foreach compiled into try/finally enumerator</vt:lpstr>
      <vt:lpstr>Observation</vt:lpstr>
      <vt:lpstr>PowerPoint Presentation</vt:lpstr>
      <vt:lpstr>Observation: Pipeline composability</vt:lpstr>
      <vt:lpstr>Behavior Observation: Deferred execution</vt:lpstr>
      <vt:lpstr>Linq</vt:lpstr>
      <vt:lpstr>Linq Tests</vt:lpstr>
      <vt:lpstr>Example</vt:lpstr>
      <vt:lpstr>Observation: What causes execution?</vt:lpstr>
      <vt:lpstr>Example</vt:lpstr>
      <vt:lpstr>Behavior Observation: Streaming vs buffering</vt:lpstr>
      <vt:lpstr>Linq</vt:lpstr>
      <vt:lpstr>Linq to Anything</vt:lpstr>
      <vt:lpstr>IQuerable compilation differences</vt:lpstr>
      <vt:lpstr>Observation</vt:lpstr>
      <vt:lpstr>IQueryable&lt;T&gt;</vt:lpstr>
      <vt:lpstr>PowerPoint Presentation</vt:lpstr>
      <vt:lpstr>IQueryable: Deferred execution</vt:lpstr>
      <vt:lpstr>IQueryable: Immediate execution</vt:lpstr>
      <vt:lpstr>IQueryProvider: The real hero</vt:lpstr>
      <vt:lpstr>PowerPoint Presentation</vt:lpstr>
      <vt:lpstr>References</vt:lpstr>
    </vt:vector>
  </TitlesOfParts>
  <Company>CN Resources International (CZ) s.r.o.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title>
  <dc:creator>Jenis Jakub</dc:creator>
  <cp:lastModifiedBy>Jenis Jakub</cp:lastModifiedBy>
  <cp:revision>40</cp:revision>
  <dcterms:created xsi:type="dcterms:W3CDTF">2015-04-27T06:51:23Z</dcterms:created>
  <dcterms:modified xsi:type="dcterms:W3CDTF">2015-04-28T14:07:06Z</dcterms:modified>
</cp:coreProperties>
</file>