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61" r:id="rId3"/>
    <p:sldId id="257" r:id="rId4"/>
    <p:sldId id="269" r:id="rId5"/>
    <p:sldId id="270" r:id="rId6"/>
    <p:sldId id="258" r:id="rId7"/>
    <p:sldId id="260" r:id="rId8"/>
    <p:sldId id="262" r:id="rId9"/>
    <p:sldId id="266" r:id="rId10"/>
    <p:sldId id="271" r:id="rId11"/>
    <p:sldId id="277" r:id="rId12"/>
    <p:sldId id="278" r:id="rId13"/>
    <p:sldId id="259" r:id="rId14"/>
    <p:sldId id="272" r:id="rId15"/>
    <p:sldId id="263" r:id="rId16"/>
    <p:sldId id="275" r:id="rId17"/>
    <p:sldId id="273" r:id="rId18"/>
    <p:sldId id="276" r:id="rId19"/>
    <p:sldId id="267" r:id="rId20"/>
    <p:sldId id="265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>
      <p:cViewPr varScale="1">
        <p:scale>
          <a:sx n="59" d="100"/>
          <a:sy n="59" d="100"/>
        </p:scale>
        <p:origin x="-389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1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7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4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4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9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6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6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3/6/2014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39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0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Workflow foundation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workflow way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900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constructions</a:t>
            </a:r>
          </a:p>
          <a:p>
            <a:pPr lvl="2"/>
            <a:r>
              <a:rPr lang="en-US" dirty="0" smtClean="0"/>
              <a:t>If, </a:t>
            </a:r>
            <a:r>
              <a:rPr lang="en-US" dirty="0" err="1" smtClean="0"/>
              <a:t>IfElse</a:t>
            </a:r>
            <a:r>
              <a:rPr lang="en-US" dirty="0" smtClean="0"/>
              <a:t>, Sequence, </a:t>
            </a:r>
            <a:r>
              <a:rPr lang="en-US" dirty="0" err="1" smtClean="0"/>
              <a:t>ForEach</a:t>
            </a:r>
            <a:r>
              <a:rPr lang="en-US" dirty="0" smtClean="0"/>
              <a:t>, </a:t>
            </a:r>
            <a:r>
              <a:rPr lang="en-US" dirty="0" err="1" smtClean="0"/>
              <a:t>ParellelForEach</a:t>
            </a:r>
            <a:r>
              <a:rPr lang="en-US" dirty="0" smtClean="0"/>
              <a:t>, While, </a:t>
            </a:r>
            <a:r>
              <a:rPr lang="en-US" dirty="0" err="1" smtClean="0"/>
              <a:t>DoWhile</a:t>
            </a:r>
            <a:r>
              <a:rPr lang="en-US" dirty="0" smtClean="0"/>
              <a:t>, Switch</a:t>
            </a:r>
          </a:p>
          <a:p>
            <a:pPr lvl="2"/>
            <a:endParaRPr lang="en-US" dirty="0"/>
          </a:p>
          <a:p>
            <a:r>
              <a:rPr lang="en-US" dirty="0" err="1" smtClean="0"/>
              <a:t>FlowChart</a:t>
            </a:r>
            <a:endParaRPr lang="en-US" dirty="0" smtClean="0"/>
          </a:p>
          <a:p>
            <a:pPr lvl="2"/>
            <a:r>
              <a:rPr lang="en-US" dirty="0" err="1" smtClean="0"/>
              <a:t>FlowStep</a:t>
            </a:r>
            <a:r>
              <a:rPr lang="en-US" dirty="0" smtClean="0"/>
              <a:t>, </a:t>
            </a:r>
            <a:r>
              <a:rPr lang="en-US" dirty="0" err="1" smtClean="0"/>
              <a:t>FlowDecision</a:t>
            </a:r>
            <a:r>
              <a:rPr lang="en-US" dirty="0" smtClean="0"/>
              <a:t>, </a:t>
            </a:r>
            <a:r>
              <a:rPr lang="en-US" dirty="0" err="1" smtClean="0"/>
              <a:t>FlowChart</a:t>
            </a:r>
            <a:r>
              <a:rPr lang="en-US" dirty="0" smtClean="0"/>
              <a:t>, </a:t>
            </a:r>
            <a:r>
              <a:rPr lang="en-US" dirty="0" err="1" smtClean="0"/>
              <a:t>FlowSwitch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err="1" smtClean="0"/>
              <a:t>StateMachine</a:t>
            </a:r>
            <a:endParaRPr lang="en-US" dirty="0"/>
          </a:p>
          <a:p>
            <a:pPr lvl="2"/>
            <a:r>
              <a:rPr lang="en-US" dirty="0" smtClean="0"/>
              <a:t>State, </a:t>
            </a:r>
            <a:r>
              <a:rPr lang="en-US" dirty="0" err="1" smtClean="0"/>
              <a:t>FinalState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19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9224" y="5522364"/>
            <a:ext cx="10780776" cy="613283"/>
          </a:xfrm>
        </p:spPr>
        <p:txBody>
          <a:bodyPr/>
          <a:lstStyle/>
          <a:p>
            <a:r>
              <a:rPr lang="en-US" dirty="0" smtClean="0"/>
              <a:t>Different ways to implement program flow </a:t>
            </a:r>
            <a:endParaRPr lang="cs-CZ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56" y="6013432"/>
            <a:ext cx="9229344" cy="533400"/>
          </a:xfrm>
        </p:spPr>
        <p:txBody>
          <a:bodyPr/>
          <a:lstStyle/>
          <a:p>
            <a:r>
              <a:rPr lang="en-US" dirty="0" smtClean="0"/>
              <a:t>Standard vs flowchart way</a:t>
            </a:r>
            <a:endParaRPr lang="cs-CZ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8" y="311084"/>
            <a:ext cx="4807669" cy="51672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238" y="311084"/>
            <a:ext cx="4988460" cy="51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 </a:t>
            </a:r>
            <a:r>
              <a:rPr lang="en-US" sz="2800" i="1" dirty="0" smtClean="0"/>
              <a:t>program flow</a:t>
            </a:r>
            <a:endParaRPr lang="cs-CZ" sz="2800" i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cs-CZ" dirty="0">
                <a:latin typeface="Consolas" panose="020B0609020204030204" pitchFamily="49" charset="0"/>
                <a:cs typeface="Consolas" panose="020B0609020204030204" pitchFamily="49" charset="0"/>
              </a:rPr>
              <a:t>Sequence s = new Sequence</a:t>
            </a:r>
          </a:p>
          <a:p>
            <a:r>
              <a:rPr lang="cs-CZ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cs-CZ" dirty="0">
                <a:latin typeface="Consolas" panose="020B0609020204030204" pitchFamily="49" charset="0"/>
                <a:cs typeface="Consolas" panose="020B0609020204030204" pitchFamily="49" charset="0"/>
              </a:rPr>
              <a:t>    Activities = {</a:t>
            </a:r>
          </a:p>
          <a:p>
            <a:r>
              <a:rPr lang="cs-CZ" dirty="0">
                <a:latin typeface="Consolas" panose="020B0609020204030204" pitchFamily="49" charset="0"/>
                <a:cs typeface="Consolas" panose="020B0609020204030204" pitchFamily="49" charset="0"/>
              </a:rPr>
              <a:t>        new WriteLine {Text = "Hello"},</a:t>
            </a:r>
          </a:p>
          <a:p>
            <a:r>
              <a:rPr lang="cs-CZ" dirty="0">
                <a:latin typeface="Consolas" panose="020B0609020204030204" pitchFamily="49" charset="0"/>
                <a:cs typeface="Consolas" panose="020B0609020204030204" pitchFamily="49" charset="0"/>
              </a:rPr>
              <a:t>        new Sequence {</a:t>
            </a:r>
          </a:p>
          <a:p>
            <a:r>
              <a:rPr lang="cs-CZ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 Activities =</a:t>
            </a:r>
          </a:p>
          <a:p>
            <a:r>
              <a:rPr lang="cs-CZ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 {</a:t>
            </a:r>
          </a:p>
          <a:p>
            <a:r>
              <a:rPr lang="cs-CZ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 new WriteLine {Text = "Workflow"},</a:t>
            </a:r>
          </a:p>
          <a:p>
            <a:r>
              <a:rPr lang="cs-CZ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 new WriteLine {Text = "World"}</a:t>
            </a:r>
          </a:p>
          <a:p>
            <a:r>
              <a:rPr lang="cs-CZ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 }</a:t>
            </a:r>
          </a:p>
          <a:p>
            <a:r>
              <a:rPr lang="cs-CZ" dirty="0">
                <a:latin typeface="Consolas" panose="020B0609020204030204" pitchFamily="49" charset="0"/>
                <a:cs typeface="Consolas" panose="020B0609020204030204" pitchFamily="49" charset="0"/>
              </a:rPr>
              <a:t>        }</a:t>
            </a:r>
          </a:p>
          <a:p>
            <a:r>
              <a:rPr lang="cs-CZ" dirty="0">
                <a:latin typeface="Consolas" panose="020B0609020204030204" pitchFamily="49" charset="0"/>
                <a:cs typeface="Consolas" panose="020B0609020204030204" pitchFamily="49" charset="0"/>
              </a:rPr>
              <a:t>    }</a:t>
            </a:r>
          </a:p>
          <a:p>
            <a:r>
              <a:rPr lang="cs-CZ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39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Storing data</a:t>
            </a:r>
          </a:p>
          <a:p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Passing data</a:t>
            </a:r>
          </a:p>
          <a:p>
            <a:r>
              <a:rPr lang="en-US" dirty="0" smtClean="0"/>
              <a:t>Expressions</a:t>
            </a:r>
          </a:p>
          <a:p>
            <a:pPr lvl="2"/>
            <a:r>
              <a:rPr lang="en-US" dirty="0" smtClean="0"/>
              <a:t>Acting on data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718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workflow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618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</a:t>
            </a:r>
            <a:r>
              <a:rPr lang="en-US" dirty="0" err="1" smtClean="0"/>
              <a:t>worklow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WorkflowInvoker</a:t>
            </a:r>
            <a:endParaRPr lang="en-US" dirty="0" smtClean="0"/>
          </a:p>
          <a:p>
            <a:pPr lvl="2"/>
            <a:r>
              <a:rPr lang="en-US" dirty="0" smtClean="0"/>
              <a:t>Executes workflow on a calling thread</a:t>
            </a:r>
            <a:endParaRPr lang="en-US" dirty="0"/>
          </a:p>
          <a:p>
            <a:r>
              <a:rPr lang="en-US" dirty="0" err="1" smtClean="0"/>
              <a:t>WorkflowApplication</a:t>
            </a:r>
            <a:endParaRPr lang="en-US" dirty="0" smtClean="0"/>
          </a:p>
          <a:p>
            <a:pPr lvl="2"/>
            <a:r>
              <a:rPr lang="en-US" dirty="0" smtClean="0"/>
              <a:t>Executes workflow on a new thread</a:t>
            </a:r>
            <a:endParaRPr lang="en-US" dirty="0"/>
          </a:p>
          <a:p>
            <a:r>
              <a:rPr lang="en-US" dirty="0" err="1" smtClean="0"/>
              <a:t>WorkflowServiceHost</a:t>
            </a:r>
            <a:endParaRPr lang="en-US" dirty="0" smtClean="0"/>
          </a:p>
          <a:p>
            <a:pPr lvl="2"/>
            <a:r>
              <a:rPr lang="en-US" dirty="0" smtClean="0"/>
              <a:t>Executes workflow as a WCF service</a:t>
            </a:r>
          </a:p>
        </p:txBody>
      </p:sp>
    </p:spTree>
    <p:extLst>
      <p:ext uri="{BB962C8B-B14F-4D97-AF65-F5344CB8AC3E}">
        <p14:creationId xmlns:p14="http://schemas.microsoft.com/office/powerpoint/2010/main" val="380519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 </a:t>
            </a:r>
            <a:r>
              <a:rPr lang="en-US" sz="2400" i="1" dirty="0" smtClean="0"/>
              <a:t>Workflow execution</a:t>
            </a:r>
            <a:endParaRPr lang="cs-CZ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Consolas" panose="020B0609020204030204" pitchFamily="49" charset="0"/>
                <a:cs typeface="Consolas" panose="020B0609020204030204" pitchFamily="49" charset="0"/>
              </a:rPr>
              <a:t>WorkflowInvoker.Invoke(new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Workflow</a:t>
            </a:r>
            <a:r>
              <a:rPr lang="cs-CZ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Dictionary&lt;string, object&gt;() {</a:t>
            </a:r>
          </a:p>
          <a:p>
            <a:pPr lvl="1"/>
            <a:r>
              <a:rPr lang="cs-CZ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{"name", "Janko"}, </a:t>
            </a:r>
          </a:p>
          <a:p>
            <a:pPr lvl="1"/>
            <a:r>
              <a:rPr lang="cs-CZ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{"surname", "Hrasko"}</a:t>
            </a:r>
          </a:p>
          <a:p>
            <a:r>
              <a:rPr lang="cs-CZ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cs-CZ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cs-CZ" dirty="0">
                <a:latin typeface="Consolas" panose="020B0609020204030204" pitchFamily="49" charset="0"/>
                <a:cs typeface="Consolas" panose="020B0609020204030204" pitchFamily="49" charset="0"/>
              </a:rPr>
              <a:t>WorkflowInvoker.Invoke(new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Workflow</a:t>
            </a:r>
            <a:r>
              <a:rPr lang="cs-CZ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inputData</a:t>
            </a:r>
            <a:r>
              <a:rPr lang="cs-CZ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cs-CZ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7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/>
          <a:lstStyle/>
          <a:p>
            <a:r>
              <a:rPr lang="en-US" dirty="0" smtClean="0"/>
              <a:t>SAMPLE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 execution</a:t>
            </a:r>
          </a:p>
          <a:p>
            <a:r>
              <a:rPr lang="en-US" dirty="0" smtClean="0"/>
              <a:t>Workflow debugging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5505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 </a:t>
            </a:r>
            <a:r>
              <a:rPr lang="en-US" sz="2400" i="1" dirty="0" smtClean="0"/>
              <a:t>Workflow </a:t>
            </a:r>
            <a:r>
              <a:rPr lang="en-US" sz="2400" i="1" dirty="0" smtClean="0"/>
              <a:t> loading</a:t>
            </a:r>
            <a:endParaRPr lang="cs-CZ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Consolas" panose="020B0609020204030204" pitchFamily="49" charset="0"/>
                <a:cs typeface="Consolas" panose="020B0609020204030204" pitchFamily="49" charset="0"/>
              </a:rPr>
              <a:t>Activity mathWF;</a:t>
            </a:r>
          </a:p>
          <a:p>
            <a:r>
              <a:rPr lang="cs-CZ" dirty="0">
                <a:latin typeface="Consolas" panose="020B0609020204030204" pitchFamily="49" charset="0"/>
                <a:cs typeface="Consolas" panose="020B0609020204030204" pitchFamily="49" charset="0"/>
              </a:rPr>
              <a:t>using (Stream mathXaml = File.OpenRead("Math.xaml"))</a:t>
            </a:r>
          </a:p>
          <a:p>
            <a:r>
              <a:rPr lang="cs-CZ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cs-CZ" dirty="0">
                <a:latin typeface="Consolas" panose="020B0609020204030204" pitchFamily="49" charset="0"/>
                <a:cs typeface="Consolas" panose="020B0609020204030204" pitchFamily="49" charset="0"/>
              </a:rPr>
              <a:t>    mathWF = ActivityXamlServices.Load(mathXaml);</a:t>
            </a:r>
          </a:p>
          <a:p>
            <a:r>
              <a:rPr lang="cs-CZ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968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designers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Possibility to create activity designer using WPF functionality and XAML and bind it with our activity</a:t>
            </a:r>
          </a:p>
          <a:p>
            <a:endParaRPr lang="en-US" dirty="0"/>
          </a:p>
          <a:p>
            <a:r>
              <a:rPr lang="en-US" b="1" dirty="0" smtClean="0"/>
              <a:t>Example: </a:t>
            </a:r>
            <a:r>
              <a:rPr lang="en-US" dirty="0" smtClean="0"/>
              <a:t>Use </a:t>
            </a:r>
            <a:r>
              <a:rPr lang="en-US" dirty="0" err="1" smtClean="0"/>
              <a:t>combobox</a:t>
            </a:r>
            <a:r>
              <a:rPr lang="en-US" dirty="0" smtClean="0"/>
              <a:t> for input argument</a:t>
            </a:r>
          </a:p>
          <a:p>
            <a:endParaRPr lang="en-US" dirty="0"/>
          </a:p>
          <a:p>
            <a:r>
              <a:rPr lang="en-US" dirty="0" err="1" smtClean="0"/>
              <a:t>AcitivityDesigner</a:t>
            </a:r>
            <a:endParaRPr lang="en-US" dirty="0" smtClean="0"/>
          </a:p>
          <a:p>
            <a:r>
              <a:rPr lang="en-US" dirty="0" err="1" smtClean="0"/>
              <a:t>WorkflowItemPresenter</a:t>
            </a:r>
            <a:endParaRPr lang="en-US" dirty="0" smtClean="0"/>
          </a:p>
          <a:p>
            <a:r>
              <a:rPr lang="en-US" dirty="0" err="1" smtClean="0"/>
              <a:t>WorkflowItemsPresenter</a:t>
            </a:r>
            <a:endParaRPr lang="en-US" dirty="0" smtClean="0"/>
          </a:p>
          <a:p>
            <a:r>
              <a:rPr lang="en-US" dirty="0" err="1" smtClean="0"/>
              <a:t>ExpressionTextBox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875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NIS\Desktop\CreditDecisionWork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354" y="229385"/>
            <a:ext cx="5135115" cy="647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ata\Documents\Phoenix\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893" y="139233"/>
            <a:ext cx="3382895" cy="643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96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/>
          <a:lstStyle/>
          <a:p>
            <a:r>
              <a:rPr lang="en-US" dirty="0" smtClean="0"/>
              <a:t>Extensions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</a:p>
          <a:p>
            <a:pPr lvl="2"/>
            <a:r>
              <a:rPr lang="en-US" dirty="0" smtClean="0"/>
              <a:t>Tracking profiles (filtering) + tracking participants (workflow event handling)</a:t>
            </a:r>
          </a:p>
          <a:p>
            <a:pPr lvl="2"/>
            <a:r>
              <a:rPr lang="en-US" dirty="0" smtClean="0"/>
              <a:t>Default ETW tracking participant + custom participants</a:t>
            </a:r>
          </a:p>
          <a:p>
            <a:pPr lvl="2"/>
            <a:r>
              <a:rPr lang="en-US" dirty="0" smtClean="0"/>
              <a:t>Events: activity started, completed, faulted, custom etc…</a:t>
            </a:r>
            <a:endParaRPr lang="en-US" dirty="0"/>
          </a:p>
          <a:p>
            <a:r>
              <a:rPr lang="en-US" dirty="0" smtClean="0"/>
              <a:t>Persistence</a:t>
            </a:r>
          </a:p>
          <a:p>
            <a:pPr lvl="2"/>
            <a:r>
              <a:rPr lang="en-US" dirty="0" smtClean="0"/>
              <a:t>Storing workflow state in SQL database while idle</a:t>
            </a:r>
            <a:endParaRPr lang="en-US" dirty="0"/>
          </a:p>
          <a:p>
            <a:r>
              <a:rPr lang="en-US" dirty="0" err="1" smtClean="0"/>
              <a:t>Rehosting</a:t>
            </a:r>
            <a:r>
              <a:rPr lang="en-US" dirty="0" smtClean="0"/>
              <a:t> designer</a:t>
            </a:r>
            <a:endParaRPr lang="en-US" dirty="0"/>
          </a:p>
          <a:p>
            <a:pPr lvl="2"/>
            <a:r>
              <a:rPr lang="en-US" dirty="0" smtClean="0"/>
              <a:t>Possibility to use Visual studio designer and </a:t>
            </a:r>
            <a:r>
              <a:rPr lang="en-US" dirty="0" err="1" smtClean="0"/>
              <a:t>rehost</a:t>
            </a:r>
            <a:r>
              <a:rPr lang="en-US" dirty="0" smtClean="0"/>
              <a:t> it in a WPF application</a:t>
            </a:r>
          </a:p>
        </p:txBody>
      </p:sp>
    </p:spTree>
    <p:extLst>
      <p:ext uri="{BB962C8B-B14F-4D97-AF65-F5344CB8AC3E}">
        <p14:creationId xmlns:p14="http://schemas.microsoft.com/office/powerpoint/2010/main" val="20350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/>
          <a:lstStyle/>
          <a:p>
            <a:r>
              <a:rPr lang="en-US" dirty="0" smtClean="0"/>
              <a:t>SAMPLE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Rehosting</a:t>
            </a:r>
            <a:r>
              <a:rPr lang="en-US" dirty="0" smtClean="0"/>
              <a:t> designer</a:t>
            </a:r>
          </a:p>
          <a:p>
            <a:r>
              <a:rPr lang="en-US" dirty="0" smtClean="0"/>
              <a:t>Workflow tracking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1187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WF 4.5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library</a:t>
            </a:r>
          </a:p>
          <a:p>
            <a:r>
              <a:rPr lang="en-US" dirty="0" smtClean="0"/>
              <a:t>Standard part of .NET from version 3.0</a:t>
            </a:r>
          </a:p>
          <a:p>
            <a:endParaRPr lang="en-US" dirty="0"/>
          </a:p>
          <a:p>
            <a:r>
              <a:rPr lang="en-US" dirty="0" smtClean="0"/>
              <a:t>Workflow creation and execution platform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22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principles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Workflows consisting of activities – encapsulating functionality into logical blocks</a:t>
            </a:r>
          </a:p>
          <a:p>
            <a:r>
              <a:rPr lang="en-US" dirty="0" smtClean="0"/>
              <a:t>Activities treated as CLR objects</a:t>
            </a:r>
          </a:p>
          <a:p>
            <a:r>
              <a:rPr lang="en-US" dirty="0" smtClean="0"/>
              <a:t>Activity execution, fault handling, data flow handled by workflow runtime</a:t>
            </a:r>
          </a:p>
        </p:txBody>
      </p:sp>
    </p:spTree>
    <p:extLst>
      <p:ext uri="{BB962C8B-B14F-4D97-AF65-F5344CB8AC3E}">
        <p14:creationId xmlns:p14="http://schemas.microsoft.com/office/powerpoint/2010/main" val="20067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workflow?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Nothing I could not code in a different way, BUT:</a:t>
            </a:r>
          </a:p>
          <a:p>
            <a:endParaRPr lang="en-US" dirty="0"/>
          </a:p>
          <a:p>
            <a:r>
              <a:rPr lang="en-US" dirty="0" smtClean="0"/>
              <a:t>Declarative way of programming</a:t>
            </a:r>
          </a:p>
          <a:p>
            <a:r>
              <a:rPr lang="en-US" dirty="0" smtClean="0"/>
              <a:t>Easy visualization of business logic</a:t>
            </a:r>
          </a:p>
          <a:p>
            <a:r>
              <a:rPr lang="en-US" dirty="0" smtClean="0"/>
              <a:t>Very close to the way we usually think about business processes</a:t>
            </a:r>
          </a:p>
          <a:p>
            <a:r>
              <a:rPr lang="en-US" dirty="0" smtClean="0"/>
              <a:t>Visual tracking</a:t>
            </a:r>
          </a:p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Runtime changes</a:t>
            </a:r>
          </a:p>
          <a:p>
            <a:r>
              <a:rPr lang="en-US" dirty="0" smtClean="0"/>
              <a:t>Users input</a:t>
            </a:r>
          </a:p>
        </p:txBody>
      </p:sp>
    </p:spTree>
    <p:extLst>
      <p:ext uri="{BB962C8B-B14F-4D97-AF65-F5344CB8AC3E}">
        <p14:creationId xmlns:p14="http://schemas.microsoft.com/office/powerpoint/2010/main" val="238237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You </a:t>
            </a:r>
            <a:r>
              <a:rPr lang="en-US" dirty="0"/>
              <a:t>have a process that changes </a:t>
            </a:r>
            <a:r>
              <a:rPr lang="en-US" dirty="0" smtClean="0"/>
              <a:t>frequently</a:t>
            </a:r>
            <a:endParaRPr lang="en-US" dirty="0"/>
          </a:p>
          <a:p>
            <a:pPr fontAlgn="base"/>
            <a:r>
              <a:rPr lang="en-US" dirty="0"/>
              <a:t>You want a visual model of the </a:t>
            </a:r>
            <a:r>
              <a:rPr lang="en-US" dirty="0" smtClean="0"/>
              <a:t>process</a:t>
            </a:r>
          </a:p>
          <a:p>
            <a:pPr fontAlgn="base"/>
            <a:r>
              <a:rPr lang="en-US" dirty="0"/>
              <a:t>You have a long-running </a:t>
            </a:r>
            <a:r>
              <a:rPr lang="en-US" dirty="0" smtClean="0"/>
              <a:t>process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747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workflow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our building blocks</a:t>
            </a:r>
          </a:p>
          <a:p>
            <a:pPr lvl="2"/>
            <a:r>
              <a:rPr lang="en-US" dirty="0" smtClean="0"/>
              <a:t>Custom activities / Out of the box activities</a:t>
            </a:r>
          </a:p>
          <a:p>
            <a:pPr lvl="2"/>
            <a:endParaRPr lang="en-US" dirty="0"/>
          </a:p>
          <a:p>
            <a:r>
              <a:rPr lang="en-US" dirty="0" smtClean="0"/>
              <a:t>Program flow</a:t>
            </a:r>
          </a:p>
          <a:p>
            <a:pPr lvl="2"/>
            <a:r>
              <a:rPr lang="en-US" dirty="0" smtClean="0"/>
              <a:t>Tie activities together</a:t>
            </a:r>
          </a:p>
          <a:p>
            <a:pPr lvl="2"/>
            <a:endParaRPr lang="en-US" dirty="0"/>
          </a:p>
          <a:p>
            <a:r>
              <a:rPr lang="en-US" dirty="0" smtClean="0"/>
              <a:t>Data flow</a:t>
            </a:r>
          </a:p>
          <a:p>
            <a:pPr lvl="2"/>
            <a:r>
              <a:rPr lang="en-US" dirty="0" smtClean="0"/>
              <a:t>Pass data between activities</a:t>
            </a:r>
          </a:p>
          <a:p>
            <a:pPr lvl="2"/>
            <a:endParaRPr lang="en-US" dirty="0"/>
          </a:p>
          <a:p>
            <a:r>
              <a:rPr lang="en-US" dirty="0" smtClean="0"/>
              <a:t>Code / XAML based approach</a:t>
            </a:r>
          </a:p>
        </p:txBody>
      </p:sp>
    </p:spTree>
    <p:extLst>
      <p:ext uri="{BB962C8B-B14F-4D97-AF65-F5344CB8AC3E}">
        <p14:creationId xmlns:p14="http://schemas.microsoft.com/office/powerpoint/2010/main" val="70322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</a:p>
          <a:p>
            <a:pPr lvl="2"/>
            <a:r>
              <a:rPr lang="en-US" dirty="0" smtClean="0"/>
              <a:t>Implementing program flow</a:t>
            </a:r>
          </a:p>
          <a:p>
            <a:r>
              <a:rPr lang="en-US" dirty="0" smtClean="0"/>
              <a:t>Messaging</a:t>
            </a:r>
          </a:p>
          <a:p>
            <a:pPr lvl="2"/>
            <a:r>
              <a:rPr lang="en-US" dirty="0" smtClean="0"/>
              <a:t>WCF service communication</a:t>
            </a:r>
          </a:p>
          <a:p>
            <a:r>
              <a:rPr lang="en-US" dirty="0" smtClean="0"/>
              <a:t>Primitives</a:t>
            </a:r>
          </a:p>
          <a:p>
            <a:pPr lvl="2"/>
            <a:r>
              <a:rPr lang="en-US" dirty="0" smtClean="0"/>
              <a:t>Delay, </a:t>
            </a:r>
            <a:r>
              <a:rPr lang="en-US" dirty="0" err="1" smtClean="0"/>
              <a:t>WriteLine</a:t>
            </a:r>
            <a:r>
              <a:rPr lang="en-US" dirty="0" smtClean="0"/>
              <a:t>, </a:t>
            </a:r>
            <a:r>
              <a:rPr lang="en-US" dirty="0" err="1" smtClean="0"/>
              <a:t>InvokeMethod</a:t>
            </a:r>
            <a:endParaRPr lang="en-US" dirty="0" smtClean="0"/>
          </a:p>
          <a:p>
            <a:r>
              <a:rPr lang="en-US" dirty="0" smtClean="0"/>
              <a:t>Transactions</a:t>
            </a:r>
          </a:p>
          <a:p>
            <a:r>
              <a:rPr lang="en-US" dirty="0" smtClean="0"/>
              <a:t>Error handling</a:t>
            </a:r>
          </a:p>
          <a:p>
            <a:pPr marL="480060" lvl="3" indent="0">
              <a:buNone/>
            </a:pPr>
            <a:r>
              <a:rPr lang="en-US" dirty="0" err="1" smtClean="0"/>
              <a:t>TryCatch</a:t>
            </a:r>
            <a:r>
              <a:rPr lang="en-US" dirty="0" smtClean="0"/>
              <a:t>, Throw, </a:t>
            </a:r>
            <a:r>
              <a:rPr lang="en-US" dirty="0" err="1" smtClean="0"/>
              <a:t>Rethrow</a:t>
            </a:r>
            <a:endParaRPr lang="en-US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9088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activities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Activity</a:t>
            </a:r>
          </a:p>
          <a:p>
            <a:r>
              <a:rPr lang="en-US" b="1" dirty="0" err="1" smtClean="0"/>
              <a:t>CodeActivity</a:t>
            </a:r>
            <a:endParaRPr lang="en-US" b="1" dirty="0" smtClean="0"/>
          </a:p>
          <a:p>
            <a:r>
              <a:rPr lang="en-US" dirty="0" err="1" smtClean="0"/>
              <a:t>AsyncCodeActivity</a:t>
            </a:r>
            <a:endParaRPr lang="en-US" dirty="0" smtClean="0"/>
          </a:p>
          <a:p>
            <a:r>
              <a:rPr lang="en-US" dirty="0" err="1" smtClean="0"/>
              <a:t>NativeActivity</a:t>
            </a:r>
            <a:endParaRPr lang="en-US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5296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301</TotalTime>
  <Words>412</Words>
  <Application>Microsoft Office PowerPoint</Application>
  <PresentationFormat>Custom</PresentationFormat>
  <Paragraphs>130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Metropolitan</vt:lpstr>
      <vt:lpstr>Workflow foundation</vt:lpstr>
      <vt:lpstr>PowerPoint Presentation</vt:lpstr>
      <vt:lpstr>WF 4.5</vt:lpstr>
      <vt:lpstr>Main principles</vt:lpstr>
      <vt:lpstr>Why workflow?</vt:lpstr>
      <vt:lpstr>When to use</vt:lpstr>
      <vt:lpstr>Building a workflow</vt:lpstr>
      <vt:lpstr>Activities</vt:lpstr>
      <vt:lpstr>Custom activities</vt:lpstr>
      <vt:lpstr>Program flow</vt:lpstr>
      <vt:lpstr>Different ways to implement program flow </vt:lpstr>
      <vt:lpstr>CODE SAMPLE program flow</vt:lpstr>
      <vt:lpstr>Data flow</vt:lpstr>
      <vt:lpstr>SAMPLE</vt:lpstr>
      <vt:lpstr>Executing worklow</vt:lpstr>
      <vt:lpstr>CODE SAMPLE Workflow execution</vt:lpstr>
      <vt:lpstr>SAMPLE</vt:lpstr>
      <vt:lpstr>CODE SAMPLE Workflow  loading</vt:lpstr>
      <vt:lpstr>Activity designers</vt:lpstr>
      <vt:lpstr>Extensions</vt:lpstr>
      <vt:lpstr>SAMPLE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foundation</dc:title>
  <dc:creator>Jakub Jenis</dc:creator>
  <cp:lastModifiedBy>Jakub Jenis</cp:lastModifiedBy>
  <cp:revision>15</cp:revision>
  <dcterms:created xsi:type="dcterms:W3CDTF">2014-03-05T20:35:19Z</dcterms:created>
  <dcterms:modified xsi:type="dcterms:W3CDTF">2014-03-06T11:35:09Z</dcterms:modified>
</cp:coreProperties>
</file>