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EF6F0"/>
    <a:srgbClr val="FEF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7" autoAdjust="0"/>
  </p:normalViewPr>
  <p:slideViewPr>
    <p:cSldViewPr>
      <p:cViewPr>
        <p:scale>
          <a:sx n="100" d="100"/>
          <a:sy n="100" d="100"/>
        </p:scale>
        <p:origin x="-480"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AF54C-BFA0-4AFD-A2B9-1B1F631CFD23}" type="datetimeFigureOut">
              <a:rPr lang="cs-CZ" smtClean="0"/>
              <a:t>13.12.2009</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FD11E-7A31-422B-98F9-455B58D9FBE8}"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noProof="0" dirty="0" smtClean="0"/>
              <a:t>Too long extraction process, even not needed data downloaded, data extracted before the specific query, too long way from web to results, no native updating support, no strong typing, no integration into .NET, extraction framework does not handle queries (no chance for any intelligence)</a:t>
            </a:r>
            <a:endParaRPr lang="en-US" noProof="0"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Ability</a:t>
            </a:r>
            <a:r>
              <a:rPr lang="en-US" baseline="0" dirty="0" smtClean="0"/>
              <a:t> </a:t>
            </a:r>
            <a:r>
              <a:rPr lang="en-US" dirty="0" smtClean="0"/>
              <a:t>to automatic update, strong typed object model, compiled query, no need to learn new language, only required data downloaded on request</a:t>
            </a:r>
            <a:r>
              <a:rPr lang="en-US" baseline="0" dirty="0" smtClean="0"/>
              <a:t> (when query is executed), database only as a big cache, extraction framework controls queries, easier to use!</a:t>
            </a:r>
            <a:endParaRPr lang="cs-CZ"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E61FD48-02F4-46B3-996C-76A85B898370}" type="datetimeFigureOut">
              <a:rPr lang="cs-CZ" smtClean="0"/>
              <a:t>13.12.2009</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EE61FD48-02F4-46B3-996C-76A85B898370}" type="datetimeFigureOut">
              <a:rPr lang="cs-CZ" smtClean="0"/>
              <a:t>13.12.2009</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E61FD48-02F4-46B3-996C-76A85B898370}" type="datetimeFigureOut">
              <a:rPr lang="cs-CZ" smtClean="0"/>
              <a:t>13.12.2009</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t>13.12.2009</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FD48-02F4-46B3-996C-76A85B898370}" type="datetimeFigureOut">
              <a:rPr lang="cs-CZ" smtClean="0"/>
              <a:t>13.12.2009</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5A46-FB82-46EB-8323-39AF3B71E119}" type="slidenum">
              <a:rPr lang="cs-CZ" smtClean="0"/>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délník 41"/>
          <p:cNvSpPr/>
          <p:nvPr/>
        </p:nvSpPr>
        <p:spPr>
          <a:xfrm>
            <a:off x="0" y="0"/>
            <a:ext cx="4643438"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p:cNvSpPr>
            <a:spLocks noGrp="1"/>
          </p:cNvSpPr>
          <p:nvPr>
            <p:ph type="title"/>
          </p:nvPr>
        </p:nvSpPr>
        <p:spPr>
          <a:xfrm>
            <a:off x="457200" y="274638"/>
            <a:ext cx="8229600" cy="368280"/>
          </a:xfrm>
        </p:spPr>
        <p:txBody>
          <a:bodyPr>
            <a:noAutofit/>
          </a:bodyPr>
          <a:lstStyle/>
          <a:p>
            <a:r>
              <a:rPr lang="en-US" sz="1800" dirty="0" smtClean="0"/>
              <a:t>Typical data extraction process architecture</a:t>
            </a:r>
            <a:endParaRPr lang="en-US" sz="1800" dirty="0"/>
          </a:p>
        </p:txBody>
      </p:sp>
      <p:sp>
        <p:nvSpPr>
          <p:cNvPr id="10" name="Vývojový diagram: více dokumentů 9"/>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11" name="Vývojový diagram: více dokumentů 10"/>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2"/>
                </a:solidFill>
              </a:rPr>
              <a:t>web</a:t>
            </a:r>
            <a:endParaRPr lang="en-US" sz="2000">
              <a:solidFill>
                <a:schemeClr val="tx2"/>
              </a:solidFill>
            </a:endParaRPr>
          </a:p>
        </p:txBody>
      </p:sp>
      <p:sp>
        <p:nvSpPr>
          <p:cNvPr id="12" name="Ohnutý roh 11"/>
          <p:cNvSpPr/>
          <p:nvPr/>
        </p:nvSpPr>
        <p:spPr>
          <a:xfrm>
            <a:off x="571472" y="2714620"/>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Source data description</a:t>
            </a:r>
          </a:p>
        </p:txBody>
      </p:sp>
      <p:sp>
        <p:nvSpPr>
          <p:cNvPr id="13" name="Vývojový diagram: magnetický disk 12"/>
          <p:cNvSpPr/>
          <p:nvPr/>
        </p:nvSpPr>
        <p:spPr>
          <a:xfrm>
            <a:off x="3857620"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Local database storage</a:t>
            </a:r>
            <a:endParaRPr lang="en-US">
              <a:solidFill>
                <a:schemeClr val="tx2"/>
              </a:solidFill>
            </a:endParaRPr>
          </a:p>
        </p:txBody>
      </p:sp>
      <p:sp>
        <p:nvSpPr>
          <p:cNvPr id="14" name="Obdélník 13"/>
          <p:cNvSpPr/>
          <p:nvPr/>
        </p:nvSpPr>
        <p:spPr>
          <a:xfrm>
            <a:off x="2500298"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Extraction framework</a:t>
            </a:r>
            <a:endParaRPr lang="en-US">
              <a:solidFill>
                <a:schemeClr val="tx2"/>
              </a:solidFill>
            </a:endParaRPr>
          </a:p>
        </p:txBody>
      </p:sp>
      <p:cxnSp>
        <p:nvCxnSpPr>
          <p:cNvPr id="20" name="Tvar 19"/>
          <p:cNvCxnSpPr>
            <a:stCxn id="10" idx="3"/>
            <a:endCxn id="14" idx="0"/>
          </p:cNvCxnSpPr>
          <p:nvPr/>
        </p:nvCxnSpPr>
        <p:spPr>
          <a:xfrm>
            <a:off x="2071670" y="1142984"/>
            <a:ext cx="1178727" cy="214314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Tvar 22"/>
          <p:cNvCxnSpPr>
            <a:stCxn id="11" idx="3"/>
            <a:endCxn id="14" idx="0"/>
          </p:cNvCxnSpPr>
          <p:nvPr/>
        </p:nvCxnSpPr>
        <p:spPr>
          <a:xfrm>
            <a:off x="2214546" y="1857364"/>
            <a:ext cx="1035851" cy="142876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Zakřivená spojovací čára 28"/>
          <p:cNvCxnSpPr>
            <a:stCxn id="12" idx="0"/>
            <a:endCxn id="14" idx="0"/>
          </p:cNvCxnSpPr>
          <p:nvPr/>
        </p:nvCxnSpPr>
        <p:spPr>
          <a:xfrm rot="16200000" flipH="1">
            <a:off x="1946653" y="1982381"/>
            <a:ext cx="571504" cy="2035983"/>
          </a:xfrm>
          <a:prstGeom prst="curvedConnector3">
            <a:avLst>
              <a:gd name="adj1" fmla="val -4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Tvar 32"/>
          <p:cNvCxnSpPr>
            <a:stCxn id="14" idx="2"/>
            <a:endCxn id="13" idx="2"/>
          </p:cNvCxnSpPr>
          <p:nvPr/>
        </p:nvCxnSpPr>
        <p:spPr>
          <a:xfrm rot="16200000" flipH="1">
            <a:off x="3018223" y="4875619"/>
            <a:ext cx="1071570" cy="607223"/>
          </a:xfrm>
          <a:prstGeom prst="curved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Vývojový diagram: postup 34"/>
          <p:cNvSpPr/>
          <p:nvPr/>
        </p:nvSpPr>
        <p:spPr>
          <a:xfrm>
            <a:off x="5500694" y="3500438"/>
            <a:ext cx="1928826" cy="928694"/>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Database query</a:t>
            </a:r>
            <a:endParaRPr lang="en-US">
              <a:solidFill>
                <a:schemeClr val="tx2"/>
              </a:solidFill>
            </a:endParaRPr>
          </a:p>
        </p:txBody>
      </p:sp>
      <p:cxnSp>
        <p:nvCxnSpPr>
          <p:cNvPr id="37" name="Tvar 36"/>
          <p:cNvCxnSpPr>
            <a:stCxn id="13" idx="4"/>
            <a:endCxn id="35" idx="2"/>
          </p:cNvCxnSpPr>
          <p:nvPr/>
        </p:nvCxnSpPr>
        <p:spPr>
          <a:xfrm flipV="1">
            <a:off x="5357818" y="4429132"/>
            <a:ext cx="1107289" cy="1285884"/>
          </a:xfrm>
          <a:prstGeom prst="curvedConnector2">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Vývojový diagram: více dokumentů 37"/>
          <p:cNvSpPr/>
          <p:nvPr/>
        </p:nvSpPr>
        <p:spPr>
          <a:xfrm>
            <a:off x="7286644" y="1357298"/>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cxnSp>
        <p:nvCxnSpPr>
          <p:cNvPr id="40" name="Tvar 39"/>
          <p:cNvCxnSpPr>
            <a:stCxn id="35" idx="0"/>
            <a:endCxn id="38" idx="1"/>
          </p:cNvCxnSpPr>
          <p:nvPr/>
        </p:nvCxnSpPr>
        <p:spPr>
          <a:xfrm rot="5400000" flipH="1" flipV="1">
            <a:off x="6125776" y="2339571"/>
            <a:ext cx="1500198" cy="821537"/>
          </a:xfrm>
          <a:prstGeom prst="curved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Vývojový diagram: postup 42"/>
          <p:cNvSpPr/>
          <p:nvPr/>
        </p:nvSpPr>
        <p:spPr>
          <a:xfrm>
            <a:off x="285720" y="5715016"/>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extraction</a:t>
            </a:r>
            <a:endParaRPr lang="en-US" sz="2400">
              <a:solidFill>
                <a:schemeClr val="tx1"/>
              </a:solidFill>
            </a:endParaRPr>
          </a:p>
        </p:txBody>
      </p:sp>
      <p:sp>
        <p:nvSpPr>
          <p:cNvPr id="44" name="Vývojový diagram: postup 43"/>
          <p:cNvSpPr/>
          <p:nvPr/>
        </p:nvSpPr>
        <p:spPr>
          <a:xfrm>
            <a:off x="6286512" y="5643578"/>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querying</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Vývojový diagram: postup 197"/>
          <p:cNvSpPr/>
          <p:nvPr/>
        </p:nvSpPr>
        <p:spPr>
          <a:xfrm>
            <a:off x="4000496" y="3000372"/>
            <a:ext cx="5143504" cy="3857628"/>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architecture design</a:t>
            </a:r>
            <a:endParaRPr lang="en-US" sz="1800" dirty="0"/>
          </a:p>
        </p:txBody>
      </p:sp>
      <p:sp>
        <p:nvSpPr>
          <p:cNvPr id="6" name="Ohnutý roh 5"/>
          <p:cNvSpPr/>
          <p:nvPr/>
        </p:nvSpPr>
        <p:spPr>
          <a:xfrm>
            <a:off x="2357422" y="4929198"/>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Source data description</a:t>
            </a:r>
          </a:p>
          <a:p>
            <a:pPr algn="ctr"/>
            <a:r>
              <a:rPr lang="en-US" dirty="0" smtClean="0">
                <a:solidFill>
                  <a:schemeClr val="tx2"/>
                </a:solidFill>
              </a:rPr>
              <a:t>(generated)</a:t>
            </a:r>
          </a:p>
        </p:txBody>
      </p:sp>
      <p:sp>
        <p:nvSpPr>
          <p:cNvPr id="8" name="Obdélník 7"/>
          <p:cNvSpPr/>
          <p:nvPr/>
        </p:nvSpPr>
        <p:spPr>
          <a:xfrm>
            <a:off x="4000496" y="3000372"/>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Extraction framework</a:t>
            </a:r>
            <a:endParaRPr lang="en-US" dirty="0">
              <a:solidFill>
                <a:schemeClr val="tx2"/>
              </a:solidFill>
            </a:endParaRPr>
          </a:p>
        </p:txBody>
      </p:sp>
      <p:grpSp>
        <p:nvGrpSpPr>
          <p:cNvPr id="14" name="Skupina 13"/>
          <p:cNvGrpSpPr/>
          <p:nvPr/>
        </p:nvGrpSpPr>
        <p:grpSpPr>
          <a:xfrm>
            <a:off x="571472" y="2571744"/>
            <a:ext cx="1857388" cy="1571636"/>
            <a:chOff x="4572000" y="1428736"/>
            <a:chExt cx="1857388" cy="1571636"/>
          </a:xfrm>
        </p:grpSpPr>
        <p:sp>
          <p:nvSpPr>
            <p:cNvPr id="11" name="Obdélník 10"/>
            <p:cNvSpPr/>
            <p:nvPr/>
          </p:nvSpPr>
          <p:spPr>
            <a:xfrm>
              <a:off x="4857752" y="1428736"/>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bdélník 11"/>
            <p:cNvSpPr/>
            <p:nvPr/>
          </p:nvSpPr>
          <p:spPr>
            <a:xfrm>
              <a:off x="4714876" y="1571612"/>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bdélník 12"/>
            <p:cNvSpPr/>
            <p:nvPr/>
          </p:nvSpPr>
          <p:spPr>
            <a:xfrm>
              <a:off x="4572000" y="1714488"/>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object model &amp; LINQ intelligence</a:t>
              </a:r>
              <a:endParaRPr lang="cs-CZ" dirty="0">
                <a:solidFill>
                  <a:schemeClr val="tx2"/>
                </a:solidFill>
              </a:endParaRPr>
            </a:p>
          </p:txBody>
        </p:sp>
      </p:grpSp>
      <p:sp>
        <p:nvSpPr>
          <p:cNvPr id="67" name="Vývojový diagram: více dokumentů 66"/>
          <p:cNvSpPr/>
          <p:nvPr/>
        </p:nvSpPr>
        <p:spPr>
          <a:xfrm>
            <a:off x="7381872" y="966786"/>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sp>
        <p:nvSpPr>
          <p:cNvPr id="74" name="Vývojový diagram: postup 73"/>
          <p:cNvSpPr/>
          <p:nvPr/>
        </p:nvSpPr>
        <p:spPr>
          <a:xfrm>
            <a:off x="3786182" y="1142984"/>
            <a:ext cx="1928826" cy="92869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LINQ expression</a:t>
            </a:r>
          </a:p>
          <a:p>
            <a:pPr algn="ctr"/>
            <a:r>
              <a:rPr lang="en-US" dirty="0" smtClean="0">
                <a:solidFill>
                  <a:schemeClr val="tx2"/>
                </a:solidFill>
              </a:rPr>
              <a:t>(query)</a:t>
            </a:r>
            <a:endParaRPr lang="en-US" dirty="0">
              <a:solidFill>
                <a:schemeClr val="tx2"/>
              </a:solidFill>
            </a:endParaRPr>
          </a:p>
        </p:txBody>
      </p:sp>
      <p:grpSp>
        <p:nvGrpSpPr>
          <p:cNvPr id="147" name="Skupina 146"/>
          <p:cNvGrpSpPr/>
          <p:nvPr/>
        </p:nvGrpSpPr>
        <p:grpSpPr>
          <a:xfrm>
            <a:off x="7500958" y="3571876"/>
            <a:ext cx="1285884" cy="1571636"/>
            <a:chOff x="928662" y="714356"/>
            <a:chExt cx="1285884" cy="1571636"/>
          </a:xfrm>
        </p:grpSpPr>
        <p:sp>
          <p:nvSpPr>
            <p:cNvPr id="4" name="Vývojový diagram: více dokumentů 3"/>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5" name="Vývojový diagram: více dokumentů 4"/>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grpSp>
      <p:cxnSp>
        <p:nvCxnSpPr>
          <p:cNvPr id="153" name="Zakřivená spojovací čára 152"/>
          <p:cNvCxnSpPr>
            <a:stCxn id="6" idx="1"/>
            <a:endCxn id="13" idx="2"/>
          </p:cNvCxnSpPr>
          <p:nvPr/>
        </p:nvCxnSpPr>
        <p:spPr>
          <a:xfrm rot="10800000">
            <a:off x="1357290" y="4143381"/>
            <a:ext cx="1000132" cy="14644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Tvar 156"/>
          <p:cNvCxnSpPr>
            <a:stCxn id="11" idx="0"/>
            <a:endCxn id="74" idx="1"/>
          </p:cNvCxnSpPr>
          <p:nvPr/>
        </p:nvCxnSpPr>
        <p:spPr>
          <a:xfrm rot="5400000" flipH="1" flipV="1">
            <a:off x="2232406" y="1017968"/>
            <a:ext cx="964413" cy="214314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Přímá spojovací šipka 166"/>
          <p:cNvCxnSpPr>
            <a:stCxn id="74" idx="2"/>
            <a:endCxn id="8" idx="0"/>
          </p:cNvCxnSpPr>
          <p:nvPr/>
        </p:nvCxnSpPr>
        <p:spPr>
          <a:xfrm rot="5400000">
            <a:off x="4286248" y="2536025"/>
            <a:ext cx="928694"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5" name="Přímá spojovací šipka 184"/>
          <p:cNvCxnSpPr>
            <a:stCxn id="74" idx="3"/>
            <a:endCxn id="67" idx="1"/>
          </p:cNvCxnSpPr>
          <p:nvPr/>
        </p:nvCxnSpPr>
        <p:spPr>
          <a:xfrm>
            <a:off x="5715008" y="1607331"/>
            <a:ext cx="1666864" cy="2397"/>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Zakřivená spojovací čára 211"/>
          <p:cNvCxnSpPr>
            <a:stCxn id="8" idx="2"/>
            <a:endCxn id="5" idx="2"/>
          </p:cNvCxnSpPr>
          <p:nvPr/>
        </p:nvCxnSpPr>
        <p:spPr>
          <a:xfrm rot="16200000" flipH="1">
            <a:off x="6066550" y="3041739"/>
            <a:ext cx="753353" cy="3385262"/>
          </a:xfrm>
          <a:prstGeom prst="curvedConnector3">
            <a:avLst>
              <a:gd name="adj1" fmla="val 225687"/>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Vývojový diagram: magnetický disk 6"/>
          <p:cNvSpPr/>
          <p:nvPr/>
        </p:nvSpPr>
        <p:spPr>
          <a:xfrm>
            <a:off x="5572132"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Semantic storage adapter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Vývojový diagram: postup 15"/>
          <p:cNvSpPr/>
          <p:nvPr/>
        </p:nvSpPr>
        <p:spPr>
          <a:xfrm>
            <a:off x="0" y="3214686"/>
            <a:ext cx="9144000" cy="3286148"/>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Vývojový diagram: postup 11"/>
          <p:cNvSpPr/>
          <p:nvPr/>
        </p:nvSpPr>
        <p:spPr>
          <a:xfrm>
            <a:off x="0" y="1071546"/>
            <a:ext cx="9144000" cy="1714512"/>
          </a:xfrm>
          <a:prstGeom prst="flowChart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generating abstraction (</a:t>
            </a:r>
            <a:r>
              <a:rPr lang="en-US" sz="1800" dirty="0" smtClean="0"/>
              <a:t>object model)</a:t>
            </a:r>
            <a:endParaRPr lang="en-US" sz="1800" dirty="0"/>
          </a:p>
        </p:txBody>
      </p:sp>
      <p:sp>
        <p:nvSpPr>
          <p:cNvPr id="4" name="Vývojový diagram: postup 3"/>
          <p:cNvSpPr/>
          <p:nvPr/>
        </p:nvSpPr>
        <p:spPr>
          <a:xfrm>
            <a:off x="928662" y="2143116"/>
            <a:ext cx="2214578" cy="35719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subject</a:t>
            </a:r>
            <a:endParaRPr lang="cs-CZ" dirty="0">
              <a:solidFill>
                <a:schemeClr val="tx2"/>
              </a:solidFill>
            </a:endParaRPr>
          </a:p>
        </p:txBody>
      </p:sp>
      <p:sp>
        <p:nvSpPr>
          <p:cNvPr id="5" name="Vývojový diagram: postup 4"/>
          <p:cNvSpPr/>
          <p:nvPr/>
        </p:nvSpPr>
        <p:spPr>
          <a:xfrm>
            <a:off x="5643570" y="2143116"/>
            <a:ext cx="2214578" cy="35719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object</a:t>
            </a:r>
            <a:endParaRPr lang="cs-CZ" dirty="0">
              <a:solidFill>
                <a:schemeClr val="tx2"/>
              </a:solidFill>
            </a:endParaRPr>
          </a:p>
        </p:txBody>
      </p:sp>
      <p:sp>
        <p:nvSpPr>
          <p:cNvPr id="6" name="Vývojový diagram: postup 5"/>
          <p:cNvSpPr/>
          <p:nvPr/>
        </p:nvSpPr>
        <p:spPr>
          <a:xfrm>
            <a:off x="3286116" y="2143116"/>
            <a:ext cx="2214578" cy="357190"/>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predicate</a:t>
            </a:r>
            <a:endParaRPr lang="cs-CZ" dirty="0">
              <a:solidFill>
                <a:schemeClr val="tx2"/>
              </a:solidFill>
            </a:endParaRPr>
          </a:p>
        </p:txBody>
      </p:sp>
      <p:cxnSp>
        <p:nvCxnSpPr>
          <p:cNvPr id="8" name="Přímá spojovací čára 7"/>
          <p:cNvCxnSpPr>
            <a:stCxn id="4" idx="3"/>
            <a:endCxn id="6" idx="1"/>
          </p:cNvCxnSpPr>
          <p:nvPr/>
        </p:nvCxnSpPr>
        <p:spPr>
          <a:xfrm>
            <a:off x="3143240"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a:stCxn id="6" idx="3"/>
            <a:endCxn id="5" idx="1"/>
          </p:cNvCxnSpPr>
          <p:nvPr/>
        </p:nvCxnSpPr>
        <p:spPr>
          <a:xfrm>
            <a:off x="5500694"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Vývojový diagram: postup 12"/>
          <p:cNvSpPr/>
          <p:nvPr/>
        </p:nvSpPr>
        <p:spPr>
          <a:xfrm>
            <a:off x="928662" y="128586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information basic element</a:t>
            </a:r>
            <a:endParaRPr lang="cs-CZ" dirty="0">
              <a:solidFill>
                <a:schemeClr val="tx1"/>
              </a:solidFill>
            </a:endParaRPr>
          </a:p>
        </p:txBody>
      </p:sp>
      <p:sp>
        <p:nvSpPr>
          <p:cNvPr id="15" name="TextovéPole 14"/>
          <p:cNvSpPr txBox="1"/>
          <p:nvPr/>
        </p:nvSpPr>
        <p:spPr>
          <a:xfrm>
            <a:off x="928662" y="3429000"/>
            <a:ext cx="6929486" cy="2308324"/>
          </a:xfrm>
          <a:prstGeom prst="rect">
            <a:avLst/>
          </a:prstGeom>
          <a:noFill/>
        </p:spPr>
        <p:txBody>
          <a:bodyPr wrap="square" rtlCol="0">
            <a:spAutoFit/>
          </a:bodyPr>
          <a:lstStyle/>
          <a:p>
            <a:r>
              <a:rPr lang="en-US" dirty="0" smtClean="0">
                <a:solidFill>
                  <a:schemeClr val="accent3">
                    <a:lumMod val="75000"/>
                  </a:schemeClr>
                </a:solidFill>
              </a:rPr>
              <a:t>// generated object model</a:t>
            </a:r>
          </a:p>
          <a:p>
            <a:r>
              <a:rPr lang="en-US" dirty="0" smtClean="0">
                <a:solidFill>
                  <a:schemeClr val="tx2">
                    <a:lumMod val="60000"/>
                    <a:lumOff val="40000"/>
                  </a:schemeClr>
                </a:solidFill>
              </a:rPr>
              <a:t>class</a:t>
            </a:r>
            <a:r>
              <a:rPr lang="en-US" dirty="0" smtClean="0"/>
              <a:t> </a:t>
            </a:r>
            <a:r>
              <a:rPr lang="en-US" b="1" dirty="0" smtClean="0"/>
              <a:t>subject</a:t>
            </a:r>
            <a:endParaRPr lang="en-US" dirty="0" smtClean="0"/>
          </a:p>
          <a:p>
            <a:r>
              <a:rPr lang="en-US" dirty="0" smtClean="0"/>
              <a:t>{</a:t>
            </a:r>
          </a:p>
          <a:p>
            <a:r>
              <a:rPr lang="en-US" dirty="0"/>
              <a:t>	</a:t>
            </a:r>
            <a:r>
              <a:rPr lang="en-US" dirty="0" smtClean="0">
                <a:solidFill>
                  <a:schemeClr val="accent1"/>
                </a:solidFill>
              </a:rPr>
              <a:t>property</a:t>
            </a:r>
            <a:r>
              <a:rPr lang="en-US" dirty="0" smtClean="0"/>
              <a:t> list&lt;</a:t>
            </a:r>
            <a:r>
              <a:rPr lang="en-US" b="1" dirty="0" smtClean="0"/>
              <a:t>object</a:t>
            </a:r>
            <a:r>
              <a:rPr lang="en-US" dirty="0" smtClean="0"/>
              <a:t>&gt;</a:t>
            </a:r>
            <a:r>
              <a:rPr lang="en-US" b="1" dirty="0" smtClean="0"/>
              <a:t> </a:t>
            </a:r>
            <a:r>
              <a:rPr lang="en-US" dirty="0" smtClean="0"/>
              <a:t>predicate</a:t>
            </a:r>
          </a:p>
          <a:p>
            <a:r>
              <a:rPr lang="en-US" dirty="0"/>
              <a:t>	</a:t>
            </a:r>
            <a:r>
              <a:rPr lang="en-US" dirty="0" smtClean="0"/>
              <a:t>{</a:t>
            </a:r>
          </a:p>
          <a:p>
            <a:r>
              <a:rPr lang="en-US" dirty="0"/>
              <a:t>	</a:t>
            </a:r>
            <a:r>
              <a:rPr lang="en-US" dirty="0" smtClean="0"/>
              <a:t>	</a:t>
            </a:r>
            <a:r>
              <a:rPr lang="en-US" dirty="0" smtClean="0">
                <a:solidFill>
                  <a:schemeClr val="tx2">
                    <a:lumMod val="60000"/>
                    <a:lumOff val="40000"/>
                  </a:schemeClr>
                </a:solidFill>
              </a:rPr>
              <a:t>get</a:t>
            </a:r>
            <a:r>
              <a:rPr lang="en-US" dirty="0" smtClean="0"/>
              <a:t>; </a:t>
            </a:r>
            <a:r>
              <a:rPr lang="en-US" dirty="0" smtClean="0">
                <a:solidFill>
                  <a:schemeClr val="accent3">
                    <a:lumMod val="75000"/>
                  </a:schemeClr>
                </a:solidFill>
              </a:rPr>
              <a:t>// called when a query is executed, extraction</a:t>
            </a:r>
          </a:p>
          <a:p>
            <a:r>
              <a:rPr lang="en-US" dirty="0" smtClean="0"/>
              <a:t> </a:t>
            </a:r>
            <a:r>
              <a:rPr lang="en-US" dirty="0"/>
              <a:t>	</a:t>
            </a:r>
            <a:r>
              <a:rPr lang="en-US" dirty="0" smtClean="0"/>
              <a:t>}</a:t>
            </a:r>
            <a:endParaRPr lang="en-US" dirty="0"/>
          </a:p>
          <a:p>
            <a:r>
              <a:rPr lang="en-US" dirty="0" smtClean="0"/>
              <a:t>}</a:t>
            </a:r>
          </a:p>
        </p:txBody>
      </p:sp>
      <p:sp>
        <p:nvSpPr>
          <p:cNvPr id="29" name="Vývojový diagram: postup 28"/>
          <p:cNvSpPr/>
          <p:nvPr/>
        </p:nvSpPr>
        <p:spPr>
          <a:xfrm>
            <a:off x="928662" y="592933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 model implementation</a:t>
            </a:r>
            <a:endParaRPr lang="cs-CZ" dirty="0">
              <a:solidFill>
                <a:schemeClr val="tx1"/>
              </a:solidFill>
            </a:endParaRPr>
          </a:p>
        </p:txBody>
      </p:sp>
    </p:spTree>
  </p:cSld>
  <p:clrMapOvr>
    <a:masterClrMapping/>
  </p:clrMapOvr>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1910</TotalTime>
  <Words>185</Words>
  <Application>Microsoft Office PowerPoint</Application>
  <PresentationFormat>Předvádění na obrazovce (4:3)</PresentationFormat>
  <Paragraphs>39</Paragraphs>
  <Slides>3</Slides>
  <Notes>2</Notes>
  <HiddenSlides>0</HiddenSlides>
  <MMClips>0</MMClips>
  <ScaleCrop>false</ScaleCrop>
  <HeadingPairs>
    <vt:vector size="4" baseType="variant">
      <vt:variant>
        <vt:lpstr>Motiv</vt:lpstr>
      </vt:variant>
      <vt:variant>
        <vt:i4>1</vt:i4>
      </vt:variant>
      <vt:variant>
        <vt:lpstr>Nadpisy snímků</vt:lpstr>
      </vt:variant>
      <vt:variant>
        <vt:i4>3</vt:i4>
      </vt:variant>
    </vt:vector>
  </HeadingPairs>
  <TitlesOfParts>
    <vt:vector size="4" baseType="lpstr">
      <vt:lpstr>Motiv sady Office</vt:lpstr>
      <vt:lpstr>Typical data extraction process architecture</vt:lpstr>
      <vt:lpstr>LINQ to Web architecture design</vt:lpstr>
      <vt:lpstr>LINQ to Web, generating abstraction (object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Jakub</dc:creator>
  <cp:lastModifiedBy>Jakub</cp:lastModifiedBy>
  <cp:revision>119</cp:revision>
  <dcterms:created xsi:type="dcterms:W3CDTF">2009-12-13T08:31:56Z</dcterms:created>
  <dcterms:modified xsi:type="dcterms:W3CDTF">2009-12-14T16:22:11Z</dcterms:modified>
</cp:coreProperties>
</file>