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2" r:id="rId4"/>
    <p:sldId id="264" r:id="rId5"/>
    <p:sldId id="265" r:id="rId6"/>
    <p:sldId id="267" r:id="rId7"/>
    <p:sldId id="268" r:id="rId8"/>
    <p:sldId id="269" r:id="rId9"/>
    <p:sldId id="272" r:id="rId10"/>
    <p:sldId id="271" r:id="rId11"/>
    <p:sldId id="270" r:id="rId12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6" autoAdjust="0"/>
    <p:restoredTop sz="93529" autoAdjust="0"/>
  </p:normalViewPr>
  <p:slideViewPr>
    <p:cSldViewPr snapToGrid="0">
      <p:cViewPr varScale="1">
        <p:scale>
          <a:sx n="76" d="100"/>
          <a:sy n="76" d="100"/>
        </p:scale>
        <p:origin x="82" y="19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32C6EF-ADDB-4013-908B-3F90CAFFDB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8F8401-115D-4DE1-A08A-670E0DE86116}">
      <dgm:prSet/>
      <dgm:spPr/>
      <dgm:t>
        <a:bodyPr/>
        <a:lstStyle/>
        <a:p>
          <a:r>
            <a:rPr lang="pl-PL"/>
            <a:t>Pojawienie się konkurencji ;</a:t>
          </a:r>
          <a:endParaRPr lang="en-US"/>
        </a:p>
      </dgm:t>
    </dgm:pt>
    <dgm:pt modelId="{1447085A-F806-4B50-9CC5-F2E3ACB0E569}" type="parTrans" cxnId="{32429A15-F89C-4F79-B47E-B714304065E9}">
      <dgm:prSet/>
      <dgm:spPr/>
      <dgm:t>
        <a:bodyPr/>
        <a:lstStyle/>
        <a:p>
          <a:endParaRPr lang="en-US"/>
        </a:p>
      </dgm:t>
    </dgm:pt>
    <dgm:pt modelId="{208D0666-FE8F-4967-B82C-E6271C46EA0F}" type="sibTrans" cxnId="{32429A15-F89C-4F79-B47E-B714304065E9}">
      <dgm:prSet/>
      <dgm:spPr/>
      <dgm:t>
        <a:bodyPr/>
        <a:lstStyle/>
        <a:p>
          <a:endParaRPr lang="en-US"/>
        </a:p>
      </dgm:t>
    </dgm:pt>
    <dgm:pt modelId="{8D693E22-B488-47C6-897D-5062F79AFCCB}">
      <dgm:prSet/>
      <dgm:spPr/>
      <dgm:t>
        <a:bodyPr/>
        <a:lstStyle/>
        <a:p>
          <a:r>
            <a:rPr lang="pl-PL"/>
            <a:t>Zmiana przepisów prawnych uniemożliwiająca wprowadzenie produktu na rynek (np. odnośnie przetwarzania danych osobowych) ;</a:t>
          </a:r>
          <a:endParaRPr lang="en-US"/>
        </a:p>
      </dgm:t>
    </dgm:pt>
    <dgm:pt modelId="{366BB587-D87B-4E74-926A-2CF8AC870AC9}" type="parTrans" cxnId="{5BB9C88D-A9D7-42F4-9093-80FE9CD88ED8}">
      <dgm:prSet/>
      <dgm:spPr/>
      <dgm:t>
        <a:bodyPr/>
        <a:lstStyle/>
        <a:p>
          <a:endParaRPr lang="en-US"/>
        </a:p>
      </dgm:t>
    </dgm:pt>
    <dgm:pt modelId="{31F867BD-015C-4C67-9B13-08401063084B}" type="sibTrans" cxnId="{5BB9C88D-A9D7-42F4-9093-80FE9CD88ED8}">
      <dgm:prSet/>
      <dgm:spPr/>
      <dgm:t>
        <a:bodyPr/>
        <a:lstStyle/>
        <a:p>
          <a:endParaRPr lang="en-US"/>
        </a:p>
      </dgm:t>
    </dgm:pt>
    <dgm:pt modelId="{5AE40EE5-5A5B-4360-89EE-4139D5A701E3}">
      <dgm:prSet/>
      <dgm:spPr/>
      <dgm:t>
        <a:bodyPr/>
        <a:lstStyle/>
        <a:p>
          <a:r>
            <a:rPr lang="pl-PL"/>
            <a:t>Załamanie się systemu edukacji w kraju ;</a:t>
          </a:r>
          <a:endParaRPr lang="en-US"/>
        </a:p>
      </dgm:t>
    </dgm:pt>
    <dgm:pt modelId="{8E34C17A-20C8-463F-8684-B3851F72151D}" type="parTrans" cxnId="{EA88BF0D-5738-4BE0-A6D9-A6A0714D329A}">
      <dgm:prSet/>
      <dgm:spPr/>
      <dgm:t>
        <a:bodyPr/>
        <a:lstStyle/>
        <a:p>
          <a:endParaRPr lang="en-US"/>
        </a:p>
      </dgm:t>
    </dgm:pt>
    <dgm:pt modelId="{E8A0BBFE-722B-4D2D-91BF-E56B9549B184}" type="sibTrans" cxnId="{EA88BF0D-5738-4BE0-A6D9-A6A0714D329A}">
      <dgm:prSet/>
      <dgm:spPr/>
      <dgm:t>
        <a:bodyPr/>
        <a:lstStyle/>
        <a:p>
          <a:endParaRPr lang="en-US"/>
        </a:p>
      </dgm:t>
    </dgm:pt>
    <dgm:pt modelId="{82ED08EB-FF6C-48B1-BB72-1085F22161D4}">
      <dgm:prSet/>
      <dgm:spPr/>
      <dgm:t>
        <a:bodyPr/>
        <a:lstStyle/>
        <a:p>
          <a:r>
            <a:rPr lang="pl-PL"/>
            <a:t>Pojawienie się globalnego kryzysu, który wstrzyma decyzje o zakupie produktu przez potencjalnych klientów ;</a:t>
          </a:r>
          <a:endParaRPr lang="en-US"/>
        </a:p>
      </dgm:t>
    </dgm:pt>
    <dgm:pt modelId="{DF25B450-EA45-4A46-AAE7-AC4F519104A5}" type="parTrans" cxnId="{94DC2CEA-DDBE-46B6-868B-BB31B6F1029A}">
      <dgm:prSet/>
      <dgm:spPr/>
      <dgm:t>
        <a:bodyPr/>
        <a:lstStyle/>
        <a:p>
          <a:endParaRPr lang="en-US"/>
        </a:p>
      </dgm:t>
    </dgm:pt>
    <dgm:pt modelId="{1565059A-3EA6-4761-977D-B938E10CE0B1}" type="sibTrans" cxnId="{94DC2CEA-DDBE-46B6-868B-BB31B6F1029A}">
      <dgm:prSet/>
      <dgm:spPr/>
      <dgm:t>
        <a:bodyPr/>
        <a:lstStyle/>
        <a:p>
          <a:endParaRPr lang="en-US"/>
        </a:p>
      </dgm:t>
    </dgm:pt>
    <dgm:pt modelId="{FB9F782E-A2EE-4CE4-BE16-5AC4D3FB13BD}" type="pres">
      <dgm:prSet presAssocID="{2032C6EF-ADDB-4013-908B-3F90CAFFDB92}" presName="linear" presStyleCnt="0">
        <dgm:presLayoutVars>
          <dgm:animLvl val="lvl"/>
          <dgm:resizeHandles val="exact"/>
        </dgm:presLayoutVars>
      </dgm:prSet>
      <dgm:spPr/>
    </dgm:pt>
    <dgm:pt modelId="{4F920549-4AF7-4576-8815-F010FF59F0F6}" type="pres">
      <dgm:prSet presAssocID="{958F8401-115D-4DE1-A08A-670E0DE861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B35EB1C-0F88-4CD4-B9B3-9DE2EAB04D5A}" type="pres">
      <dgm:prSet presAssocID="{208D0666-FE8F-4967-B82C-E6271C46EA0F}" presName="spacer" presStyleCnt="0"/>
      <dgm:spPr/>
    </dgm:pt>
    <dgm:pt modelId="{D17B2EAA-1026-46ED-9795-928F1915252F}" type="pres">
      <dgm:prSet presAssocID="{8D693E22-B488-47C6-897D-5062F79AFCC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64B9E79-DA54-4D2C-8142-48FFC349002F}" type="pres">
      <dgm:prSet presAssocID="{31F867BD-015C-4C67-9B13-08401063084B}" presName="spacer" presStyleCnt="0"/>
      <dgm:spPr/>
    </dgm:pt>
    <dgm:pt modelId="{17996BC4-5D12-417E-8391-6D959A4592E1}" type="pres">
      <dgm:prSet presAssocID="{5AE40EE5-5A5B-4360-89EE-4139D5A701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A9E5F95-4C34-4C7C-8133-7ACE063C52EE}" type="pres">
      <dgm:prSet presAssocID="{E8A0BBFE-722B-4D2D-91BF-E56B9549B184}" presName="spacer" presStyleCnt="0"/>
      <dgm:spPr/>
    </dgm:pt>
    <dgm:pt modelId="{E0789724-DD81-45C6-BBF3-B154F94632FC}" type="pres">
      <dgm:prSet presAssocID="{82ED08EB-FF6C-48B1-BB72-1085F22161D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A88BF0D-5738-4BE0-A6D9-A6A0714D329A}" srcId="{2032C6EF-ADDB-4013-908B-3F90CAFFDB92}" destId="{5AE40EE5-5A5B-4360-89EE-4139D5A701E3}" srcOrd="2" destOrd="0" parTransId="{8E34C17A-20C8-463F-8684-B3851F72151D}" sibTransId="{E8A0BBFE-722B-4D2D-91BF-E56B9549B184}"/>
    <dgm:cxn modelId="{E6692211-E2C5-4E1A-896F-84D6EAA99E19}" type="presOf" srcId="{8D693E22-B488-47C6-897D-5062F79AFCCB}" destId="{D17B2EAA-1026-46ED-9795-928F1915252F}" srcOrd="0" destOrd="0" presId="urn:microsoft.com/office/officeart/2005/8/layout/vList2"/>
    <dgm:cxn modelId="{5FDDA911-D362-4896-A692-16C36C30C04F}" type="presOf" srcId="{5AE40EE5-5A5B-4360-89EE-4139D5A701E3}" destId="{17996BC4-5D12-417E-8391-6D959A4592E1}" srcOrd="0" destOrd="0" presId="urn:microsoft.com/office/officeart/2005/8/layout/vList2"/>
    <dgm:cxn modelId="{32429A15-F89C-4F79-B47E-B714304065E9}" srcId="{2032C6EF-ADDB-4013-908B-3F90CAFFDB92}" destId="{958F8401-115D-4DE1-A08A-670E0DE86116}" srcOrd="0" destOrd="0" parTransId="{1447085A-F806-4B50-9CC5-F2E3ACB0E569}" sibTransId="{208D0666-FE8F-4967-B82C-E6271C46EA0F}"/>
    <dgm:cxn modelId="{D0F30428-78B2-4C32-B7F4-154EE81D0F30}" type="presOf" srcId="{82ED08EB-FF6C-48B1-BB72-1085F22161D4}" destId="{E0789724-DD81-45C6-BBF3-B154F94632FC}" srcOrd="0" destOrd="0" presId="urn:microsoft.com/office/officeart/2005/8/layout/vList2"/>
    <dgm:cxn modelId="{63D9297C-5753-48E1-BA0D-FDBB207DEE6E}" type="presOf" srcId="{2032C6EF-ADDB-4013-908B-3F90CAFFDB92}" destId="{FB9F782E-A2EE-4CE4-BE16-5AC4D3FB13BD}" srcOrd="0" destOrd="0" presId="urn:microsoft.com/office/officeart/2005/8/layout/vList2"/>
    <dgm:cxn modelId="{5BB9C88D-A9D7-42F4-9093-80FE9CD88ED8}" srcId="{2032C6EF-ADDB-4013-908B-3F90CAFFDB92}" destId="{8D693E22-B488-47C6-897D-5062F79AFCCB}" srcOrd="1" destOrd="0" parTransId="{366BB587-D87B-4E74-926A-2CF8AC870AC9}" sibTransId="{31F867BD-015C-4C67-9B13-08401063084B}"/>
    <dgm:cxn modelId="{A75EC3A4-1E9E-4DD5-B3AC-6952638FCE64}" type="presOf" srcId="{958F8401-115D-4DE1-A08A-670E0DE86116}" destId="{4F920549-4AF7-4576-8815-F010FF59F0F6}" srcOrd="0" destOrd="0" presId="urn:microsoft.com/office/officeart/2005/8/layout/vList2"/>
    <dgm:cxn modelId="{94DC2CEA-DDBE-46B6-868B-BB31B6F1029A}" srcId="{2032C6EF-ADDB-4013-908B-3F90CAFFDB92}" destId="{82ED08EB-FF6C-48B1-BB72-1085F22161D4}" srcOrd="3" destOrd="0" parTransId="{DF25B450-EA45-4A46-AAE7-AC4F519104A5}" sibTransId="{1565059A-3EA6-4761-977D-B938E10CE0B1}"/>
    <dgm:cxn modelId="{2A676595-5135-4BF5-B666-153ADCB36F65}" type="presParOf" srcId="{FB9F782E-A2EE-4CE4-BE16-5AC4D3FB13BD}" destId="{4F920549-4AF7-4576-8815-F010FF59F0F6}" srcOrd="0" destOrd="0" presId="urn:microsoft.com/office/officeart/2005/8/layout/vList2"/>
    <dgm:cxn modelId="{8DDB2FEA-7A41-465E-822A-2551EB99B746}" type="presParOf" srcId="{FB9F782E-A2EE-4CE4-BE16-5AC4D3FB13BD}" destId="{1B35EB1C-0F88-4CD4-B9B3-9DE2EAB04D5A}" srcOrd="1" destOrd="0" presId="urn:microsoft.com/office/officeart/2005/8/layout/vList2"/>
    <dgm:cxn modelId="{464700DD-69E5-4B8A-85E3-305B4079D6A3}" type="presParOf" srcId="{FB9F782E-A2EE-4CE4-BE16-5AC4D3FB13BD}" destId="{D17B2EAA-1026-46ED-9795-928F1915252F}" srcOrd="2" destOrd="0" presId="urn:microsoft.com/office/officeart/2005/8/layout/vList2"/>
    <dgm:cxn modelId="{5356505D-2A44-481D-9FCD-6A4A6AF13955}" type="presParOf" srcId="{FB9F782E-A2EE-4CE4-BE16-5AC4D3FB13BD}" destId="{564B9E79-DA54-4D2C-8142-48FFC349002F}" srcOrd="3" destOrd="0" presId="urn:microsoft.com/office/officeart/2005/8/layout/vList2"/>
    <dgm:cxn modelId="{66E5B965-C1D7-42F2-A05E-93E4EBB840BF}" type="presParOf" srcId="{FB9F782E-A2EE-4CE4-BE16-5AC4D3FB13BD}" destId="{17996BC4-5D12-417E-8391-6D959A4592E1}" srcOrd="4" destOrd="0" presId="urn:microsoft.com/office/officeart/2005/8/layout/vList2"/>
    <dgm:cxn modelId="{B0492525-C8AE-43FF-870B-ED7DA7749055}" type="presParOf" srcId="{FB9F782E-A2EE-4CE4-BE16-5AC4D3FB13BD}" destId="{7A9E5F95-4C34-4C7C-8133-7ACE063C52EE}" srcOrd="5" destOrd="0" presId="urn:microsoft.com/office/officeart/2005/8/layout/vList2"/>
    <dgm:cxn modelId="{6834E015-E2A9-4A8C-BE8B-F87E18470A02}" type="presParOf" srcId="{FB9F782E-A2EE-4CE4-BE16-5AC4D3FB13BD}" destId="{E0789724-DD81-45C6-BBF3-B154F94632F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20549-4AF7-4576-8815-F010FF59F0F6}">
      <dsp:nvSpPr>
        <dsp:cNvPr id="0" name=""/>
        <dsp:cNvSpPr/>
      </dsp:nvSpPr>
      <dsp:spPr>
        <a:xfrm>
          <a:off x="0" y="27908"/>
          <a:ext cx="6882764" cy="1136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Pojawienie się konkurencji ;</a:t>
          </a:r>
          <a:endParaRPr lang="en-US" sz="2000" kern="1200"/>
        </a:p>
      </dsp:txBody>
      <dsp:txXfrm>
        <a:off x="55473" y="83381"/>
        <a:ext cx="6771818" cy="1025416"/>
      </dsp:txXfrm>
    </dsp:sp>
    <dsp:sp modelId="{D17B2EAA-1026-46ED-9795-928F1915252F}">
      <dsp:nvSpPr>
        <dsp:cNvPr id="0" name=""/>
        <dsp:cNvSpPr/>
      </dsp:nvSpPr>
      <dsp:spPr>
        <a:xfrm>
          <a:off x="0" y="1221870"/>
          <a:ext cx="6882764" cy="1136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Zmiana przepisów prawnych uniemożliwiająca wprowadzenie produktu na rynek (np. odnośnie przetwarzania danych osobowych) ;</a:t>
          </a:r>
          <a:endParaRPr lang="en-US" sz="2000" kern="1200"/>
        </a:p>
      </dsp:txBody>
      <dsp:txXfrm>
        <a:off x="55473" y="1277343"/>
        <a:ext cx="6771818" cy="1025416"/>
      </dsp:txXfrm>
    </dsp:sp>
    <dsp:sp modelId="{17996BC4-5D12-417E-8391-6D959A4592E1}">
      <dsp:nvSpPr>
        <dsp:cNvPr id="0" name=""/>
        <dsp:cNvSpPr/>
      </dsp:nvSpPr>
      <dsp:spPr>
        <a:xfrm>
          <a:off x="0" y="2415833"/>
          <a:ext cx="6882764" cy="1136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Załamanie się systemu edukacji w kraju ;</a:t>
          </a:r>
          <a:endParaRPr lang="en-US" sz="2000" kern="1200"/>
        </a:p>
      </dsp:txBody>
      <dsp:txXfrm>
        <a:off x="55473" y="2471306"/>
        <a:ext cx="6771818" cy="1025416"/>
      </dsp:txXfrm>
    </dsp:sp>
    <dsp:sp modelId="{E0789724-DD81-45C6-BBF3-B154F94632FC}">
      <dsp:nvSpPr>
        <dsp:cNvPr id="0" name=""/>
        <dsp:cNvSpPr/>
      </dsp:nvSpPr>
      <dsp:spPr>
        <a:xfrm>
          <a:off x="0" y="3609795"/>
          <a:ext cx="6882764" cy="1136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Pojawienie się globalnego kryzysu, który wstrzyma decyzje o zakupie produktu przez potencjalnych klientów ;</a:t>
          </a:r>
          <a:endParaRPr lang="en-US" sz="2000" kern="1200"/>
        </a:p>
      </dsp:txBody>
      <dsp:txXfrm>
        <a:off x="55473" y="3665268"/>
        <a:ext cx="6771818" cy="1025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A05281-D580-4810-B8B9-EEA12FC173BA}" type="datetime1">
              <a:rPr lang="pl-PL" smtClean="0"/>
              <a:t>07.12.2022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2F097-D055-4919-9987-560DE14FFF53}" type="datetime1">
              <a:rPr lang="pl-PL" smtClean="0"/>
              <a:pPr/>
              <a:t>07.12.2022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Kliknij, aby edytować style wzorców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l-PL" sz="1200" i="1" dirty="0">
                <a:latin typeface="Arial" pitchFamily="34" charset="0"/>
                <a:cs typeface="Arial" pitchFamily="34" charset="0"/>
              </a:rPr>
              <a:t>Aby zmienić obraz na tym slajdzie, zaznacz obraz i usuń go. Następnie kliknij ikonę Obrazy w symbolu </a:t>
            </a:r>
            <a:r>
              <a:rPr lang="pl-PL" sz="1200" i="1" dirty="0" err="1">
                <a:latin typeface="Arial" pitchFamily="34" charset="0"/>
                <a:cs typeface="Arial" pitchFamily="34" charset="0"/>
              </a:rPr>
              <a:t>zastępczym,aby</a:t>
            </a:r>
            <a:r>
              <a:rPr lang="pl-PL" sz="1200" i="1" dirty="0">
                <a:latin typeface="Arial" pitchFamily="34" charset="0"/>
                <a:cs typeface="Arial" pitchFamily="34" charset="0"/>
              </a:rPr>
              <a:t> wstawić swój własny obraz.</a:t>
            </a:r>
          </a:p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81331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920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3395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09780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40067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0015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9970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7476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2667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olny kształt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l-PL" sz="1800" noProof="0" dirty="0"/>
          </a:p>
        </p:txBody>
      </p:sp>
      <p:sp>
        <p:nvSpPr>
          <p:cNvPr id="7" name="Dowolny kształt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l-PL" sz="1800" noProof="0" dirty="0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l-PL" sz="1800" noProof="0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E76AF1-4389-4119-8151-8E992C940520}" type="datetime1">
              <a:rPr lang="pl-PL" smtClean="0"/>
              <a:pPr/>
              <a:t>07.12.2022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wa obraz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10" name="Prostokąt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11" name="Prostokąt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sz="1800" noProof="0" dirty="0"/>
          </a:p>
        </p:txBody>
      </p:sp>
      <p:sp>
        <p:nvSpPr>
          <p:cNvPr id="12" name="Prostokąt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sz="1800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13" name="Tekst — symbol zastępczy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B7B8A9D-4C90-4946-9EAB-BC8EB672FEE5}" type="datetime1">
              <a:rPr lang="pl-PL" smtClean="0"/>
              <a:pPr/>
              <a:t>07.12.2022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B9D6C-C144-4F75-9A53-982208720C55}" type="datetime1">
              <a:rPr lang="pl-PL" smtClean="0"/>
              <a:pPr/>
              <a:t>07.12.2022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C86CCD-1F69-4877-BD88-8D17F4461CE1}" type="datetime1">
              <a:rPr lang="pl-PL" smtClean="0"/>
              <a:pPr/>
              <a:t>07.12.2022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442CF46-E3B7-4F3A-BF6D-3D24D2F7AE2C}" type="datetime1">
              <a:rPr lang="pl-PL" smtClean="0"/>
              <a:pPr/>
              <a:t>07.12.2022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jd tytułowy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sz="1800" noProof="0" dirty="0"/>
          </a:p>
        </p:txBody>
      </p:sp>
      <p:sp>
        <p:nvSpPr>
          <p:cNvPr id="11" name="Dowolny kształt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l-PL" sz="1800" noProof="0" dirty="0"/>
          </a:p>
        </p:txBody>
      </p:sp>
      <p:sp>
        <p:nvSpPr>
          <p:cNvPr id="12" name="Dowolny kształt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l-PL" sz="1800" noProof="0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15" name="Obraz — symbol zastępczy 14" descr="Pusty symbol zastępczy pozwalający dodać obraz. Kliknij symbol zastępczy i wybierz obraz, który chcesz dodać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sz="1800" noProof="0" dirty="0"/>
          </a:p>
        </p:txBody>
      </p:sp>
      <p:sp>
        <p:nvSpPr>
          <p:cNvPr id="8" name="Dowolny kształt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l-PL" sz="1800" noProof="0" dirty="0"/>
          </a:p>
        </p:txBody>
      </p:sp>
      <p:sp>
        <p:nvSpPr>
          <p:cNvPr id="9" name="Dowolny kształt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l-PL" sz="1800" noProof="0" dirty="0"/>
          </a:p>
        </p:txBody>
      </p:sp>
      <p:sp>
        <p:nvSpPr>
          <p:cNvPr id="10" name="Dowolny kształt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l-PL" sz="1800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0D23B53-E198-4E6C-BE6A-EB2462D2B5A3}" type="datetime1">
              <a:rPr lang="pl-PL" smtClean="0"/>
              <a:pPr/>
              <a:t>07.12.2022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C5111B2-1E29-4215-B87F-CDDA0ADDCF32}" type="datetime1">
              <a:rPr lang="pl-PL" smtClean="0"/>
              <a:pPr/>
              <a:t>07.12.2022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9405AB1-0C56-4CDB-8E3E-6E3283695A98}" type="datetime1">
              <a:rPr lang="pl-PL" smtClean="0"/>
              <a:pPr/>
              <a:t>07.12.2022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C0969F-AB50-453F-BB97-91F1E1D91D02}" type="datetime1">
              <a:rPr lang="pl-PL" smtClean="0"/>
              <a:pPr/>
              <a:t>07.12.2022</a:t>
            </a:fld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6BCA00C-ABF0-4AE3-8CCD-DDCCDB96FDA7}" type="datetime1">
              <a:rPr lang="pl-PL" smtClean="0"/>
              <a:pPr/>
              <a:t>07.12.2022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8" name="Prostokąt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Kliknij, aby edytować style wzorców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5C8D36F-D05F-411F-A3BD-317FB84B7909}" type="datetime1">
              <a:rPr lang="pl-PL" smtClean="0"/>
              <a:pPr/>
              <a:t>07.12.2022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stetorodo.pl/2022/08/10/zmiany-w-dokumentacji-medycznej-pielegniarek-szkolnych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/>
          <a:p>
            <a:pPr rtl="0"/>
            <a:r>
              <a:rPr lang="pl-PL" dirty="0"/>
              <a:t>Uzasadnienie biznesowe</a:t>
            </a:r>
          </a:p>
        </p:txBody>
      </p:sp>
      <p:pic>
        <p:nvPicPr>
          <p:cNvPr id="5" name="Obraz — symbol zastępczy 4" descr="Ulica miasta z rozmyciem w ruchu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"/>
          <a:stretch/>
        </p:blipFill>
        <p:spPr>
          <a:xfrm>
            <a:off x="6743703" y="10"/>
            <a:ext cx="5448297" cy="6857990"/>
          </a:xfrm>
          <a:noFill/>
        </p:spPr>
      </p:pic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Gabinet profilaktyki medycznej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pl-PL" dirty="0"/>
              <a:t>Koszty godzinowe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03BB1E-437D-5127-6854-81CDB6E64B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9216" y="1828800"/>
            <a:ext cx="7653567" cy="43434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28468207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63F422-C4C8-BF02-DA9B-BEF0EEAE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821191"/>
          </a:xfrm>
        </p:spPr>
        <p:txBody>
          <a:bodyPr anchor="b">
            <a:normAutofit/>
          </a:bodyPr>
          <a:lstStyle/>
          <a:p>
            <a:r>
              <a:rPr lang="pl-PL" dirty="0"/>
              <a:t>Główne ryzyka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BF0B3BB9-A401-8506-A1DB-75970A8475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05436"/>
              </p:ext>
            </p:extLst>
          </p:nvPr>
        </p:nvGraphicFramePr>
        <p:xfrm>
          <a:off x="676275" y="1828800"/>
          <a:ext cx="6882764" cy="4774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Obraz 9">
            <a:extLst>
              <a:ext uri="{FF2B5EF4-FFF2-40B4-BE49-F238E27FC236}">
                <a16:creationId xmlns:a16="http://schemas.microsoft.com/office/drawing/2014/main" id="{EEFC1FE6-11C9-9C1C-2356-98A4E31717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0606" y="2428875"/>
            <a:ext cx="2117298" cy="35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390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Powody podjęcia projektu: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l-PL" sz="2800" b="1" dirty="0"/>
              <a:t>Brak takiego produktu na rynku &gt;&gt; wypełnienie luki.</a:t>
            </a:r>
          </a:p>
          <a:p>
            <a:pPr rtl="0"/>
            <a:r>
              <a:rPr lang="pl-PL" sz="2800" dirty="0"/>
              <a:t>Nadchodzące zmiany w przepisach odnośnie prowadzenia dokumentacji medycznej ucznia przez pielęgniarkę (zmiany mają wejść w życie 01.09.2027r).</a:t>
            </a:r>
          </a:p>
          <a:p>
            <a:pPr marL="0" indent="0" rtl="0">
              <a:buNone/>
            </a:pPr>
            <a:r>
              <a:rPr lang="pl-PL" sz="2800" dirty="0"/>
              <a:t>   </a:t>
            </a:r>
            <a:r>
              <a:rPr lang="pl-PL" sz="2000" dirty="0">
                <a:hlinkClick r:id="rId3"/>
              </a:rPr>
              <a:t>Zmiany w dokumentacji medycznej pielęgniarek szkolnych - Proste to RODO</a:t>
            </a:r>
            <a:endParaRPr lang="pl-PL" sz="2000" dirty="0"/>
          </a:p>
          <a:p>
            <a:pPr marL="0" indent="0" rtl="0">
              <a:buNone/>
            </a:pPr>
            <a:r>
              <a:rPr lang="pl-PL" sz="2800" dirty="0"/>
              <a:t>   	</a:t>
            </a:r>
            <a:r>
              <a:rPr lang="pl-PL" sz="2000" dirty="0"/>
              <a:t>Zmiany dotyczą między innymi prowadzenia kart profilaktycznego 	badania ucznia w wersji cyfrowej.</a:t>
            </a:r>
          </a:p>
          <a:p>
            <a:r>
              <a:rPr lang="pl-PL" sz="2800" dirty="0"/>
              <a:t>Korzyści dla pacjentów / użytkowników.</a:t>
            </a:r>
          </a:p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Możliwe rozwiązania biznesowe</a:t>
            </a:r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Metodyka PRINCE2</a:t>
            </a:r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l-PL" dirty="0"/>
              <a:t>Trzy podstawowe opcje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FE3FEFB-A77A-1D8F-C139-F4A54EBEE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110" y="2043405"/>
            <a:ext cx="2950029" cy="850392"/>
          </a:xfrm>
        </p:spPr>
        <p:txBody>
          <a:bodyPr>
            <a:normAutofit/>
          </a:bodyPr>
          <a:lstStyle/>
          <a:p>
            <a:pPr algn="ctr"/>
            <a:r>
              <a:rPr lang="pl-PL" sz="2800" dirty="0"/>
              <a:t>1. Nic nie robić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06343BE3-A97F-E799-62C3-D10867106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110" y="2919705"/>
            <a:ext cx="2950028" cy="3467100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Brak realizacji systemu do gabinetów pielęgniarek w szkołach i zostanie przy obecnych rozwiązaniach.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874EB7A1-A5B4-2D06-8003-524315CEF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23791" y="2043405"/>
            <a:ext cx="2950029" cy="847725"/>
          </a:xfrm>
        </p:spPr>
        <p:txBody>
          <a:bodyPr>
            <a:noAutofit/>
          </a:bodyPr>
          <a:lstStyle/>
          <a:p>
            <a:pPr algn="ctr"/>
            <a:r>
              <a:rPr lang="pl-PL" sz="2800" dirty="0"/>
              <a:t>2. Ograniczyć się do minimum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81860D28-5B34-F97F-2E6D-DF3EECC75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3791" y="2919705"/>
            <a:ext cx="2950029" cy="3467100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Realizacja minimalnego zakresu funkcjonalnego systemu, ograniczenie się do usprawnienia procesu badań przesiewowych w szkołach.</a:t>
            </a:r>
          </a:p>
        </p:txBody>
      </p:sp>
      <p:sp>
        <p:nvSpPr>
          <p:cNvPr id="8" name="Symbol zastępczy tekstu 5">
            <a:extLst>
              <a:ext uri="{FF2B5EF4-FFF2-40B4-BE49-F238E27FC236}">
                <a16:creationId xmlns:a16="http://schemas.microsoft.com/office/drawing/2014/main" id="{325368AA-FFBA-D5C5-5CB3-D8D12F4282FC}"/>
              </a:ext>
            </a:extLst>
          </p:cNvPr>
          <p:cNvSpPr txBox="1">
            <a:spLocks/>
          </p:cNvSpPr>
          <p:nvPr/>
        </p:nvSpPr>
        <p:spPr>
          <a:xfrm>
            <a:off x="8282473" y="2043405"/>
            <a:ext cx="2950029" cy="847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800" dirty="0"/>
              <a:t>3. </a:t>
            </a:r>
            <a:r>
              <a:rPr lang="pl-PL" sz="2800" b="1" u="sng" dirty="0"/>
              <a:t>Zrobić coś ponad minimum</a:t>
            </a:r>
          </a:p>
        </p:txBody>
      </p:sp>
      <p:sp>
        <p:nvSpPr>
          <p:cNvPr id="10" name="Symbol zastępczy zawartości 6">
            <a:extLst>
              <a:ext uri="{FF2B5EF4-FFF2-40B4-BE49-F238E27FC236}">
                <a16:creationId xmlns:a16="http://schemas.microsoft.com/office/drawing/2014/main" id="{71915740-F81F-2895-1D14-94C85A517CA6}"/>
              </a:ext>
            </a:extLst>
          </p:cNvPr>
          <p:cNvSpPr txBox="1">
            <a:spLocks/>
          </p:cNvSpPr>
          <p:nvPr/>
        </p:nvSpPr>
        <p:spPr>
          <a:xfrm>
            <a:off x="8282473" y="2919705"/>
            <a:ext cx="2950029" cy="346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dirty="0"/>
              <a:t>Realizacja projektu w pełnym zakresie funkcjonalności, m.in. możliwości drukowania dokumentów, przesyłania informacji rodzicom drogą e-mailową</a:t>
            </a:r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3. </a:t>
            </a:r>
            <a:r>
              <a:rPr lang="pl-PL" b="1" dirty="0"/>
              <a:t>Zrobić coś ponad minimum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A7D207-CE5F-1C4C-53A9-20028E3F0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6792"/>
            <a:ext cx="9601200" cy="4343400"/>
          </a:xfrm>
        </p:spPr>
        <p:txBody>
          <a:bodyPr/>
          <a:lstStyle/>
          <a:p>
            <a:pPr algn="just"/>
            <a:r>
              <a:rPr lang="pl-PL" dirty="0"/>
              <a:t>Wykonanie systemu, który usprawni pracę pielęgniarki w znacznym stopniu ma większe szanse na powodzenie na rynku.</a:t>
            </a:r>
          </a:p>
          <a:p>
            <a:pPr algn="just"/>
            <a:r>
              <a:rPr lang="pl-PL" dirty="0"/>
              <a:t>Klient / użytkownik musi być zadowolony produktem na tyle, aby był chętny do przestawienia swojego trybu pracy na działania w nowym środowisku cyfrowym. Do osiągnięcia tego celu potrzebny jest system kompletny, który poprawi warunki pracy pielęgniarkom / pielęgniarzom i pozwoli im zaoszczędzić czas.</a:t>
            </a:r>
          </a:p>
          <a:p>
            <a:pPr algn="just"/>
            <a:r>
              <a:rPr lang="pl-PL" dirty="0"/>
              <a:t>Jeśli produkt przyjmie się na rynku to jest szansa na pozyskanie ministerstwa zdrowia jako klienta i zaopatrzenie w system wszystkich szkół publicznych w Polsce. Następstwem takiej sytuacji byłyby ogromne zyski dla firmy.</a:t>
            </a:r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Oczekiwane korzyści</a:t>
            </a:r>
          </a:p>
        </p:txBody>
      </p:sp>
      <p:sp>
        <p:nvSpPr>
          <p:cNvPr id="5" name="Zawartość — symbol zastępczy 4"/>
          <p:cNvSpPr>
            <a:spLocks noGrp="1"/>
          </p:cNvSpPr>
          <p:nvPr>
            <p:ph idx="1"/>
          </p:nvPr>
        </p:nvSpPr>
        <p:spPr>
          <a:xfrm>
            <a:off x="1253489" y="1828800"/>
            <a:ext cx="9601200" cy="4343400"/>
          </a:xfrm>
        </p:spPr>
        <p:txBody>
          <a:bodyPr rtlCol="0"/>
          <a:lstStyle/>
          <a:p>
            <a:pPr rtl="0"/>
            <a:r>
              <a:rPr lang="pl-PL" sz="2800" dirty="0"/>
              <a:t>Wzrost przychodów o ponad 100%</a:t>
            </a:r>
          </a:p>
          <a:p>
            <a:pPr rtl="0"/>
            <a:r>
              <a:rPr lang="pl-PL" sz="2800" dirty="0"/>
              <a:t>Pozyskanie nowych klientów:</a:t>
            </a:r>
          </a:p>
          <a:p>
            <a:pPr marL="777240" lvl="1" indent="-457200">
              <a:buFont typeface="+mj-lt"/>
              <a:buAutoNum type="arabicPeriod"/>
            </a:pPr>
            <a:r>
              <a:rPr lang="pl-PL" sz="2400" dirty="0"/>
              <a:t>Na początku szkoły prywatne w Szczecinie;</a:t>
            </a:r>
          </a:p>
          <a:p>
            <a:pPr marL="777240" lvl="1" indent="-457200">
              <a:buFont typeface="+mj-lt"/>
              <a:buAutoNum type="arabicPeriod"/>
            </a:pPr>
            <a:r>
              <a:rPr lang="pl-PL" sz="2400" dirty="0"/>
              <a:t>Następnie szkoły prywatne na terenie województwa Zachodniopomorskiego;</a:t>
            </a:r>
          </a:p>
          <a:p>
            <a:pPr marL="777240" lvl="1" indent="-457200">
              <a:buFont typeface="+mj-lt"/>
              <a:buAutoNum type="arabicPeriod"/>
            </a:pPr>
            <a:r>
              <a:rPr lang="pl-PL" sz="2400" dirty="0"/>
              <a:t>Następnie szkoły prywatne na terenie całej Polski;</a:t>
            </a:r>
          </a:p>
          <a:p>
            <a:pPr marL="777240" lvl="1" indent="-457200">
              <a:buFont typeface="+mj-lt"/>
              <a:buAutoNum type="arabicPeriod"/>
            </a:pPr>
            <a:r>
              <a:rPr lang="pl-PL" sz="2400" dirty="0"/>
              <a:t>Punktem końcowym oczekiwań jest umowa z Ministerstwem Zdrowia na dostarczenie systemu do wszystkich szkół publicznych na terenie Polski;</a:t>
            </a:r>
          </a:p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Terminy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7DE51F8-565C-B73C-1989-AF84E9CF892D}"/>
              </a:ext>
            </a:extLst>
          </p:cNvPr>
          <p:cNvSpPr txBox="1"/>
          <p:nvPr/>
        </p:nvSpPr>
        <p:spPr>
          <a:xfrm>
            <a:off x="690465" y="1978089"/>
            <a:ext cx="1025745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sz="2800" dirty="0"/>
              <a:t>Termin wdrożenia produktów projektu:	15.06.2023r.</a:t>
            </a:r>
          </a:p>
          <a:p>
            <a:pPr marL="342900" indent="-342900">
              <a:buAutoNum type="arabicPeriod"/>
            </a:pPr>
            <a:endParaRPr lang="pl-PL" sz="2800" dirty="0"/>
          </a:p>
          <a:p>
            <a:pPr marL="342900" indent="-342900">
              <a:buAutoNum type="arabicPeriod"/>
            </a:pPr>
            <a:r>
              <a:rPr lang="pl-PL" sz="2800" dirty="0"/>
              <a:t>Termin realizacji korzyści:		spodziewane od lipca 2023r.</a:t>
            </a:r>
          </a:p>
          <a:p>
            <a:r>
              <a:rPr lang="pl-PL" sz="2800" dirty="0"/>
              <a:t>		</a:t>
            </a:r>
          </a:p>
          <a:p>
            <a:pPr marL="342900" indent="-3429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pl-PL" dirty="0"/>
              <a:t>Koszty pieniężne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EF8E3-7D23-881D-66E2-BFB62AF76A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476500" y="1828800"/>
            <a:ext cx="7239000" cy="43434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pl-PL" dirty="0"/>
              <a:t>Cash </a:t>
            </a:r>
            <a:r>
              <a:rPr lang="pl-PL" dirty="0" err="1"/>
              <a:t>Flow</a:t>
            </a:r>
            <a:endParaRPr lang="pl-PL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6120A70-31FB-8A11-2FB0-22B8321E06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621" y="1828800"/>
            <a:ext cx="6528758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2031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Kierunek sprzedaży 16: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87_TF03431374.potx" id="{407F31D8-A766-4819-A7F0-5A4B1EFD4903}" vid="{67A217F3-9F30-4F19-8C45-963E6ECA39BD}"/>
    </a:ext>
  </a:extLst>
</a:theme>
</file>

<file path=ppt/theme/theme2.xml><?xml version="1.0" encoding="utf-8"?>
<a:theme xmlns:a="http://schemas.openxmlformats.org/drawingml/2006/main" name="Motyw pakietu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kierunku biznesowego (panoramiczna)</Template>
  <TotalTime>189</TotalTime>
  <Words>414</Words>
  <Application>Microsoft Office PowerPoint</Application>
  <PresentationFormat>Panoramiczny</PresentationFormat>
  <Paragraphs>52</Paragraphs>
  <Slides>11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4" baseType="lpstr">
      <vt:lpstr>Arial</vt:lpstr>
      <vt:lpstr>Book Antiqua</vt:lpstr>
      <vt:lpstr>Kierunek sprzedaży 16:9</vt:lpstr>
      <vt:lpstr>Uzasadnienie biznesowe</vt:lpstr>
      <vt:lpstr>Powody podjęcia projektu:</vt:lpstr>
      <vt:lpstr>Możliwe rozwiązania biznesowe</vt:lpstr>
      <vt:lpstr>Trzy podstawowe opcje</vt:lpstr>
      <vt:lpstr>3. Zrobić coś ponad minimum</vt:lpstr>
      <vt:lpstr>Oczekiwane korzyści</vt:lpstr>
      <vt:lpstr>Terminy</vt:lpstr>
      <vt:lpstr>Koszty pieniężne</vt:lpstr>
      <vt:lpstr>Cash Flow</vt:lpstr>
      <vt:lpstr>Koszty godzinowe</vt:lpstr>
      <vt:lpstr>Główne ryzyka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Uzasadnienie biznesowe</dc:title>
  <dc:creator>Piotr Puchalik</dc:creator>
  <cp:lastModifiedBy>Piotr Puchalik</cp:lastModifiedBy>
  <cp:revision>7</cp:revision>
  <dcterms:created xsi:type="dcterms:W3CDTF">2022-12-06T22:37:58Z</dcterms:created>
  <dcterms:modified xsi:type="dcterms:W3CDTF">2022-12-07T19:46:34Z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