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8" r:id="rId6"/>
    <p:sldId id="259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B0D4FF-886F-49D6-96C2-60FB11A8C6A4}">
          <p14:sldIdLst>
            <p14:sldId id="256"/>
            <p14:sldId id="263"/>
          </p14:sldIdLst>
        </p14:section>
        <p14:section name="Dobór nieprobabilistyczny" id="{694378F9-0A9F-4231-92E9-7EF8A6A18957}">
          <p14:sldIdLst>
            <p14:sldId id="260"/>
            <p14:sldId id="262"/>
            <p14:sldId id="258"/>
            <p14:sldId id="259"/>
          </p14:sldIdLst>
        </p14:section>
        <p14:section name="Dobór probabilistyczny" id="{6916ECBD-8BD7-46F4-A1F4-E7F1AEE03A5E}">
          <p14:sldIdLst>
            <p14:sldId id="25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3DCD4-FE89-4DA7-95C9-44B608C47DE3}" v="22" dt="2022-12-14T20:24:0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80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2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24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2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3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0A96-8F34-46C2-8DA8-6E9869536B7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85BAE2-BCE9-4715-8EAF-82999C2D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7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ng.pl/informacje-prasowe/926/pr/772905/firmy-chca-inwestowac-w-rozwiazania-obnizajace-koszty-energii-raport-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7/05/12/methods-101-random-samplin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bookmark/c3be3ba5-3817-4ef4-9e72-d894fb959ab5?lang=e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8A7-04C4-FEE1-4D33-6713CE5E0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Badania pilotażowe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5B1B-E708-FDD5-7DA9-B70984158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Dobór próby do badania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uża grupa skoczków spadochronowych w powietrzu">
            <a:extLst>
              <a:ext uri="{FF2B5EF4-FFF2-40B4-BE49-F238E27FC236}">
                <a16:creationId xmlns:a16="http://schemas.microsoft.com/office/drawing/2014/main" id="{F3957665-719E-C79C-D196-2068AF4E1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5" r="1100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F2D40-A671-6698-6BFB-D06983FA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Stratyfikacja próby badawczej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F69D-F529-598E-BA0B-F65EE724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l-PL" sz="1700"/>
              <a:t>O co chodzi: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Podział uczestników wedle określonego klucza – np. mężczyźni i kobiety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Przeprowadzenie odrębnie doboru losowego w każdej z grup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Przeważenie wyników, aby odzwierciedlały łączną populację.</a:t>
            </a:r>
          </a:p>
          <a:p>
            <a:pPr lvl="1">
              <a:lnSpc>
                <a:spcPct val="90000"/>
              </a:lnSpc>
            </a:pPr>
            <a:endParaRPr lang="pl-PL" sz="1700"/>
          </a:p>
          <a:p>
            <a:pPr>
              <a:lnSpc>
                <a:spcPct val="90000"/>
              </a:lnSpc>
            </a:pPr>
            <a:r>
              <a:rPr lang="pl-PL" sz="1700"/>
              <a:t>Założenie:  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Zmniejszamy łączny błąd związany z badaniem poprzez bardziej jednorodne odpowiedzi w grupach</a:t>
            </a:r>
            <a:endParaRPr lang="en-GB" sz="17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32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2A3F-D8C7-B0A8-E9E2-DDD2F38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Dobieramy próbę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2DFD-4F07-5B6C-8E22-FA8438EE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l-PL" sz="1500"/>
              <a:t>Reprezentatywność: Zebrana próba do badania ma odzwierciedlać rozkład w populacji: </a:t>
            </a:r>
          </a:p>
          <a:p>
            <a:pPr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/>
              <a:t>Dwa podejścia doboru próby:</a:t>
            </a:r>
          </a:p>
          <a:p>
            <a:pPr lvl="1">
              <a:lnSpc>
                <a:spcPct val="90000"/>
              </a:lnSpc>
            </a:pPr>
            <a:r>
              <a:rPr lang="pl-PL" sz="1500"/>
              <a:t>Metody </a:t>
            </a:r>
            <a:r>
              <a:rPr lang="pl-PL" sz="1500" err="1"/>
              <a:t>probablistyczne</a:t>
            </a:r>
            <a:r>
              <a:rPr lang="pl-PL" sz="1500"/>
              <a:t> </a:t>
            </a:r>
          </a:p>
          <a:p>
            <a:pPr lvl="2">
              <a:lnSpc>
                <a:spcPct val="90000"/>
              </a:lnSpc>
            </a:pPr>
            <a:r>
              <a:rPr lang="pl-PL" sz="1500"/>
              <a:t>ograniczają błędy związane z pytanymi osobami – tzw. </a:t>
            </a:r>
            <a:r>
              <a:rPr lang="pl-PL" sz="1500" i="1" err="1"/>
              <a:t>sampling</a:t>
            </a:r>
            <a:r>
              <a:rPr lang="pl-PL" sz="1500" i="1"/>
              <a:t> </a:t>
            </a:r>
            <a:r>
              <a:rPr lang="pl-PL" sz="1500" i="1" err="1"/>
              <a:t>bias</a:t>
            </a:r>
            <a:endParaRPr lang="pl-PL" sz="1500" i="1"/>
          </a:p>
          <a:p>
            <a:pPr lvl="2">
              <a:lnSpc>
                <a:spcPct val="90000"/>
              </a:lnSpc>
            </a:pPr>
            <a:endParaRPr lang="pl-PL" sz="1500"/>
          </a:p>
          <a:p>
            <a:pPr lvl="1">
              <a:lnSpc>
                <a:spcPct val="90000"/>
              </a:lnSpc>
            </a:pPr>
            <a:r>
              <a:rPr lang="pl-PL" sz="1500"/>
              <a:t>Metody </a:t>
            </a:r>
            <a:r>
              <a:rPr lang="pl-PL" sz="1500" err="1"/>
              <a:t>nieprobablistyczne</a:t>
            </a:r>
            <a:r>
              <a:rPr lang="pl-PL" sz="1500"/>
              <a:t>: </a:t>
            </a:r>
          </a:p>
          <a:p>
            <a:pPr lvl="2">
              <a:lnSpc>
                <a:spcPct val="90000"/>
              </a:lnSpc>
            </a:pPr>
            <a:r>
              <a:rPr lang="pl-PL" sz="1500"/>
              <a:t>Nie gwarantują reprezentatywności </a:t>
            </a:r>
          </a:p>
          <a:p>
            <a:pPr lvl="2">
              <a:lnSpc>
                <a:spcPct val="90000"/>
              </a:lnSpc>
            </a:pPr>
            <a:r>
              <a:rPr lang="pl-PL" sz="1500"/>
              <a:t>Mogą przynosić znacznie lepsze efekty przy odpowiednim przeważeniu wyników i są tańsze.</a:t>
            </a:r>
          </a:p>
          <a:p>
            <a:pPr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endParaRPr lang="en-GB" sz="1500"/>
          </a:p>
        </p:txBody>
      </p:sp>
      <p:pic>
        <p:nvPicPr>
          <p:cNvPr id="41" name="Picture 4" descr="Próbka pipetowana do szalki Petriego">
            <a:extLst>
              <a:ext uri="{FF2B5EF4-FFF2-40B4-BE49-F238E27FC236}">
                <a16:creationId xmlns:a16="http://schemas.microsoft.com/office/drawing/2014/main" id="{BE773E1A-58FE-51E9-C825-057362F5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75" r="182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14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ysunki na papierze kolorowym">
            <a:extLst>
              <a:ext uri="{FF2B5EF4-FFF2-40B4-BE49-F238E27FC236}">
                <a16:creationId xmlns:a16="http://schemas.microsoft.com/office/drawing/2014/main" id="{4F7B6249-A2BA-583C-C9F3-1473D45CC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8A17D-D45D-4B9C-34B6-DCD21CBF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Dobór arbitralny - </a:t>
            </a:r>
            <a:r>
              <a:rPr lang="en-GB" sz="2800" i="1"/>
              <a:t>Convenience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25C5-8753-D5A4-1E77-5B49A381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Działanie: </a:t>
            </a:r>
          </a:p>
          <a:p>
            <a:pPr lvl="1"/>
            <a:r>
              <a:rPr lang="pl-PL" dirty="0"/>
              <a:t>Dobór najbardziej dogodnych osób. </a:t>
            </a:r>
          </a:p>
          <a:p>
            <a:pPr lvl="1"/>
            <a:r>
              <a:rPr lang="pl-PL" dirty="0"/>
              <a:t>Brak kryteriów uczestnictwa</a:t>
            </a:r>
          </a:p>
          <a:p>
            <a:endParaRPr lang="pl-PL" dirty="0"/>
          </a:p>
          <a:p>
            <a:r>
              <a:rPr lang="pl-PL" dirty="0"/>
              <a:t>Zastosowanie: </a:t>
            </a:r>
          </a:p>
          <a:p>
            <a:pPr lvl="1"/>
            <a:r>
              <a:rPr lang="pl-PL" dirty="0"/>
              <a:t>Badanie pilotażowe – rozpoznajemy przykładowe rozkłady odpowiedzi</a:t>
            </a:r>
          </a:p>
          <a:p>
            <a:pPr lvl="1"/>
            <a:r>
              <a:rPr lang="pl-PL" dirty="0"/>
              <a:t>Często powtarzane badania – statystycznie możemy odfiltrować efekty błędu próby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4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F87D-E83F-6D1E-8680-78612FF0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Rozwinięcia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9799-8397-53D4-E002-586BA833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Działanie: </a:t>
            </a:r>
          </a:p>
          <a:p>
            <a:pPr lvl="1"/>
            <a:r>
              <a:rPr lang="pl-PL" dirty="0" err="1"/>
              <a:t>Consequtive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pl-PL" dirty="0"/>
          </a:p>
          <a:p>
            <a:pPr lvl="1"/>
            <a:r>
              <a:rPr lang="pl-PL" dirty="0" err="1"/>
              <a:t>Judgmental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– uznaniowe kryteria doboru na podstawie oceny eksperckiej</a:t>
            </a:r>
          </a:p>
          <a:p>
            <a:endParaRPr lang="pl-PL" dirty="0"/>
          </a:p>
        </p:txBody>
      </p:sp>
      <p:pic>
        <p:nvPicPr>
          <p:cNvPr id="38" name="Picture 4" descr="Lupa przedstawiająca spadek wydajności">
            <a:extLst>
              <a:ext uri="{FF2B5EF4-FFF2-40B4-BE49-F238E27FC236}">
                <a16:creationId xmlns:a16="http://schemas.microsoft.com/office/drawing/2014/main" id="{0546D5C3-B05B-181C-E5C2-28E82460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3" r="3902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6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F87D-E83F-6D1E-8680-78612FF0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/>
              <a:t>Metoda kuli śnieżnej - </a:t>
            </a:r>
            <a:r>
              <a:rPr lang="pl-PL" i="1"/>
              <a:t>Snowball sampling</a:t>
            </a:r>
            <a:endParaRPr lang="en-GB" i="1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9799-8397-53D4-E002-586BA833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/>
              <a:t>Wypełniający ankietę poleca kolejną grupę osób do pytań.</a:t>
            </a:r>
          </a:p>
          <a:p>
            <a:pPr lvl="1"/>
            <a:r>
              <a:rPr lang="pl-PL" i="1" err="1"/>
              <a:t>Linear</a:t>
            </a:r>
            <a:r>
              <a:rPr lang="pl-PL" i="1"/>
              <a:t> </a:t>
            </a:r>
            <a:r>
              <a:rPr lang="pl-PL" i="1" err="1"/>
              <a:t>Snowball</a:t>
            </a:r>
            <a:r>
              <a:rPr lang="pl-PL" i="1"/>
              <a:t> </a:t>
            </a:r>
            <a:r>
              <a:rPr lang="pl-PL" i="1" err="1"/>
              <a:t>Sampling</a:t>
            </a:r>
            <a:r>
              <a:rPr lang="pl-PL" i="1"/>
              <a:t> </a:t>
            </a:r>
            <a:r>
              <a:rPr lang="pl-PL"/>
              <a:t>– 1 osoba poleca kolejną</a:t>
            </a:r>
          </a:p>
          <a:p>
            <a:pPr lvl="1"/>
            <a:r>
              <a:rPr lang="en-GB" i="1"/>
              <a:t>Exponential Snowball Sampling</a:t>
            </a:r>
            <a:r>
              <a:rPr lang="pl-PL"/>
              <a:t> – 1 osoba wskazuje kolejne grupy</a:t>
            </a:r>
          </a:p>
          <a:p>
            <a:pPr marL="0" indent="0">
              <a:buNone/>
            </a:pPr>
            <a:endParaRPr lang="pl-PL"/>
          </a:p>
          <a:p>
            <a:r>
              <a:rPr lang="pl-PL"/>
              <a:t>Zastosowanie: </a:t>
            </a:r>
          </a:p>
          <a:p>
            <a:pPr lvl="1"/>
            <a:r>
              <a:rPr lang="pl-PL"/>
              <a:t>Badania z trudno dostępnymi respondentami np. grupy bardzo specyficznych ekspertów</a:t>
            </a:r>
            <a:endParaRPr lang="en-GB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5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ormuła calculus">
            <a:extLst>
              <a:ext uri="{FF2B5EF4-FFF2-40B4-BE49-F238E27FC236}">
                <a16:creationId xmlns:a16="http://schemas.microsoft.com/office/drawing/2014/main" id="{054B0857-7DC3-7F4B-07D5-B94A1D7DD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r="150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4FFD9-4D28-57FD-1776-3BEE80F4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Dobór kwotowy - </a:t>
            </a:r>
            <a:r>
              <a:rPr lang="pl-PL" dirty="0" err="1"/>
              <a:t>Quota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ACF3-568A-241D-C316-2AA86251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Specyfikujemy respondentów w określony sposób np. badamy 500 firm: </a:t>
            </a:r>
          </a:p>
          <a:p>
            <a:pPr lvl="1"/>
            <a:r>
              <a:rPr lang="pl-PL" dirty="0"/>
              <a:t>50 dużych przedsiębiorstw – podobnych</a:t>
            </a:r>
          </a:p>
          <a:p>
            <a:pPr lvl="1"/>
            <a:r>
              <a:rPr lang="pl-PL" dirty="0"/>
              <a:t>150 średnich –zróżnicowanych</a:t>
            </a:r>
          </a:p>
          <a:p>
            <a:pPr lvl="1"/>
            <a:r>
              <a:rPr lang="pl-PL" dirty="0"/>
              <a:t>300 małych – bardzo zróżnicowanych</a:t>
            </a:r>
          </a:p>
          <a:p>
            <a:pPr lvl="1"/>
            <a:endParaRPr lang="pl-PL" dirty="0"/>
          </a:p>
          <a:p>
            <a:r>
              <a:rPr lang="pl-PL" dirty="0"/>
              <a:t>Wyniki ulegają przeważeniu.</a:t>
            </a:r>
          </a:p>
          <a:p>
            <a:endParaRPr lang="pl-PL" dirty="0"/>
          </a:p>
          <a:p>
            <a:r>
              <a:rPr lang="pl-PL" dirty="0"/>
              <a:t>Przykład - </a:t>
            </a:r>
            <a:r>
              <a:rPr lang="pl-PL" dirty="0">
                <a:hlinkClick r:id="rId3"/>
              </a:rPr>
              <a:t>ING</a:t>
            </a:r>
            <a:endParaRPr lang="pl-P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6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Trzy strzałki w dziesiątce">
            <a:extLst>
              <a:ext uri="{FF2B5EF4-FFF2-40B4-BE49-F238E27FC236}">
                <a16:creationId xmlns:a16="http://schemas.microsoft.com/office/drawing/2014/main" id="{2584E8D6-6B96-1195-9DF2-4E792E34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38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F4A25-46CE-1F50-DDF7-933CDB3F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Dobór losowy -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8226-6CF6-6E37-FF72-124F13B4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Hasło - cel: EPSEM – </a:t>
            </a:r>
            <a:r>
              <a:rPr lang="pl-PL" i="1" dirty="0" err="1"/>
              <a:t>equal</a:t>
            </a:r>
            <a:r>
              <a:rPr lang="pl-PL" i="1" dirty="0"/>
              <a:t> </a:t>
            </a:r>
            <a:r>
              <a:rPr lang="pl-PL" i="1" dirty="0" err="1"/>
              <a:t>probability</a:t>
            </a:r>
            <a:r>
              <a:rPr lang="pl-PL" i="1" dirty="0"/>
              <a:t> of </a:t>
            </a:r>
            <a:r>
              <a:rPr lang="pl-PL" i="1" dirty="0" err="1"/>
              <a:t>selection</a:t>
            </a:r>
            <a:endParaRPr lang="pl-PL" i="1" dirty="0"/>
          </a:p>
          <a:p>
            <a:endParaRPr lang="pl-PL" dirty="0"/>
          </a:p>
          <a:p>
            <a:r>
              <a:rPr lang="pl-PL" dirty="0"/>
              <a:t>Losowanie np.:</a:t>
            </a:r>
          </a:p>
          <a:p>
            <a:pPr lvl="1"/>
            <a:r>
              <a:rPr lang="pl-PL" dirty="0"/>
              <a:t>Lista PESEL</a:t>
            </a:r>
          </a:p>
          <a:p>
            <a:pPr lvl="1"/>
            <a:r>
              <a:rPr lang="pl-PL" dirty="0"/>
              <a:t>Numer telefonu </a:t>
            </a:r>
          </a:p>
          <a:p>
            <a:pPr lvl="1"/>
            <a:r>
              <a:rPr lang="pl-PL" dirty="0"/>
              <a:t>Adres na podstawie książki</a:t>
            </a:r>
          </a:p>
          <a:p>
            <a:pPr lvl="1"/>
            <a:endParaRPr lang="pl-PL" dirty="0"/>
          </a:p>
          <a:p>
            <a:r>
              <a:rPr lang="pl-PL" dirty="0"/>
              <a:t>Film: </a:t>
            </a:r>
            <a:r>
              <a:rPr lang="pl-PL" dirty="0" err="1">
                <a:hlinkClick r:id="rId3"/>
              </a:rPr>
              <a:t>Pew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research</a:t>
            </a:r>
            <a:endParaRPr lang="en-GB" dirty="0"/>
          </a:p>
        </p:txBody>
      </p: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ykrzyknik na żółtym tle">
            <a:extLst>
              <a:ext uri="{FF2B5EF4-FFF2-40B4-BE49-F238E27FC236}">
                <a16:creationId xmlns:a16="http://schemas.microsoft.com/office/drawing/2014/main" id="{3D83EFF0-17EB-FBEA-814C-CE09B0A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0" r="2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2B0E7-57D1-6DD4-2546-1FD5E23B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Problemy: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6F20-0DE3-7AF7-C4EA-E1F8DA3A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Brak dostępu do części badanych</a:t>
            </a:r>
          </a:p>
          <a:p>
            <a:pPr lvl="1"/>
            <a:r>
              <a:rPr lang="pl-PL" dirty="0"/>
              <a:t>Ilu obcokrajowców przebywa w Polsce: </a:t>
            </a:r>
            <a:r>
              <a:rPr lang="pl-PL" dirty="0">
                <a:hlinkClick r:id="rId3"/>
              </a:rPr>
              <a:t>Eurostat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Różna skłonność do odpowiedzi na ankietę.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0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A7CE2D-B5A5-8F48-A7A2-F90A5227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Dobór systematyczny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48AB-3936-549E-955F-D893BCDF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Losowanie respondentów można przeprowadzić prostym programem. </a:t>
            </a:r>
          </a:p>
          <a:p>
            <a:endParaRPr lang="pl-PL" dirty="0"/>
          </a:p>
          <a:p>
            <a:r>
              <a:rPr lang="pl-PL" dirty="0"/>
              <a:t>Pragmatycznie jednak wykorzystywane jest inne podejście: </a:t>
            </a:r>
          </a:p>
          <a:p>
            <a:pPr lvl="1"/>
            <a:r>
              <a:rPr lang="pl-PL" dirty="0"/>
              <a:t>Losujemy pierwszy adres</a:t>
            </a:r>
          </a:p>
          <a:p>
            <a:pPr lvl="1"/>
            <a:r>
              <a:rPr lang="pl-PL" dirty="0"/>
              <a:t>Następnie wybieramy, systematycznie co n-ty adres. </a:t>
            </a:r>
          </a:p>
          <a:p>
            <a:pPr lvl="1"/>
            <a:endParaRPr lang="pl-PL" dirty="0"/>
          </a:p>
          <a:p>
            <a:r>
              <a:rPr lang="pl-PL" dirty="0"/>
              <a:t>Pozwala łatwiej usystematyzować pracę ankieterów.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68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320</Words>
  <Application>Microsoft Office PowerPoint</Application>
  <PresentationFormat>Panoramiczny</PresentationFormat>
  <Paragraphs>70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Facet</vt:lpstr>
      <vt:lpstr>Badania pilotażowe</vt:lpstr>
      <vt:lpstr>Dobieramy próbę</vt:lpstr>
      <vt:lpstr>Dobór arbitralny - Convenience sampling</vt:lpstr>
      <vt:lpstr>Rozwinięcia</vt:lpstr>
      <vt:lpstr>Metoda kuli śnieżnej - Snowball sampling</vt:lpstr>
      <vt:lpstr>Dobór kwotowy - Quota Sampling</vt:lpstr>
      <vt:lpstr>Dobór losowy - Random sampling</vt:lpstr>
      <vt:lpstr>Problemy:</vt:lpstr>
      <vt:lpstr>Dobór systematyczny</vt:lpstr>
      <vt:lpstr>Stratyfikacja próby badawczej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pilotażowe</dc:title>
  <dc:creator>Jakub Rybacki</dc:creator>
  <cp:lastModifiedBy>Jakub Rybacki</cp:lastModifiedBy>
  <cp:revision>2</cp:revision>
  <dcterms:created xsi:type="dcterms:W3CDTF">2022-12-14T19:01:35Z</dcterms:created>
  <dcterms:modified xsi:type="dcterms:W3CDTF">2023-12-14T09:36:03Z</dcterms:modified>
</cp:coreProperties>
</file>