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7" r:id="rId4"/>
    <p:sldId id="268" r:id="rId5"/>
    <p:sldId id="262" r:id="rId6"/>
    <p:sldId id="257" r:id="rId7"/>
    <p:sldId id="259" r:id="rId8"/>
    <p:sldId id="260" r:id="rId9"/>
    <p:sldId id="264" r:id="rId10"/>
    <p:sldId id="263" r:id="rId11"/>
    <p:sldId id="274" r:id="rId12"/>
    <p:sldId id="266" r:id="rId13"/>
    <p:sldId id="271" r:id="rId14"/>
    <p:sldId id="258" r:id="rId15"/>
    <p:sldId id="270" r:id="rId16"/>
    <p:sldId id="269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A67B39-390F-48E4-B1E5-62EE5F65643C}">
          <p14:sldIdLst>
            <p14:sldId id="256"/>
            <p14:sldId id="261"/>
          </p14:sldIdLst>
        </p14:section>
        <p14:section name="EDA" id="{822FD837-4790-4B19-BBC4-EB5E001D6EDF}">
          <p14:sldIdLst>
            <p14:sldId id="267"/>
            <p14:sldId id="268"/>
          </p14:sldIdLst>
        </p14:section>
        <p14:section name="Narzędzia - test T" id="{95685DE5-C7F5-4322-8957-C217AD9D7374}">
          <p14:sldIdLst>
            <p14:sldId id="262"/>
            <p14:sldId id="257"/>
            <p14:sldId id="259"/>
          </p14:sldIdLst>
        </p14:section>
        <p14:section name="T-test XLS" id="{1363312B-7FAA-4289-B900-FC85812F3FC5}">
          <p14:sldIdLst>
            <p14:sldId id="260"/>
            <p14:sldId id="264"/>
            <p14:sldId id="263"/>
          </p14:sldIdLst>
        </p14:section>
        <p14:section name="T-test SPSS" id="{C0F3E2A5-3008-48DB-9694-DB1F52A8990D}">
          <p14:sldIdLst>
            <p14:sldId id="274"/>
            <p14:sldId id="266"/>
            <p14:sldId id="271"/>
          </p14:sldIdLst>
        </p14:section>
        <p14:section name="Narzędzia - nieparametryczne" id="{456BE07D-2BC6-474E-921E-35C0757357C3}">
          <p14:sldIdLst>
            <p14:sldId id="258"/>
            <p14:sldId id="270"/>
            <p14:sldId id="269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5848F-343B-4BB6-9174-B70A4DCB8C9C}" v="2" dt="2023-10-11T17:36:0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iekonomiczny.sharepoint.com/Shared%20Documents/Zespol%20Makroekonomii/Tygodnik/2022/12/2022_12_08_AIECE_JR/AIE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Wykres!$M$9</c:f>
              <c:strCache>
                <c:ptCount val="1"/>
                <c:pt idx="0">
                  <c:v>Jaka będzie polityka fiskalna w strefie euro?</c:v>
                </c:pt>
              </c:strCache>
            </c:strRef>
          </c:tx>
          <c:spPr>
            <a:solidFill>
              <a:srgbClr val="D22630"/>
            </a:solidFill>
            <a:ln w="9525" cap="flat" cmpd="sng" algn="ctr">
              <a:solidFill>
                <a:srgbClr val="D2263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Wykres!$L$10:$L$14</c:f>
              <c:strCache>
                <c:ptCount val="5"/>
                <c:pt idx="0">
                  <c:v>bardzo ekspansywna</c:v>
                </c:pt>
                <c:pt idx="1">
                  <c:v>ekspansywna</c:v>
                </c:pt>
                <c:pt idx="2">
                  <c:v>neutralna</c:v>
                </c:pt>
                <c:pt idx="3">
                  <c:v>restrykcyjna</c:v>
                </c:pt>
                <c:pt idx="4">
                  <c:v>bardzo restrykcyjna</c:v>
                </c:pt>
              </c:strCache>
            </c:strRef>
          </c:cat>
          <c:val>
            <c:numRef>
              <c:f>Wykres!$M$10:$M$14</c:f>
              <c:numCache>
                <c:formatCode>0%</c:formatCode>
                <c:ptCount val="5"/>
                <c:pt idx="0">
                  <c:v>4.7619047619047616E-2</c:v>
                </c:pt>
                <c:pt idx="1">
                  <c:v>0.61904761904761907</c:v>
                </c:pt>
                <c:pt idx="2">
                  <c:v>0.23809523809523808</c:v>
                </c:pt>
                <c:pt idx="3">
                  <c:v>9.5238095238095233E-2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5-4DA6-A7DA-7FBBBD016D2A}"/>
            </c:ext>
          </c:extLst>
        </c:ser>
        <c:ser>
          <c:idx val="1"/>
          <c:order val="1"/>
          <c:tx>
            <c:strRef>
              <c:f>Wykres!$N$9</c:f>
              <c:strCache>
                <c:ptCount val="1"/>
                <c:pt idx="0">
                  <c:v>Jaka powinna być polityka fiskalna w strefie euro?</c:v>
                </c:pt>
              </c:strCache>
            </c:strRef>
          </c:tx>
          <c:spPr>
            <a:solidFill>
              <a:srgbClr val="7F7F7F"/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Wykres!$L$10:$L$14</c:f>
              <c:strCache>
                <c:ptCount val="5"/>
                <c:pt idx="0">
                  <c:v>bardzo ekspansywna</c:v>
                </c:pt>
                <c:pt idx="1">
                  <c:v>ekspansywna</c:v>
                </c:pt>
                <c:pt idx="2">
                  <c:v>neutralna</c:v>
                </c:pt>
                <c:pt idx="3">
                  <c:v>restrykcyjna</c:v>
                </c:pt>
                <c:pt idx="4">
                  <c:v>bardzo restrykcyjna</c:v>
                </c:pt>
              </c:strCache>
            </c:strRef>
          </c:cat>
          <c:val>
            <c:numRef>
              <c:f>Wykres!$N$10:$N$14</c:f>
              <c:numCache>
                <c:formatCode>0%</c:formatCode>
                <c:ptCount val="5"/>
                <c:pt idx="0">
                  <c:v>4.7619047619047616E-2</c:v>
                </c:pt>
                <c:pt idx="1">
                  <c:v>0.47619047619047616</c:v>
                </c:pt>
                <c:pt idx="2">
                  <c:v>0.2857142857142857</c:v>
                </c:pt>
                <c:pt idx="3">
                  <c:v>0.19047619047619047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5-4DA6-A7DA-7FBBBD016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0618288"/>
        <c:axId val="1664647568"/>
      </c:barChart>
      <c:catAx>
        <c:axId val="16706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64647568"/>
        <c:crosses val="autoZero"/>
        <c:auto val="1"/>
        <c:lblAlgn val="ctr"/>
        <c:lblOffset val="100"/>
        <c:noMultiLvlLbl val="0"/>
      </c:catAx>
      <c:valAx>
        <c:axId val="16646475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706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75A65-9C95-4CC5-BD12-34A3D670C96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379B-CAC5-45B2-99E9-7335E83FB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6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379B-CAC5-45B2-99E9-7335E83FB6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8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3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7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2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9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4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6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45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12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73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5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5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3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0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DB80-793A-421C-9ED0-5CFE9488A4B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3DDE7D-3FA4-44E0-A004-4C3BE7C50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en.wikipedia.org/wiki/Mann%E2%80%93Whitney_U_te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upport.microsoft.com/pl-pl/office/t-test-funkcja-d4e08ec3-c545-485f-962e-276f7cbed0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3671-D4F3-8D52-171C-427778B40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Badania pilotażowe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15CF-FBF3-6F14-B26F-8006A7E6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Testowanie wyników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83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7D2A5EBC-58A1-18A8-54D9-8967CDAF4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B0F0D-4EC5-1046-3183-DC3F3579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/>
              <a:t>Test sparowany (</a:t>
            </a:r>
            <a:r>
              <a:rPr lang="pl-PL" dirty="0" err="1"/>
              <a:t>Paired</a:t>
            </a:r>
            <a:r>
              <a:rPr lang="pl-PL" dirty="0"/>
              <a:t> t-test)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174E-AC10-EF1B-8C42-5C79FE32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Założenie: 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Badamy tę samą grupę osób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Zwykle interesują nas różnice w wynikach po otrzymaniu bodźca</a:t>
            </a:r>
          </a:p>
          <a:p>
            <a:pPr lvl="1"/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Przykład: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Atleci – wynik w biegu na 100 m. przed i po zastosowaniu diety, sterydu etc. 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58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ADE4-062C-D6B9-68E9-58E239F9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 </a:t>
            </a:r>
            <a:r>
              <a:rPr lang="en-US" sz="36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oferuje</a:t>
            </a: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SPSS</a:t>
            </a:r>
            <a:endParaRPr lang="en-GB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6871A1D-9D80-9B2E-A2B9-EB7FEB4C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727" y="1886281"/>
            <a:ext cx="10729046" cy="32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EDDC-E7F8-B138-0385-BFBBAE81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Levena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78AB9-0D7C-59C0-EF23-393ABAD35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Hipoteza: Wariancja jest równa w obu grupach</a:t>
                </a:r>
              </a:p>
              <a:p>
                <a:endParaRPr lang="pl-PL" dirty="0"/>
              </a:p>
              <a:p>
                <a:r>
                  <a:rPr lang="pl-PL" dirty="0"/>
                  <a:t>Co liczy statystyka: Iloraz wariancji między grupami i łącznej wariancji w grupach</a:t>
                </a:r>
              </a:p>
              <a:p>
                <a:endParaRPr lang="pl-PL" dirty="0"/>
              </a:p>
              <a:p>
                <a:r>
                  <a:rPr lang="pl-PL" dirty="0"/>
                  <a:t>Formuła: 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pPr lvl="1"/>
                <a:r>
                  <a:rPr lang="pl-PL" dirty="0"/>
                  <a:t>N – numer obserwacji, k – numer grup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b="0" dirty="0"/>
                  <a:t>- obserwacja należąca do grupy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b="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średnia w grupie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dirty="0"/>
                  <a:t>,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78AB9-0D7C-59C0-EF23-393ABAD35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FF55C0C-D144-6392-DA31-A0C154A2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59" y="4453789"/>
            <a:ext cx="368668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3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B4FD-BC48-28F1-C4D7-FC14C3B7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Analiza wariancji - ANOVA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4EC79-5CCC-4EF2-681D-7DF50EB4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3813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A3B4-A222-E033-9F81-A5D43850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pl-PL" sz="1500"/>
              <a:t>Uogólnienie testu T-studenta na kilka grup. </a:t>
            </a:r>
          </a:p>
          <a:p>
            <a:endParaRPr lang="pl-PL" sz="1500"/>
          </a:p>
          <a:p>
            <a:r>
              <a:rPr lang="pl-PL" sz="1500"/>
              <a:t>Założenia: </a:t>
            </a:r>
          </a:p>
          <a:p>
            <a:pPr lvl="1"/>
            <a:r>
              <a:rPr lang="pl-PL" sz="1500"/>
              <a:t>Rozkład normalny</a:t>
            </a:r>
          </a:p>
          <a:p>
            <a:pPr lvl="1"/>
            <a:r>
              <a:rPr lang="pl-PL" sz="1500"/>
              <a:t>Równość wariancji </a:t>
            </a:r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62728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78DF-B04F-399C-D201-E09A8444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sz="3300"/>
              <a:t>Testy nieparametryczne</a:t>
            </a:r>
            <a:endParaRPr lang="en-GB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7299-C72D-F7F8-A694-CB842223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Ogólna koncepcja: </a:t>
            </a:r>
          </a:p>
          <a:p>
            <a:pPr lvl="1"/>
            <a:r>
              <a:rPr lang="pl-PL" dirty="0"/>
              <a:t>Brak założeń odnośnie rozkładu danej zmiennej</a:t>
            </a:r>
          </a:p>
          <a:p>
            <a:pPr lvl="1"/>
            <a:r>
              <a:rPr lang="pl-PL" dirty="0"/>
              <a:t>Często mniejsze możliwości wnioskowania</a:t>
            </a:r>
          </a:p>
          <a:p>
            <a:pPr lvl="1"/>
            <a:endParaRPr lang="pl-PL" dirty="0"/>
          </a:p>
          <a:p>
            <a:r>
              <a:rPr lang="pl-PL" dirty="0"/>
              <a:t>Jakie testy możemy spotkać – równość średnich: </a:t>
            </a:r>
          </a:p>
          <a:p>
            <a:pPr lvl="1"/>
            <a:r>
              <a:rPr lang="pl-PL" dirty="0"/>
              <a:t>Test Rang </a:t>
            </a:r>
            <a:r>
              <a:rPr lang="pl-PL" dirty="0" err="1"/>
              <a:t>Wilcoxona</a:t>
            </a:r>
            <a:endParaRPr lang="pl-PL" dirty="0"/>
          </a:p>
          <a:p>
            <a:pPr lvl="1"/>
            <a:r>
              <a:rPr lang="pl-PL" dirty="0"/>
              <a:t>Test Kruskala-</a:t>
            </a:r>
            <a:r>
              <a:rPr lang="pl-PL" dirty="0" err="1"/>
              <a:t>Wallisa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10" name="Picture 7" descr="Arkusz papieru do testów i ołówek">
            <a:extLst>
              <a:ext uri="{FF2B5EF4-FFF2-40B4-BE49-F238E27FC236}">
                <a16:creationId xmlns:a16="http://schemas.microsoft.com/office/drawing/2014/main" id="{023A8C0A-5F7E-45B1-B444-945EC658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6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614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EDDC-E7F8-B138-0385-BFBBAE81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Test rang </a:t>
            </a:r>
            <a:r>
              <a:rPr lang="pl-PL" dirty="0" err="1"/>
              <a:t>Wilcoxona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8AB9-0D7C-59C0-EF23-393ABAD35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/>
          </a:bodyPr>
          <a:lstStyle/>
          <a:p>
            <a:r>
              <a:rPr lang="pl-PL" dirty="0"/>
              <a:t>Odpowiednik testu t-studenta</a:t>
            </a:r>
          </a:p>
          <a:p>
            <a:pPr lvl="1"/>
            <a:r>
              <a:rPr lang="pl-PL" dirty="0"/>
              <a:t>Hipoteza zerowa:  równość mediany</a:t>
            </a:r>
          </a:p>
          <a:p>
            <a:pPr lvl="1"/>
            <a:r>
              <a:rPr lang="pl-PL" dirty="0"/>
              <a:t>Hipoteza alternatywna: brak równości</a:t>
            </a:r>
          </a:p>
          <a:p>
            <a:pPr lvl="1"/>
            <a:endParaRPr lang="pl-PL" dirty="0"/>
          </a:p>
          <a:p>
            <a:r>
              <a:rPr lang="pl-PL" dirty="0"/>
              <a:t>Jak działa: </a:t>
            </a:r>
          </a:p>
          <a:p>
            <a:pPr lvl="1"/>
            <a:r>
              <a:rPr lang="pl-PL" dirty="0"/>
              <a:t>Nadajemy rangi kolejnym wartościom – najmniejsza obserwacja w 2 grupach dostaje rangę 1, druga najmniejsza 2 etc.</a:t>
            </a:r>
          </a:p>
          <a:p>
            <a:pPr lvl="1"/>
            <a:r>
              <a:rPr lang="pl-PL" dirty="0"/>
              <a:t>Liczymy statystykę U – suma rang.</a:t>
            </a:r>
          </a:p>
          <a:p>
            <a:pPr lvl="1"/>
            <a:r>
              <a:rPr lang="pl-PL" dirty="0"/>
              <a:t>Wzór: </a:t>
            </a:r>
            <a:r>
              <a:rPr lang="pl-PL" dirty="0">
                <a:hlinkClick r:id="rId2"/>
              </a:rPr>
              <a:t>Link</a:t>
            </a:r>
            <a:endParaRPr lang="en-GB" dirty="0"/>
          </a:p>
        </p:txBody>
      </p:sp>
      <p:pic>
        <p:nvPicPr>
          <p:cNvPr id="5" name="Picture 4" descr="Wiele znaków zapytania na czarnym tle">
            <a:extLst>
              <a:ext uri="{FF2B5EF4-FFF2-40B4-BE49-F238E27FC236}">
                <a16:creationId xmlns:a16="http://schemas.microsoft.com/office/drawing/2014/main" id="{3670D828-CDF5-F43D-1964-6DA46714F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13" r="2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83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0109BC0A-B6C9-46F8-D004-D41C8A91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rang </a:t>
            </a:r>
            <a:r>
              <a:rPr lang="pl-PL" dirty="0" err="1"/>
              <a:t>Wilcoxona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BEB275-3308-F783-A0F7-7420082E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07" y="1270000"/>
            <a:ext cx="778301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4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450FA-CF36-CD59-27A0-CB15503E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29" r="-2" b="23606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5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A38D-01A5-75DE-70C0-A51D3A3D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 </a:t>
            </a:r>
            <a:r>
              <a:rPr lang="en-US" sz="3600" dirty="0" err="1"/>
              <a:t>Kruskala</a:t>
            </a:r>
            <a:r>
              <a:rPr lang="en-US" sz="3600" dirty="0"/>
              <a:t> – </a:t>
            </a:r>
            <a:r>
              <a:rPr lang="en-US" sz="3600" dirty="0" err="1"/>
              <a:t>Wallisa</a:t>
            </a:r>
            <a:r>
              <a:rPr lang="en-US" sz="3600" dirty="0"/>
              <a:t> SPSS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3A2520F-02E5-565A-7E85-BCA520F6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91" y="2096655"/>
            <a:ext cx="635617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8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6F11-E38D-EDCD-E694-1818F6EF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Założenie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0292-FC50-234C-0315-A830240F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Wykonujemy testowe badania w małych grupach.</a:t>
            </a:r>
          </a:p>
          <a:p>
            <a:endParaRPr lang="pl-PL" dirty="0"/>
          </a:p>
          <a:p>
            <a:r>
              <a:rPr lang="pl-PL" dirty="0"/>
              <a:t>Sprawdzamy czy układ odpowiedzi zmienia się np. przy innej kolejności zadania pytań bądź przeformułowania pytania. </a:t>
            </a:r>
            <a:endParaRPr lang="en-GB" dirty="0"/>
          </a:p>
        </p:txBody>
      </p:sp>
      <p:pic>
        <p:nvPicPr>
          <p:cNvPr id="5" name="Picture 4" descr="Okulary na wierzchu książki">
            <a:extLst>
              <a:ext uri="{FF2B5EF4-FFF2-40B4-BE49-F238E27FC236}">
                <a16:creationId xmlns:a16="http://schemas.microsoft.com/office/drawing/2014/main" id="{11D808BC-55F6-ACD8-024B-33246AEA9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6" r="36608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40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75E1-B1D1-9209-8728-D273EC6A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Eksploracyjna analiza danych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2AA3-79F8-DD1B-F6D9-D32D4249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pl-PL" sz="1500" dirty="0"/>
              <a:t>Cel: Sprawdzić czy wyniki są spójne</a:t>
            </a:r>
          </a:p>
          <a:p>
            <a:endParaRPr lang="pl-PL" sz="1500" dirty="0"/>
          </a:p>
          <a:p>
            <a:r>
              <a:rPr lang="pl-PL" sz="1500" dirty="0"/>
              <a:t>Metody:</a:t>
            </a:r>
          </a:p>
          <a:p>
            <a:pPr lvl="1"/>
            <a:r>
              <a:rPr lang="pl-PL" sz="1300" dirty="0"/>
              <a:t>Histogramy</a:t>
            </a:r>
          </a:p>
          <a:p>
            <a:pPr lvl="1"/>
            <a:r>
              <a:rPr lang="pl-PL" sz="1300" dirty="0"/>
              <a:t>Wykres pudełkowy</a:t>
            </a:r>
          </a:p>
          <a:p>
            <a:pPr lvl="1"/>
            <a:endParaRPr lang="pl-PL" sz="1300" dirty="0"/>
          </a:p>
          <a:p>
            <a:r>
              <a:rPr lang="pl-PL" sz="1500" dirty="0"/>
              <a:t>Analityka: </a:t>
            </a:r>
          </a:p>
          <a:p>
            <a:pPr lvl="1"/>
            <a:r>
              <a:rPr lang="pl-PL" sz="1300" dirty="0"/>
              <a:t>Testy statystyczne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176EE6-9F0B-E06E-D93E-0F9017F8F1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709058"/>
              </p:ext>
            </p:extLst>
          </p:nvPr>
        </p:nvGraphicFramePr>
        <p:xfrm>
          <a:off x="817474" y="1690255"/>
          <a:ext cx="5283289" cy="4351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3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4B0D-141C-A1FB-38C8-BCD64C87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Wykres pudełkowy (Box plot)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9B4A-A187-5888-6337-0328BC39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pl-PL"/>
              <a:t>Oznaczenia: </a:t>
            </a:r>
          </a:p>
          <a:p>
            <a:pPr lvl="1"/>
            <a:r>
              <a:rPr lang="pl-PL"/>
              <a:t>Grupa kreska – mediana</a:t>
            </a:r>
          </a:p>
          <a:p>
            <a:pPr lvl="1"/>
            <a:r>
              <a:rPr lang="pl-PL"/>
              <a:t>Pudełko – od 25 do 75 percentyla rozkładu</a:t>
            </a:r>
          </a:p>
          <a:p>
            <a:pPr lvl="1"/>
            <a:r>
              <a:rPr lang="pl-PL"/>
              <a:t>„Wąsy” – gdzie kończy się ciągły rozkład odpowiedzi</a:t>
            </a:r>
          </a:p>
          <a:p>
            <a:pPr lvl="1"/>
            <a:r>
              <a:rPr lang="pl-PL"/>
              <a:t>Gwiazdki – obserwacje odstające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388D8-628E-61C0-FAAF-08D022EE2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3" r="7542" b="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7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F63A0F3-49F1-C9F4-0031-E8186458F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" r="41399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E0EFB-59A8-FADE-CD77-0F36664D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/>
              <a:t>Jak porównywać wyniki?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E38D-7A0A-16C1-E026-00E03E5B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1800" dirty="0"/>
              <a:t>Testy statystyczne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299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79CB23-306A-B788-D361-2E93A753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Równość średnich - Test </a:t>
            </a:r>
            <a:r>
              <a:rPr lang="pl-PL"/>
              <a:t>t-studenta </a:t>
            </a:r>
            <a:br>
              <a:rPr lang="pl-PL"/>
            </a:br>
            <a:r>
              <a:rPr lang="pl-PL"/>
              <a:t>(</a:t>
            </a:r>
            <a:r>
              <a:rPr lang="pl-PL" dirty="0"/>
              <a:t>2 populacje)</a:t>
            </a:r>
            <a:br>
              <a:rPr lang="pl-PL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0446-6255-0582-FBE9-D2B3ABB4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1"/>
            <a:r>
              <a:rPr lang="pl-PL" dirty="0"/>
              <a:t>Hipoteza podstawowa (zerowa): Średni wynik w obu grupach jest taki sam.</a:t>
            </a:r>
          </a:p>
          <a:p>
            <a:pPr lvl="1"/>
            <a:r>
              <a:rPr lang="pl-PL" dirty="0"/>
              <a:t>2 warianty hipotez alternatywnych:</a:t>
            </a:r>
          </a:p>
          <a:p>
            <a:pPr lvl="2"/>
            <a:r>
              <a:rPr lang="pl-PL" dirty="0"/>
              <a:t>Średnie nie są równe</a:t>
            </a:r>
          </a:p>
          <a:p>
            <a:pPr lvl="2"/>
            <a:r>
              <a:rPr lang="pl-PL" dirty="0"/>
              <a:t>Średnia 1 jest większa / mniejsza niż Średnia 2</a:t>
            </a:r>
          </a:p>
          <a:p>
            <a:pPr lvl="1"/>
            <a:endParaRPr lang="pl-PL" dirty="0"/>
          </a:p>
          <a:p>
            <a:pPr lvl="1"/>
            <a:r>
              <a:rPr lang="pl-PL" dirty="0"/>
              <a:t>Założenia: </a:t>
            </a:r>
          </a:p>
          <a:p>
            <a:pPr lvl="2"/>
            <a:r>
              <a:rPr lang="pl-PL" dirty="0"/>
              <a:t>Rozkład odpowiedzi zbiega do krzywej rozkładu normalnego</a:t>
            </a:r>
          </a:p>
          <a:p>
            <a:pPr lvl="2"/>
            <a:r>
              <a:rPr lang="pl-PL" dirty="0"/>
              <a:t>Osoby ankietowane w obu grupach są od siebie niezależne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2 warianty dla :</a:t>
            </a:r>
          </a:p>
          <a:p>
            <a:pPr lvl="2"/>
            <a:r>
              <a:rPr lang="pl-PL" dirty="0"/>
              <a:t>Standardowy – zakłada równą wariancję</a:t>
            </a:r>
          </a:p>
          <a:p>
            <a:pPr lvl="2"/>
            <a:r>
              <a:rPr lang="pl-PL" dirty="0"/>
              <a:t>Welch t-test – różna wariancja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25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CB03-BB7B-ED99-CF1D-9150AB17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Test –t podejmowanie decyzji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77B5-19EF-465E-3041-4E1AE44D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Statystyka - P-</a:t>
            </a:r>
            <a:r>
              <a:rPr lang="pl-PL" dirty="0" err="1"/>
              <a:t>value</a:t>
            </a:r>
            <a:endParaRPr lang="pl-PL" dirty="0"/>
          </a:p>
          <a:p>
            <a:pPr lvl="1"/>
            <a:r>
              <a:rPr lang="pl-PL" dirty="0"/>
              <a:t>Przekształca statystykę T do skali od 0 do 1. </a:t>
            </a:r>
          </a:p>
          <a:p>
            <a:endParaRPr lang="pl-PL" dirty="0"/>
          </a:p>
          <a:p>
            <a:r>
              <a:rPr lang="pl-PL" dirty="0"/>
              <a:t>Prosty mechanizm decyzyjny:</a:t>
            </a:r>
          </a:p>
          <a:p>
            <a:pPr lvl="1"/>
            <a:r>
              <a:rPr lang="pl-PL" dirty="0"/>
              <a:t>Wartość mniejsza niż przyjęty punkt odniesienia*  – odrzucamy hipotezę zerową</a:t>
            </a:r>
          </a:p>
          <a:p>
            <a:pPr lvl="1"/>
            <a:r>
              <a:rPr lang="pl-PL" dirty="0"/>
              <a:t>Przeciwnie – brak podstaw do odrzucenia hipotezy</a:t>
            </a:r>
          </a:p>
          <a:p>
            <a:pPr lvl="1"/>
            <a:r>
              <a:rPr lang="pl-PL" dirty="0"/>
              <a:t>* - najczęściej 0.05</a:t>
            </a:r>
            <a:endParaRPr lang="en-GB" dirty="0"/>
          </a:p>
        </p:txBody>
      </p:sp>
      <p:pic>
        <p:nvPicPr>
          <p:cNvPr id="5" name="Picture 4" descr="Wykresy finansowe na ciemnym wyświetlaczu">
            <a:extLst>
              <a:ext uri="{FF2B5EF4-FFF2-40B4-BE49-F238E27FC236}">
                <a16:creationId xmlns:a16="http://schemas.microsoft.com/office/drawing/2014/main" id="{BA68D3E2-86A1-4CF5-34E0-743E043A1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3" r="2832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255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rmuły napisane na tablicach">
            <a:extLst>
              <a:ext uri="{FF2B5EF4-FFF2-40B4-BE49-F238E27FC236}">
                <a16:creationId xmlns:a16="http://schemas.microsoft.com/office/drawing/2014/main" id="{3C813CEB-BD70-3483-12A4-02A00D6E2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7" r="1334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E4A48-769D-D6E2-51E8-05133C03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Co oferuje Excel?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AE7C-6E02-5EF8-EB32-56C8227F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Funkcja </a:t>
            </a:r>
            <a:r>
              <a:rPr lang="pl-PL" dirty="0" err="1"/>
              <a:t>T.Test</a:t>
            </a:r>
            <a:r>
              <a:rPr lang="pl-PL" dirty="0"/>
              <a:t>(Tablica1, Tablica2, Hipoteza alternatywna, Typ testu)</a:t>
            </a:r>
          </a:p>
          <a:p>
            <a:pPr>
              <a:lnSpc>
                <a:spcPct val="90000"/>
              </a:lnSpc>
            </a:pPr>
            <a:endParaRPr lang="pl-PL" dirty="0"/>
          </a:p>
          <a:p>
            <a:pPr>
              <a:lnSpc>
                <a:spcPct val="90000"/>
              </a:lnSpc>
            </a:pPr>
            <a:r>
              <a:rPr lang="pl-PL" dirty="0"/>
              <a:t>Hipoteza alternatywna: 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One-</a:t>
            </a:r>
            <a:r>
              <a:rPr lang="pl-PL" dirty="0" err="1"/>
              <a:t>tailed</a:t>
            </a:r>
            <a:r>
              <a:rPr lang="pl-PL" dirty="0"/>
              <a:t> – jedna ze średnich jest większa / mniejsza</a:t>
            </a:r>
          </a:p>
          <a:p>
            <a:pPr lvl="1">
              <a:lnSpc>
                <a:spcPct val="90000"/>
              </a:lnSpc>
            </a:pP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tailed</a:t>
            </a:r>
            <a:r>
              <a:rPr lang="pl-PL" dirty="0"/>
              <a:t> – średnie nie są równe</a:t>
            </a:r>
          </a:p>
          <a:p>
            <a:pPr lvl="1">
              <a:lnSpc>
                <a:spcPct val="90000"/>
              </a:lnSpc>
            </a:pPr>
            <a:endParaRPr lang="pl-PL" dirty="0"/>
          </a:p>
          <a:p>
            <a:pPr>
              <a:lnSpc>
                <a:spcPct val="90000"/>
              </a:lnSpc>
            </a:pPr>
            <a:r>
              <a:rPr lang="pl-PL" dirty="0"/>
              <a:t>Typ testu: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1 – Test sparowany (</a:t>
            </a:r>
            <a:r>
              <a:rPr lang="pl-PL" dirty="0" err="1"/>
              <a:t>Paired</a:t>
            </a:r>
            <a:r>
              <a:rPr lang="pl-PL" dirty="0"/>
              <a:t>)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2 – Założenie równa wariancja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3 - Nierówność założeń</a:t>
            </a:r>
          </a:p>
          <a:p>
            <a:pPr>
              <a:lnSpc>
                <a:spcPct val="90000"/>
              </a:lnSpc>
            </a:pPr>
            <a:endParaRPr lang="pl-P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2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2505E-496B-E242-1BE3-5671301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l-PL" sz="5400" dirty="0"/>
              <a:t>XLS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0BDC-394C-B7B0-03DA-8F52FB71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5" y="4047760"/>
            <a:ext cx="3179628" cy="1548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Przykład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dokumentacji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Link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0B03F-424C-4C16-0814-FAE678C9E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6" b="-1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466</Words>
  <Application>Microsoft Office PowerPoint</Application>
  <PresentationFormat>Panoramiczny</PresentationFormat>
  <Paragraphs>101</Paragraphs>
  <Slides>18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Facet</vt:lpstr>
      <vt:lpstr>Badania pilotażowe</vt:lpstr>
      <vt:lpstr>Założenie</vt:lpstr>
      <vt:lpstr>Eksploracyjna analiza danych</vt:lpstr>
      <vt:lpstr>Wykres pudełkowy (Box plot)</vt:lpstr>
      <vt:lpstr>Jak porównywać wyniki?</vt:lpstr>
      <vt:lpstr>Równość średnich - Test t-studenta  (2 populacje) </vt:lpstr>
      <vt:lpstr>Test –t podejmowanie decyzji</vt:lpstr>
      <vt:lpstr>Co oferuje Excel?</vt:lpstr>
      <vt:lpstr>XLS</vt:lpstr>
      <vt:lpstr>Test sparowany (Paired t-test)</vt:lpstr>
      <vt:lpstr>Co oferuje SPSS</vt:lpstr>
      <vt:lpstr>Test Levena</vt:lpstr>
      <vt:lpstr>Analiza wariancji - ANOVA</vt:lpstr>
      <vt:lpstr>Testy nieparametryczne</vt:lpstr>
      <vt:lpstr>Test rang Wilcoxona</vt:lpstr>
      <vt:lpstr>Test rang Wilcoxona</vt:lpstr>
      <vt:lpstr>Prezentacja programu PowerPoint</vt:lpstr>
      <vt:lpstr>Test Kruskala – Wallisa SPSS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2</cp:revision>
  <dcterms:created xsi:type="dcterms:W3CDTF">2022-12-07T04:52:38Z</dcterms:created>
  <dcterms:modified xsi:type="dcterms:W3CDTF">2023-12-14T09:37:35Z</dcterms:modified>
</cp:coreProperties>
</file>