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274" r:id="rId2"/>
    <p:sldId id="276" r:id="rId3"/>
    <p:sldId id="275" r:id="rId4"/>
    <p:sldId id="280" r:id="rId5"/>
    <p:sldId id="281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3DE"/>
    <a:srgbClr val="0047BB"/>
    <a:srgbClr val="FFB81C"/>
    <a:srgbClr val="E4002B"/>
    <a:srgbClr val="43B02A"/>
    <a:srgbClr val="00A499"/>
    <a:srgbClr val="818386"/>
    <a:srgbClr val="A28E2A"/>
    <a:srgbClr val="FF8200"/>
    <a:srgbClr val="824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7"/>
    <p:restoredTop sz="86376"/>
  </p:normalViewPr>
  <p:slideViewPr>
    <p:cSldViewPr snapToGrid="0" snapToObjects="1" showGuides="1">
      <p:cViewPr>
        <p:scale>
          <a:sx n="125" d="100"/>
          <a:sy n="125" d="100"/>
        </p:scale>
        <p:origin x="2220" y="198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19.05.2022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19.05.2022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17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59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31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5" Type="http://schemas.openxmlformats.org/officeDocument/2006/relationships/image" Target="../media/image5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0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66" y="1989138"/>
            <a:ext cx="8848965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66" y="3602038"/>
            <a:ext cx="884896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6" y="1089025"/>
            <a:ext cx="3422931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182" y="1089025"/>
            <a:ext cx="5306753" cy="5111749"/>
          </a:xfrm>
        </p:spPr>
        <p:txBody>
          <a:bodyPr/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136" y="1989137"/>
            <a:ext cx="3422931" cy="42116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7" y="1089025"/>
            <a:ext cx="3422650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681412" y="1089025"/>
            <a:ext cx="5318522" cy="51117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 sz="12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417" y="1989137"/>
            <a:ext cx="3422650" cy="421163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Graphic 9" descr="Group of people">
            <a:extLst>
              <a:ext uri="{FF2B5EF4-FFF2-40B4-BE49-F238E27FC236}">
                <a16:creationId xmlns:a16="http://schemas.microsoft.com/office/drawing/2014/main" id="{2347A666-A07B-0743-B656-06F4ACAF6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1075" y="1259153"/>
            <a:ext cx="1917484" cy="1917484"/>
          </a:xfrm>
          <a:prstGeom prst="rect">
            <a:avLst/>
          </a:prstGeom>
        </p:spPr>
      </p:pic>
      <p:pic>
        <p:nvPicPr>
          <p:cNvPr id="6" name="Graphic 10" descr="Man">
            <a:extLst>
              <a:ext uri="{FF2B5EF4-FFF2-40B4-BE49-F238E27FC236}">
                <a16:creationId xmlns:a16="http://schemas.microsoft.com/office/drawing/2014/main" id="{BC644D5E-7E03-1D42-99DB-C69F735312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203083" y="3482526"/>
            <a:ext cx="716625" cy="716625"/>
          </a:xfrm>
          <a:prstGeom prst="rect">
            <a:avLst/>
          </a:prstGeom>
        </p:spPr>
      </p:pic>
      <p:pic>
        <p:nvPicPr>
          <p:cNvPr id="7" name="Graphic 12" descr="Male profile">
            <a:extLst>
              <a:ext uri="{FF2B5EF4-FFF2-40B4-BE49-F238E27FC236}">
                <a16:creationId xmlns:a16="http://schemas.microsoft.com/office/drawing/2014/main" id="{6D7EC7BD-E271-7F40-A0F8-5D1901120E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752688" y="5590225"/>
            <a:ext cx="636950" cy="636950"/>
          </a:xfrm>
          <a:prstGeom prst="rect">
            <a:avLst/>
          </a:prstGeom>
        </p:spPr>
      </p:pic>
      <p:pic>
        <p:nvPicPr>
          <p:cNvPr id="8" name="Graphic 13" descr="Female Profile">
            <a:extLst>
              <a:ext uri="{FF2B5EF4-FFF2-40B4-BE49-F238E27FC236}">
                <a16:creationId xmlns:a16="http://schemas.microsoft.com/office/drawing/2014/main" id="{29FD80EF-30EE-E24B-B480-E5CC1D320A9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476382" y="5590225"/>
            <a:ext cx="636950" cy="636950"/>
          </a:xfrm>
          <a:prstGeom prst="rect">
            <a:avLst/>
          </a:prstGeom>
        </p:spPr>
      </p:pic>
      <p:pic>
        <p:nvPicPr>
          <p:cNvPr id="9" name="Graphic 14" descr="Lecturer">
            <a:extLst>
              <a:ext uri="{FF2B5EF4-FFF2-40B4-BE49-F238E27FC236}">
                <a16:creationId xmlns:a16="http://schemas.microsoft.com/office/drawing/2014/main" id="{3339EDA9-C125-4147-9AAC-55315952DDB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601996" y="3449617"/>
            <a:ext cx="754086" cy="754086"/>
          </a:xfrm>
          <a:prstGeom prst="rect">
            <a:avLst/>
          </a:prstGeom>
        </p:spPr>
      </p:pic>
      <p:pic>
        <p:nvPicPr>
          <p:cNvPr id="10" name="Graphic 15" descr="Teacher">
            <a:extLst>
              <a:ext uri="{FF2B5EF4-FFF2-40B4-BE49-F238E27FC236}">
                <a16:creationId xmlns:a16="http://schemas.microsoft.com/office/drawing/2014/main" id="{7F6CCFE9-5760-6343-8B34-D260ADD9490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978913" y="3449617"/>
            <a:ext cx="782444" cy="782444"/>
          </a:xfrm>
          <a:prstGeom prst="rect">
            <a:avLst/>
          </a:prstGeom>
        </p:spPr>
      </p:pic>
      <p:pic>
        <p:nvPicPr>
          <p:cNvPr id="11" name="Graphic 17" descr="Users">
            <a:extLst>
              <a:ext uri="{FF2B5EF4-FFF2-40B4-BE49-F238E27FC236}">
                <a16:creationId xmlns:a16="http://schemas.microsoft.com/office/drawing/2014/main" id="{F33BC014-2164-1F4A-9C54-7D5DED927C8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3270489" y="1414005"/>
            <a:ext cx="838489" cy="838489"/>
          </a:xfrm>
          <a:prstGeom prst="rect">
            <a:avLst/>
          </a:prstGeom>
        </p:spPr>
      </p:pic>
      <p:pic>
        <p:nvPicPr>
          <p:cNvPr id="12" name="Graphic 18" descr="Circle with right arrow">
            <a:extLst>
              <a:ext uri="{FF2B5EF4-FFF2-40B4-BE49-F238E27FC236}">
                <a16:creationId xmlns:a16="http://schemas.microsoft.com/office/drawing/2014/main" id="{F18321F0-7EEC-A145-99AB-B6B83882E38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4793227" y="5574246"/>
            <a:ext cx="636950" cy="636950"/>
          </a:xfrm>
          <a:prstGeom prst="rect">
            <a:avLst/>
          </a:prstGeom>
        </p:spPr>
      </p:pic>
      <p:pic>
        <p:nvPicPr>
          <p:cNvPr id="13" name="Graphic 19" descr="Circle with right arrow">
            <a:extLst>
              <a:ext uri="{FF2B5EF4-FFF2-40B4-BE49-F238E27FC236}">
                <a16:creationId xmlns:a16="http://schemas.microsoft.com/office/drawing/2014/main" id="{512D50FF-4196-D440-AADF-FA4497FC40A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 flipH="1" flipV="1">
            <a:off x="4041134" y="5545713"/>
            <a:ext cx="636950" cy="636950"/>
          </a:xfrm>
          <a:prstGeom prst="rect">
            <a:avLst/>
          </a:prstGeom>
        </p:spPr>
      </p:pic>
      <p:pic>
        <p:nvPicPr>
          <p:cNvPr id="14" name="Graphic 21" descr="Brain in head">
            <a:extLst>
              <a:ext uri="{FF2B5EF4-FFF2-40B4-BE49-F238E27FC236}">
                <a16:creationId xmlns:a16="http://schemas.microsoft.com/office/drawing/2014/main" id="{A6E9CAC2-1500-274B-BE31-A8773CD155F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9434" y="5299336"/>
            <a:ext cx="805696" cy="805696"/>
          </a:xfrm>
          <a:prstGeom prst="rect">
            <a:avLst/>
          </a:prstGeom>
        </p:spPr>
      </p:pic>
      <p:pic>
        <p:nvPicPr>
          <p:cNvPr id="15" name="Graphic 22" descr="Person with idea">
            <a:extLst>
              <a:ext uri="{FF2B5EF4-FFF2-40B4-BE49-F238E27FC236}">
                <a16:creationId xmlns:a16="http://schemas.microsoft.com/office/drawing/2014/main" id="{B63E4D53-A75E-954E-8824-7646EA95C9D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2348037" y="2236046"/>
            <a:ext cx="903687" cy="903687"/>
          </a:xfrm>
          <a:prstGeom prst="rect">
            <a:avLst/>
          </a:prstGeom>
        </p:spPr>
      </p:pic>
      <p:pic>
        <p:nvPicPr>
          <p:cNvPr id="16" name="Graphic 23" descr="Group brainstorm">
            <a:extLst>
              <a:ext uri="{FF2B5EF4-FFF2-40B4-BE49-F238E27FC236}">
                <a16:creationId xmlns:a16="http://schemas.microsoft.com/office/drawing/2014/main" id="{5BC9273B-128E-2F43-9532-85A4B360912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2114409" y="1110172"/>
            <a:ext cx="926748" cy="926748"/>
          </a:xfrm>
          <a:prstGeom prst="rect">
            <a:avLst/>
          </a:prstGeom>
        </p:spPr>
      </p:pic>
      <p:pic>
        <p:nvPicPr>
          <p:cNvPr id="17" name="Graphic 24" descr="Customer review">
            <a:extLst>
              <a:ext uri="{FF2B5EF4-FFF2-40B4-BE49-F238E27FC236}">
                <a16:creationId xmlns:a16="http://schemas.microsoft.com/office/drawing/2014/main" id="{7AF8E709-5DBA-D443-BF90-77C9B0081D22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1470931" y="3375763"/>
            <a:ext cx="930153" cy="930153"/>
          </a:xfrm>
          <a:prstGeom prst="rect">
            <a:avLst/>
          </a:prstGeom>
        </p:spPr>
      </p:pic>
      <p:pic>
        <p:nvPicPr>
          <p:cNvPr id="18" name="Graphic 25" descr="Social network">
            <a:extLst>
              <a:ext uri="{FF2B5EF4-FFF2-40B4-BE49-F238E27FC236}">
                <a16:creationId xmlns:a16="http://schemas.microsoft.com/office/drawing/2014/main" id="{9FCBF1E6-4BC4-D348-927F-0D07EA83F7E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349434" y="4048107"/>
            <a:ext cx="1228751" cy="1228751"/>
          </a:xfrm>
          <a:prstGeom prst="rect">
            <a:avLst/>
          </a:prstGeom>
        </p:spPr>
      </p:pic>
      <p:pic>
        <p:nvPicPr>
          <p:cNvPr id="19" name="Graphic 26" descr="Line arrow: Straight">
            <a:extLst>
              <a:ext uri="{FF2B5EF4-FFF2-40B4-BE49-F238E27FC236}">
                <a16:creationId xmlns:a16="http://schemas.microsoft.com/office/drawing/2014/main" id="{CF461100-2DB7-0340-9611-21AA137FC41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>
            <a:off x="1860145" y="4571148"/>
            <a:ext cx="636950" cy="636950"/>
          </a:xfrm>
          <a:prstGeom prst="rect">
            <a:avLst/>
          </a:prstGeom>
        </p:spPr>
      </p:pic>
      <p:pic>
        <p:nvPicPr>
          <p:cNvPr id="20" name="Graphic 27" descr="Head with gears">
            <a:extLst>
              <a:ext uri="{FF2B5EF4-FFF2-40B4-BE49-F238E27FC236}">
                <a16:creationId xmlns:a16="http://schemas.microsoft.com/office/drawing/2014/main" id="{FF363BBA-A8EB-C940-B7AB-78676FFFF7A9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69340" y="5330183"/>
            <a:ext cx="805696" cy="805696"/>
          </a:xfrm>
          <a:prstGeom prst="rect">
            <a:avLst/>
          </a:prstGeom>
        </p:spPr>
      </p:pic>
      <p:pic>
        <p:nvPicPr>
          <p:cNvPr id="21" name="Graphic 28" descr="Single gear">
            <a:extLst>
              <a:ext uri="{FF2B5EF4-FFF2-40B4-BE49-F238E27FC236}">
                <a16:creationId xmlns:a16="http://schemas.microsoft.com/office/drawing/2014/main" id="{70C375FE-A3B3-A649-8B15-A1284FE60683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3321202" y="2277787"/>
            <a:ext cx="840056" cy="840056"/>
          </a:xfrm>
          <a:prstGeom prst="rect">
            <a:avLst/>
          </a:prstGeom>
        </p:spPr>
      </p:pic>
      <p:pic>
        <p:nvPicPr>
          <p:cNvPr id="22" name="Graphic 29" descr="Gears">
            <a:extLst>
              <a:ext uri="{FF2B5EF4-FFF2-40B4-BE49-F238E27FC236}">
                <a16:creationId xmlns:a16="http://schemas.microsoft.com/office/drawing/2014/main" id="{6326D5A3-33CA-5844-8D4E-66724147B2E7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flipH="1">
            <a:off x="7334430" y="5618279"/>
            <a:ext cx="636950" cy="636950"/>
          </a:xfrm>
          <a:prstGeom prst="rect">
            <a:avLst/>
          </a:prstGeom>
        </p:spPr>
      </p:pic>
      <p:pic>
        <p:nvPicPr>
          <p:cNvPr id="23" name="Graphic 32" descr="Brain in head">
            <a:extLst>
              <a:ext uri="{FF2B5EF4-FFF2-40B4-BE49-F238E27FC236}">
                <a16:creationId xmlns:a16="http://schemas.microsoft.com/office/drawing/2014/main" id="{7DC0375E-4FAB-DF45-AD53-3F8313223B4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132508" y="5327228"/>
            <a:ext cx="805696" cy="805696"/>
          </a:xfrm>
          <a:prstGeom prst="rect">
            <a:avLst/>
          </a:prstGeom>
        </p:spPr>
      </p:pic>
      <p:pic>
        <p:nvPicPr>
          <p:cNvPr id="24" name="Graphic 33" descr="Head with gears">
            <a:extLst>
              <a:ext uri="{FF2B5EF4-FFF2-40B4-BE49-F238E27FC236}">
                <a16:creationId xmlns:a16="http://schemas.microsoft.com/office/drawing/2014/main" id="{04E4E0FE-4C1A-9E4C-A46E-0C0F2F968AF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2673285" y="5327228"/>
            <a:ext cx="805696" cy="805696"/>
          </a:xfrm>
          <a:prstGeom prst="rect">
            <a:avLst/>
          </a:prstGeom>
        </p:spPr>
      </p:pic>
      <p:pic>
        <p:nvPicPr>
          <p:cNvPr id="25" name="Graphic 2" descr="Drawing compass">
            <a:extLst>
              <a:ext uri="{FF2B5EF4-FFF2-40B4-BE49-F238E27FC236}">
                <a16:creationId xmlns:a16="http://schemas.microsoft.com/office/drawing/2014/main" id="{1E1DE77D-BB97-9445-92D7-6B216BA5FE52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>
            <a:off x="8356082" y="1324622"/>
            <a:ext cx="636950" cy="636950"/>
          </a:xfrm>
          <a:prstGeom prst="rect">
            <a:avLst/>
          </a:prstGeom>
        </p:spPr>
      </p:pic>
      <p:pic>
        <p:nvPicPr>
          <p:cNvPr id="26" name="Graphic 35" descr="Thought bubble">
            <a:extLst>
              <a:ext uri="{FF2B5EF4-FFF2-40B4-BE49-F238E27FC236}">
                <a16:creationId xmlns:a16="http://schemas.microsoft.com/office/drawing/2014/main" id="{BFD727CD-8D9C-6140-832E-F5578594C0F8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522596" y="3250178"/>
            <a:ext cx="636950" cy="636950"/>
          </a:xfrm>
          <a:prstGeom prst="rect">
            <a:avLst/>
          </a:prstGeom>
        </p:spPr>
      </p:pic>
      <p:pic>
        <p:nvPicPr>
          <p:cNvPr id="27" name="Graphic 37" descr="Speech">
            <a:extLst>
              <a:ext uri="{FF2B5EF4-FFF2-40B4-BE49-F238E27FC236}">
                <a16:creationId xmlns:a16="http://schemas.microsoft.com/office/drawing/2014/main" id="{5645919C-EEDF-BF49-9C08-D92BC35FF62C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>
            <a:off x="6442682" y="2471955"/>
            <a:ext cx="636950" cy="636950"/>
          </a:xfrm>
          <a:prstGeom prst="rect">
            <a:avLst/>
          </a:prstGeom>
        </p:spPr>
      </p:pic>
      <p:pic>
        <p:nvPicPr>
          <p:cNvPr id="28" name="Graphic 39" descr="Atom">
            <a:extLst>
              <a:ext uri="{FF2B5EF4-FFF2-40B4-BE49-F238E27FC236}">
                <a16:creationId xmlns:a16="http://schemas.microsoft.com/office/drawing/2014/main" id="{9F04DCC6-063A-AC46-A59E-F623C5355CA9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flipH="1">
            <a:off x="6829351" y="1428144"/>
            <a:ext cx="636950" cy="636950"/>
          </a:xfrm>
          <a:prstGeom prst="rect">
            <a:avLst/>
          </a:prstGeom>
        </p:spPr>
      </p:pic>
      <p:pic>
        <p:nvPicPr>
          <p:cNvPr id="29" name="Graphic 41" descr="Test tubes">
            <a:extLst>
              <a:ext uri="{FF2B5EF4-FFF2-40B4-BE49-F238E27FC236}">
                <a16:creationId xmlns:a16="http://schemas.microsoft.com/office/drawing/2014/main" id="{9FEDDC33-0A48-BD4D-887A-5966EB59FE32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flipH="1">
            <a:off x="5416777" y="2369414"/>
            <a:ext cx="636950" cy="636950"/>
          </a:xfrm>
          <a:prstGeom prst="rect">
            <a:avLst/>
          </a:prstGeom>
        </p:spPr>
      </p:pic>
      <p:pic>
        <p:nvPicPr>
          <p:cNvPr id="30" name="Graphic 43" descr="Microscope">
            <a:extLst>
              <a:ext uri="{FF2B5EF4-FFF2-40B4-BE49-F238E27FC236}">
                <a16:creationId xmlns:a16="http://schemas.microsoft.com/office/drawing/2014/main" id="{8219AA81-D28F-764B-9DBE-64EF736C63A9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 flipH="1">
            <a:off x="6057764" y="1385430"/>
            <a:ext cx="636950" cy="636950"/>
          </a:xfrm>
          <a:prstGeom prst="rect">
            <a:avLst/>
          </a:prstGeom>
        </p:spPr>
      </p:pic>
      <p:pic>
        <p:nvPicPr>
          <p:cNvPr id="31" name="Graphic 45" descr="Classroom">
            <a:extLst>
              <a:ext uri="{FF2B5EF4-FFF2-40B4-BE49-F238E27FC236}">
                <a16:creationId xmlns:a16="http://schemas.microsoft.com/office/drawing/2014/main" id="{6A0A4217-F11C-3E48-AEDE-D730E7C8A1AB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 flipH="1">
            <a:off x="2816064" y="3468335"/>
            <a:ext cx="826628" cy="826628"/>
          </a:xfrm>
          <a:prstGeom prst="rect">
            <a:avLst/>
          </a:prstGeom>
        </p:spPr>
      </p:pic>
      <p:pic>
        <p:nvPicPr>
          <p:cNvPr id="32" name="Graphic 47" descr="Flask">
            <a:extLst>
              <a:ext uri="{FF2B5EF4-FFF2-40B4-BE49-F238E27FC236}">
                <a16:creationId xmlns:a16="http://schemas.microsoft.com/office/drawing/2014/main" id="{09B4AA7C-0564-0F43-8B5A-BB5EB77EDA5E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 flipH="1">
            <a:off x="7600938" y="1317782"/>
            <a:ext cx="636950" cy="636950"/>
          </a:xfrm>
          <a:prstGeom prst="rect">
            <a:avLst/>
          </a:prstGeom>
        </p:spPr>
      </p:pic>
      <p:pic>
        <p:nvPicPr>
          <p:cNvPr id="33" name="Graphic 49" descr="Books">
            <a:extLst>
              <a:ext uri="{FF2B5EF4-FFF2-40B4-BE49-F238E27FC236}">
                <a16:creationId xmlns:a16="http://schemas.microsoft.com/office/drawing/2014/main" id="{9592E8CC-0007-DC4B-ADD5-E484BC593280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 flipH="1">
            <a:off x="4335854" y="1428144"/>
            <a:ext cx="636950" cy="636950"/>
          </a:xfrm>
          <a:prstGeom prst="rect">
            <a:avLst/>
          </a:prstGeom>
        </p:spPr>
      </p:pic>
      <p:pic>
        <p:nvPicPr>
          <p:cNvPr id="34" name="Graphic 51" descr="Graduation cap">
            <a:extLst>
              <a:ext uri="{FF2B5EF4-FFF2-40B4-BE49-F238E27FC236}">
                <a16:creationId xmlns:a16="http://schemas.microsoft.com/office/drawing/2014/main" id="{5DE743A0-6931-6943-A038-062449491202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 flipH="1">
            <a:off x="7595692" y="2437296"/>
            <a:ext cx="636950" cy="636950"/>
          </a:xfrm>
          <a:prstGeom prst="rect">
            <a:avLst/>
          </a:prstGeom>
        </p:spPr>
      </p:pic>
      <p:pic>
        <p:nvPicPr>
          <p:cNvPr id="35" name="Graphic 53" descr="Diploma roll">
            <a:extLst>
              <a:ext uri="{FF2B5EF4-FFF2-40B4-BE49-F238E27FC236}">
                <a16:creationId xmlns:a16="http://schemas.microsoft.com/office/drawing/2014/main" id="{EDEB28C7-49C3-B448-B585-5FCE96707372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flipH="1">
            <a:off x="4457600" y="2379340"/>
            <a:ext cx="636950" cy="636950"/>
          </a:xfrm>
          <a:prstGeom prst="rect">
            <a:avLst/>
          </a:prstGeom>
        </p:spPr>
      </p:pic>
      <p:pic>
        <p:nvPicPr>
          <p:cNvPr id="36" name="Graphic 55" descr="Woman">
            <a:extLst>
              <a:ext uri="{FF2B5EF4-FFF2-40B4-BE49-F238E27FC236}">
                <a16:creationId xmlns:a16="http://schemas.microsoft.com/office/drawing/2014/main" id="{289B5B13-12E0-1D48-B25A-D40D4DD3D490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 flipH="1">
            <a:off x="6442682" y="3375763"/>
            <a:ext cx="716625" cy="716625"/>
          </a:xfrm>
          <a:prstGeom prst="rect">
            <a:avLst/>
          </a:prstGeom>
        </p:spPr>
      </p:pic>
      <p:pic>
        <p:nvPicPr>
          <p:cNvPr id="37" name="Graphic 57" descr="Lightbulb and gear">
            <a:extLst>
              <a:ext uri="{FF2B5EF4-FFF2-40B4-BE49-F238E27FC236}">
                <a16:creationId xmlns:a16="http://schemas.microsoft.com/office/drawing/2014/main" id="{4202E648-9773-FD49-A9E8-449363973604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 flipH="1">
            <a:off x="5199680" y="1385430"/>
            <a:ext cx="636950" cy="636950"/>
          </a:xfrm>
          <a:prstGeom prst="rect">
            <a:avLst/>
          </a:prstGeom>
        </p:spPr>
      </p:pic>
      <p:pic>
        <p:nvPicPr>
          <p:cNvPr id="38" name="Graphic 40" descr="Line arrow: Straight">
            <a:extLst>
              <a:ext uri="{FF2B5EF4-FFF2-40B4-BE49-F238E27FC236}">
                <a16:creationId xmlns:a16="http://schemas.microsoft.com/office/drawing/2014/main" id="{76CFD0E1-3C25-2346-89DD-BD0B8938892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V="1">
            <a:off x="2592428" y="4571148"/>
            <a:ext cx="636950" cy="6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66" y="1989138"/>
            <a:ext cx="8848965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66" y="3602038"/>
            <a:ext cx="8848964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6" y="1989139"/>
            <a:ext cx="8855869" cy="4211637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102837"/>
            <a:ext cx="8849800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89139"/>
            <a:ext cx="8855869" cy="4211637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6"/>
            <a:ext cx="8848965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135" y="1987551"/>
            <a:ext cx="4364715" cy="4213687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87551"/>
            <a:ext cx="4370785" cy="418941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89138"/>
            <a:ext cx="4374356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066" y="2314323"/>
            <a:ext cx="4374357" cy="38753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989138"/>
            <a:ext cx="4370785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14323"/>
            <a:ext cx="4370785" cy="38753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89138"/>
            <a:ext cx="4374356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066" y="2314323"/>
            <a:ext cx="4374357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989138"/>
            <a:ext cx="4370785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14323"/>
            <a:ext cx="4370785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0135" y="4418252"/>
            <a:ext cx="4374356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50134" y="4650749"/>
            <a:ext cx="4374356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29076" y="4410160"/>
            <a:ext cx="4374356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29076" y="4642657"/>
            <a:ext cx="4374356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9025"/>
            <a:ext cx="8855869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133" y="1989138"/>
            <a:ext cx="2801489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416" y="2314323"/>
            <a:ext cx="2800603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0134" y="4418252"/>
            <a:ext cx="2800603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50133" y="4650749"/>
            <a:ext cx="2800922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177352" y="1989139"/>
            <a:ext cx="2800603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177635" y="2314324"/>
            <a:ext cx="2800603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177353" y="4418253"/>
            <a:ext cx="2800603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177353" y="4650750"/>
            <a:ext cx="2800602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7641" y="1989140"/>
            <a:ext cx="2800603" cy="236173"/>
          </a:xfrm>
        </p:spPr>
        <p:txBody>
          <a:bodyPr anchor="ctr">
            <a:noAutofit/>
          </a:bodyPr>
          <a:lstStyle>
            <a:lvl1pPr marL="0" indent="0">
              <a:buNone/>
              <a:defRPr sz="1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97924" y="2314325"/>
            <a:ext cx="2800603" cy="203110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197642" y="4418254"/>
            <a:ext cx="2800603" cy="159668"/>
          </a:xfrm>
        </p:spPr>
        <p:txBody>
          <a:bodyPr anchor="ctr">
            <a:noAutofit/>
          </a:bodyPr>
          <a:lstStyle>
            <a:lvl1pPr marL="0" indent="0">
              <a:buNone/>
              <a:defRPr sz="9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197642" y="4650751"/>
            <a:ext cx="2800602" cy="1550026"/>
          </a:xfrm>
        </p:spPr>
        <p:txBody>
          <a:bodyPr anchor="t">
            <a:noAutofit/>
          </a:bodyPr>
          <a:lstStyle>
            <a:lvl1pPr marL="0" indent="0">
              <a:buNone/>
              <a:defRPr sz="105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0" y="1089025"/>
            <a:ext cx="8848965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6" y="1104757"/>
            <a:ext cx="8848965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66" y="1994171"/>
            <a:ext cx="8848965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5979" y="6366742"/>
            <a:ext cx="831649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1314" y="6356351"/>
            <a:ext cx="7380516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9326" y="6356350"/>
            <a:ext cx="423706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21" name="Obrázek 20">
            <a:extLst>
              <a:ext uri="{FF2B5EF4-FFF2-40B4-BE49-F238E27FC236}">
                <a16:creationId xmlns:a16="http://schemas.microsoft.com/office/drawing/2014/main" id="{DF388F1A-7D05-B447-A008-16639CFDB71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4463" y="188911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6" r:id="rId13"/>
  </p:sldLayoutIdLst>
  <p:hf hdr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None/>
        <a:tabLst>
          <a:tab pos="394097" algn="l"/>
        </a:tabLst>
        <a:defRPr sz="3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91" userDrawn="1">
          <p15:clr>
            <a:srgbClr val="F26B43"/>
          </p15:clr>
        </p15:guide>
        <p15:guide id="3" pos="566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pos="550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618" userDrawn="1">
          <p15:clr>
            <a:srgbClr val="F26B43"/>
          </p15:clr>
        </p15:guide>
        <p15:guide id="14" pos="5398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2846" userDrawn="1">
          <p15:clr>
            <a:srgbClr val="F26B43"/>
          </p15:clr>
        </p15:guide>
        <p15:guide id="17" pos="2914" userDrawn="1">
          <p15:clr>
            <a:srgbClr val="F26B43"/>
          </p15:clr>
        </p15:guide>
        <p15:guide id="18" pos="5483" userDrawn="1">
          <p15:clr>
            <a:srgbClr val="F26B43"/>
          </p15:clr>
        </p15:guide>
        <p15:guide id="19" pos="2319" userDrawn="1">
          <p15:clr>
            <a:srgbClr val="F26B43"/>
          </p15:clr>
        </p15:guide>
        <p15:guide id="20" pos="2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kaggle.com/datasets/muratkokludataset/date-fruit-dataset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kaggle.com/datasets/muratkokludataset/pumpkin-seeds-datase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pages.cs.wisc.edu/~dpage/kddcup2001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kaggle.com/datasets/yasserh/wine-quality-datase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kaggle.com/datasets/arshid/iris-flower-datase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AA641C-C96E-8A47-9675-4607356C8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46C072-FE33-C041-B949-EBFAF545F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C80B-F8BE-5447-8A82-203AB084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  <a:endParaRPr lang="cs-CZ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6C15AB-DD35-104E-A4D6-CFF2A9C5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0D867D-6D1E-3F4E-8211-24498910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9D68A0-BDBF-AB4B-BE28-4455F075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Date_Fruit.csv (</a:t>
            </a:r>
            <a:r>
              <a:rPr lang="cs-CZ" dirty="0">
                <a:hlinkClick r:id="rId2"/>
              </a:rPr>
              <a:t>https://www.kaggle.com/datasets/muratkokludataset/</a:t>
            </a:r>
            <a:r>
              <a:rPr lang="cs-CZ" dirty="0" err="1">
                <a:hlinkClick r:id="rId2"/>
              </a:rPr>
              <a:t>date-fruit-datasets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9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6EC5BD5-4DDB-2E8E-1B70-9946D5CD8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79" y="2404197"/>
            <a:ext cx="5257801" cy="44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Pumpkin_Seeds.csv (</a:t>
            </a:r>
            <a:r>
              <a:rPr lang="cs-CZ" sz="1400" dirty="0">
                <a:hlinkClick r:id="rId2"/>
              </a:rPr>
              <a:t>https://www.kaggle.com/datasets/muratkokludataset/</a:t>
            </a:r>
            <a:r>
              <a:rPr lang="cs-CZ" sz="1400" dirty="0" err="1">
                <a:hlinkClick r:id="rId2"/>
              </a:rPr>
              <a:t>pumpkin-seeds-dataset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10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094FD43-C489-CE75-AEDC-4ED3A4D4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7" y="2567472"/>
            <a:ext cx="6361400" cy="37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3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</a:t>
            </a:r>
            <a:r>
              <a:rPr lang="cs-CZ" dirty="0" err="1"/>
              <a:t>thrombin.data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https://pages.cs.wisc.edu/~</a:t>
            </a:r>
            <a:r>
              <a:rPr lang="cs-CZ" dirty="0" err="1">
                <a:hlinkClick r:id="rId2"/>
              </a:rPr>
              <a:t>dpage</a:t>
            </a:r>
            <a:r>
              <a:rPr lang="cs-CZ" dirty="0">
                <a:hlinkClick r:id="rId2"/>
              </a:rPr>
              <a:t>/kddcup2001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11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C3775B8-0FB4-C2EB-DF1C-EDDB11A5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19" y="2354580"/>
            <a:ext cx="7841106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3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car.csv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12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1DA3FD4-0764-686F-D2B5-2C9EE92E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51" y="2893497"/>
            <a:ext cx="7293897" cy="23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5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Sumarizace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Pochopení jak fungují algoritmy založené na reliéfu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Implementovány 3 verze </a:t>
            </a:r>
            <a:r>
              <a:rPr lang="cs-CZ" dirty="0" err="1"/>
              <a:t>relief</a:t>
            </a:r>
            <a:r>
              <a:rPr lang="cs-CZ" dirty="0"/>
              <a:t> algoritmů + 2 konzistentní odvozeniny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Implementována experimentální aplikace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Výsledky ověřeny s výsledky programu WEKA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13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93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FC8FE4-5EC9-611F-A1C4-2B6A2B37C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C15C93E-19EA-DA3F-B044-23DE5DE8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Šenk</a:t>
            </a:r>
          </a:p>
          <a:p>
            <a:endParaRPr lang="cs-CZ" dirty="0"/>
          </a:p>
          <a:p>
            <a:r>
              <a:rPr lang="cs-CZ" dirty="0"/>
              <a:t>Vedoucí práce:</a:t>
            </a:r>
          </a:p>
          <a:p>
            <a:r>
              <a:rPr lang="cs-CZ" dirty="0"/>
              <a:t>doc. Mgr. Miloš Kudělka, Ph.D.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69EDE-69E4-898C-0235-928A884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96CEEA-FBBE-BD5E-9778-CD433212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B39C1-55FF-C861-2DE7-D9691E45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84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E294699B-4E59-4F37-C949-D37AA13A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C9192C69-0C84-FB64-CD6D-52DC2DA6A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Implementace algoritmů pro výběr atributů založených na reliéfu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Webová aplikace pro provádění experimentů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Samotné experimenty</a:t>
            </a:r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F4905E3-E002-D95F-0EAE-02440740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7BC64B2C-8DF0-EC46-492E-0CC77E8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57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E294699B-4E59-4F37-C949-D37AA13A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myšlenka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C9192C69-0C84-FB64-CD6D-52DC2DA6A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Určení nejvýznamnějších atributů, na základě kterých je možné nejlépe určit typ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Porovnávání na základě nejbližších sousedů „</a:t>
            </a:r>
            <a:r>
              <a:rPr lang="cs-CZ" dirty="0" err="1"/>
              <a:t>nearest</a:t>
            </a:r>
            <a:r>
              <a:rPr lang="cs-CZ" dirty="0"/>
              <a:t> hit“ a „</a:t>
            </a:r>
            <a:r>
              <a:rPr lang="cs-CZ" dirty="0" err="1"/>
              <a:t>nearest</a:t>
            </a:r>
            <a:r>
              <a:rPr lang="cs-CZ" dirty="0"/>
              <a:t> miss“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Přepočítání skóre pro každý atribut</a:t>
            </a:r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F4905E3-E002-D95F-0EAE-02440740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7BC64B2C-8DF0-EC46-492E-0CC77E8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3</a:t>
            </a:fld>
            <a:endParaRPr lang="cs-CZ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299B6AB1-B99B-56E8-FE4F-2FF51E33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96" y="3675986"/>
            <a:ext cx="4195036" cy="25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E294699B-4E59-4F37-C949-D37AA13A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verze reliéfu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C9192C69-0C84-FB64-CD6D-52DC2DA6A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Neumí pracovat s chybějícími hodnotami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2 třídy objektů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Diff</a:t>
            </a:r>
            <a:r>
              <a:rPr lang="cs-CZ" dirty="0"/>
              <a:t> pro numerické hodnoty: </a:t>
            </a:r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F4905E3-E002-D95F-0EAE-02440740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7BC64B2C-8DF0-EC46-492E-0CC77E8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C1E2A1-964A-F34C-B66D-B0320767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4</a:t>
            </a:fld>
            <a:endParaRPr 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06D6BB7-0EB6-67B9-C65B-970D33C8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86" y="125730"/>
            <a:ext cx="3644392" cy="660654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D615C94-85F0-2DF1-BF06-A6ECCFB6E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66" y="3171778"/>
            <a:ext cx="4677428" cy="666843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9910F60-7A60-F144-4E44-611209F52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836" y="4272892"/>
            <a:ext cx="91452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Experimentální aplikace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Webová aplikace umožňující zpracování </a:t>
            </a:r>
            <a:r>
              <a:rPr lang="cs-CZ" dirty="0" err="1"/>
              <a:t>datasetů</a:t>
            </a:r>
            <a:r>
              <a:rPr lang="cs-CZ" dirty="0"/>
              <a:t> a určení nejvýznamnějších atributů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Implementace 5 </a:t>
            </a:r>
            <a:r>
              <a:rPr lang="cs-CZ" dirty="0" err="1"/>
              <a:t>relief</a:t>
            </a:r>
            <a:r>
              <a:rPr lang="cs-CZ" dirty="0"/>
              <a:t> algoritmů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Nezávislost jádra s algoritmy na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Přehledné setřídění všech atributů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5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5E63E4F-A08E-0255-0ACC-DFDCB720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45" y="3389041"/>
            <a:ext cx="3538654" cy="2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4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algoritmy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ReliefJava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Relief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ReliefF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ReliefConsistent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ReliefFConsistent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6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10C483F-D680-1FFC-6ED7-2FCB530A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11" y="1963738"/>
            <a:ext cx="6412821" cy="38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WineQT.csv (</a:t>
            </a:r>
            <a:r>
              <a:rPr lang="cs-CZ" dirty="0">
                <a:hlinkClick r:id="rId2"/>
              </a:rPr>
              <a:t>https://www.kaggle.com/</a:t>
            </a:r>
            <a:r>
              <a:rPr lang="cs-CZ" dirty="0" err="1">
                <a:hlinkClick r:id="rId2"/>
              </a:rPr>
              <a:t>datasets</a:t>
            </a:r>
            <a:r>
              <a:rPr lang="cs-CZ" dirty="0">
                <a:hlinkClick r:id="rId2"/>
              </a:rPr>
              <a:t>/</a:t>
            </a:r>
            <a:r>
              <a:rPr lang="cs-CZ" dirty="0" err="1">
                <a:hlinkClick r:id="rId2"/>
              </a:rPr>
              <a:t>yasserh</a:t>
            </a:r>
            <a:r>
              <a:rPr lang="cs-CZ" dirty="0">
                <a:hlinkClick r:id="rId2"/>
              </a:rPr>
              <a:t>/</a:t>
            </a:r>
            <a:r>
              <a:rPr lang="cs-CZ" dirty="0" err="1">
                <a:hlinkClick r:id="rId2"/>
              </a:rPr>
              <a:t>wine-quality-dataset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7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22C3EF5-48B8-3195-DF14-A4BB49B6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3" y="2250687"/>
            <a:ext cx="6862630" cy="39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2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3A7E2-45A5-96FC-21F6-74BD062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Výsledek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A1EB89-6D56-FB31-BC84-14846718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Dataset</a:t>
            </a:r>
            <a:r>
              <a:rPr lang="cs-CZ" dirty="0"/>
              <a:t> iris.csv (</a:t>
            </a:r>
            <a:r>
              <a:rPr lang="cs-CZ" dirty="0">
                <a:hlinkClick r:id="rId2"/>
              </a:rPr>
              <a:t>https://www.kaggle.com/datasets/arshid/iris-</a:t>
            </a:r>
            <a:r>
              <a:rPr lang="cs-CZ" dirty="0" err="1">
                <a:hlinkClick r:id="rId2"/>
              </a:rPr>
              <a:t>flower</a:t>
            </a:r>
            <a:r>
              <a:rPr lang="cs-CZ" dirty="0">
                <a:hlinkClick r:id="rId2"/>
              </a:rPr>
              <a:t>-</a:t>
            </a:r>
            <a:r>
              <a:rPr lang="cs-CZ" dirty="0" err="1">
                <a:hlinkClick r:id="rId2"/>
              </a:rPr>
              <a:t>dataset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E2CEB-4DE1-78E1-C06B-1C8C25F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8</a:t>
            </a:fld>
            <a:endParaRPr lang="cs-CZ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9F011FC-C5B4-4E23-4E87-64D49E3E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979" y="6366742"/>
            <a:ext cx="831649" cy="302347"/>
          </a:xfrm>
        </p:spPr>
        <p:txBody>
          <a:bodyPr/>
          <a:lstStyle/>
          <a:p>
            <a:r>
              <a:rPr lang="cs-CZ" dirty="0"/>
              <a:t>11/05/2022</a:t>
            </a:r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307DBD40-847B-9246-2FC7-E2E0721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314" y="6356351"/>
            <a:ext cx="7380516" cy="312738"/>
          </a:xfrm>
        </p:spPr>
        <p:txBody>
          <a:bodyPr/>
          <a:lstStyle/>
          <a:p>
            <a:r>
              <a:rPr lang="cs-CZ" dirty="0" err="1"/>
              <a:t>Relief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F99EDD1-7A87-80E7-FEC2-CA2B0243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9" y="2650750"/>
            <a:ext cx="7943141" cy="288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291</TotalTime>
  <Words>326</Words>
  <Application>Microsoft Office PowerPoint</Application>
  <PresentationFormat>Předvádění na obrazovce (4:3)</PresentationFormat>
  <Paragraphs>95</Paragraphs>
  <Slides>14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Calibri</vt:lpstr>
      <vt:lpstr>1_Custom Design</vt:lpstr>
      <vt:lpstr>Prezentace aplikace PowerPoint</vt:lpstr>
      <vt:lpstr>Relief Feature Selection</vt:lpstr>
      <vt:lpstr>Cíl práce</vt:lpstr>
      <vt:lpstr>Základní myšlenka</vt:lpstr>
      <vt:lpstr>Základní verze reliéfu</vt:lpstr>
      <vt:lpstr>Experimentální aplikace</vt:lpstr>
      <vt:lpstr>Relief algoritmy</vt:lpstr>
      <vt:lpstr>Výsledek</vt:lpstr>
      <vt:lpstr>Výsledek</vt:lpstr>
      <vt:lpstr>Výsledek</vt:lpstr>
      <vt:lpstr>Výsledek</vt:lpstr>
      <vt:lpstr>Výsledek</vt:lpstr>
      <vt:lpstr>Výsledek</vt:lpstr>
      <vt:lpstr>Sumarizace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Jakub Šenk</cp:lastModifiedBy>
  <cp:revision>22</cp:revision>
  <dcterms:created xsi:type="dcterms:W3CDTF">2019-09-01T08:00:02Z</dcterms:created>
  <dcterms:modified xsi:type="dcterms:W3CDTF">2022-05-19T15:39:41Z</dcterms:modified>
</cp:coreProperties>
</file>