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8" r:id="rId2"/>
    <p:sldId id="339" r:id="rId3"/>
    <p:sldId id="340" r:id="rId4"/>
    <p:sldId id="329" r:id="rId5"/>
    <p:sldId id="341" r:id="rId6"/>
    <p:sldId id="342" r:id="rId7"/>
    <p:sldId id="344" r:id="rId8"/>
    <p:sldId id="345" r:id="rId9"/>
    <p:sldId id="346" r:id="rId10"/>
    <p:sldId id="347" r:id="rId11"/>
    <p:sldId id="348" r:id="rId12"/>
    <p:sldId id="349" r:id="rId13"/>
    <p:sldId id="343" r:id="rId14"/>
  </p:sldIdLst>
  <p:sldSz cx="12188825" cy="6858000"/>
  <p:notesSz cx="6858000" cy="9144000"/>
  <p:custDataLst>
    <p:tags r:id="rId17"/>
  </p:custDataLst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9" autoAdjust="0"/>
  </p:normalViewPr>
  <p:slideViewPr>
    <p:cSldViewPr showGuides="1">
      <p:cViewPr varScale="1">
        <p:scale>
          <a:sx n="109" d="100"/>
          <a:sy n="109" d="100"/>
        </p:scale>
        <p:origin x="120" y="930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a Węgłowski" userId="d98d39ada2f13ae1" providerId="LiveId" clId="{AA8853E7-A4F1-4023-AAAE-AA74778B9801}"/>
    <pc:docChg chg="undo custSel addSld modSld">
      <pc:chgData name="Kuba Węgłowski" userId="d98d39ada2f13ae1" providerId="LiveId" clId="{AA8853E7-A4F1-4023-AAAE-AA74778B9801}" dt="2025-01-19T23:47:08.434" v="2013" actId="20577"/>
      <pc:docMkLst>
        <pc:docMk/>
      </pc:docMkLst>
      <pc:sldChg chg="modSp mod">
        <pc:chgData name="Kuba Węgłowski" userId="d98d39ada2f13ae1" providerId="LiveId" clId="{AA8853E7-A4F1-4023-AAAE-AA74778B9801}" dt="2025-01-19T23:38:03.392" v="1217" actId="948"/>
        <pc:sldMkLst>
          <pc:docMk/>
          <pc:sldMk cId="2717604774" sldId="329"/>
        </pc:sldMkLst>
        <pc:spChg chg="mod">
          <ac:chgData name="Kuba Węgłowski" userId="d98d39ada2f13ae1" providerId="LiveId" clId="{AA8853E7-A4F1-4023-AAAE-AA74778B9801}" dt="2025-01-19T23:38:03.392" v="1217" actId="948"/>
          <ac:spMkLst>
            <pc:docMk/>
            <pc:sldMk cId="2717604774" sldId="329"/>
            <ac:spMk id="14" creationId="{00000000-0000-0000-0000-000000000000}"/>
          </ac:spMkLst>
        </pc:spChg>
      </pc:sldChg>
      <pc:sldChg chg="modSp mod">
        <pc:chgData name="Kuba Węgłowski" userId="d98d39ada2f13ae1" providerId="LiveId" clId="{AA8853E7-A4F1-4023-AAAE-AA74778B9801}" dt="2025-01-19T23:37:51.642" v="1216" actId="20577"/>
        <pc:sldMkLst>
          <pc:docMk/>
          <pc:sldMk cId="3254513777" sldId="339"/>
        </pc:sldMkLst>
        <pc:spChg chg="mod">
          <ac:chgData name="Kuba Węgłowski" userId="d98d39ada2f13ae1" providerId="LiveId" clId="{AA8853E7-A4F1-4023-AAAE-AA74778B9801}" dt="2025-01-19T23:37:51.642" v="1216" actId="20577"/>
          <ac:spMkLst>
            <pc:docMk/>
            <pc:sldMk cId="3254513777" sldId="339"/>
            <ac:spMk id="3" creationId="{A7CF87AD-6358-0805-F55F-C730D3C37B7E}"/>
          </ac:spMkLst>
        </pc:spChg>
      </pc:sldChg>
      <pc:sldChg chg="modSp mod">
        <pc:chgData name="Kuba Węgłowski" userId="d98d39ada2f13ae1" providerId="LiveId" clId="{AA8853E7-A4F1-4023-AAAE-AA74778B9801}" dt="2025-01-19T23:37:32.193" v="1214" actId="948"/>
        <pc:sldMkLst>
          <pc:docMk/>
          <pc:sldMk cId="3591498727" sldId="341"/>
        </pc:sldMkLst>
        <pc:spChg chg="mod">
          <ac:chgData name="Kuba Węgłowski" userId="d98d39ada2f13ae1" providerId="LiveId" clId="{AA8853E7-A4F1-4023-AAAE-AA74778B9801}" dt="2025-01-19T23:37:32.193" v="1214" actId="948"/>
          <ac:spMkLst>
            <pc:docMk/>
            <pc:sldMk cId="3591498727" sldId="341"/>
            <ac:spMk id="3" creationId="{8ACD556F-1E63-53AE-EB00-25DD66425130}"/>
          </ac:spMkLst>
        </pc:spChg>
      </pc:sldChg>
      <pc:sldChg chg="modSp mod">
        <pc:chgData name="Kuba Węgłowski" userId="d98d39ada2f13ae1" providerId="LiveId" clId="{AA8853E7-A4F1-4023-AAAE-AA74778B9801}" dt="2025-01-19T23:37:20.022" v="1213" actId="948"/>
        <pc:sldMkLst>
          <pc:docMk/>
          <pc:sldMk cId="157502964" sldId="342"/>
        </pc:sldMkLst>
        <pc:spChg chg="mod">
          <ac:chgData name="Kuba Węgłowski" userId="d98d39ada2f13ae1" providerId="LiveId" clId="{AA8853E7-A4F1-4023-AAAE-AA74778B9801}" dt="2025-01-19T23:37:20.022" v="1213" actId="948"/>
          <ac:spMkLst>
            <pc:docMk/>
            <pc:sldMk cId="157502964" sldId="342"/>
            <ac:spMk id="3" creationId="{4D23555B-CB61-B6B0-8892-F0277FE1F5A3}"/>
          </ac:spMkLst>
        </pc:spChg>
      </pc:sldChg>
      <pc:sldChg chg="modSp mod">
        <pc:chgData name="Kuba Węgłowski" userId="d98d39ada2f13ae1" providerId="LiveId" clId="{AA8853E7-A4F1-4023-AAAE-AA74778B9801}" dt="2025-01-19T23:46:52.599" v="2010" actId="20577"/>
        <pc:sldMkLst>
          <pc:docMk/>
          <pc:sldMk cId="1874955370" sldId="343"/>
        </pc:sldMkLst>
        <pc:spChg chg="mod">
          <ac:chgData name="Kuba Węgłowski" userId="d98d39ada2f13ae1" providerId="LiveId" clId="{AA8853E7-A4F1-4023-AAAE-AA74778B9801}" dt="2025-01-19T23:46:52.599" v="2010" actId="20577"/>
          <ac:spMkLst>
            <pc:docMk/>
            <pc:sldMk cId="1874955370" sldId="343"/>
            <ac:spMk id="3" creationId="{83D2FFFC-75CC-A2A1-5AB4-EAAA1ABBF6FD}"/>
          </ac:spMkLst>
        </pc:spChg>
      </pc:sldChg>
      <pc:sldChg chg="modSp new mod">
        <pc:chgData name="Kuba Węgłowski" userId="d98d39ada2f13ae1" providerId="LiveId" clId="{AA8853E7-A4F1-4023-AAAE-AA74778B9801}" dt="2025-01-19T23:37:04.678" v="1211" actId="948"/>
        <pc:sldMkLst>
          <pc:docMk/>
          <pc:sldMk cId="2397957753" sldId="344"/>
        </pc:sldMkLst>
        <pc:spChg chg="mod">
          <ac:chgData name="Kuba Węgłowski" userId="d98d39ada2f13ae1" providerId="LiveId" clId="{AA8853E7-A4F1-4023-AAAE-AA74778B9801}" dt="2025-01-19T23:22:38.241" v="52" actId="20577"/>
          <ac:spMkLst>
            <pc:docMk/>
            <pc:sldMk cId="2397957753" sldId="344"/>
            <ac:spMk id="2" creationId="{BDD8BB3C-BEB8-D188-0544-A9F4A2B532A5}"/>
          </ac:spMkLst>
        </pc:spChg>
        <pc:spChg chg="mod">
          <ac:chgData name="Kuba Węgłowski" userId="d98d39ada2f13ae1" providerId="LiveId" clId="{AA8853E7-A4F1-4023-AAAE-AA74778B9801}" dt="2025-01-19T23:37:04.678" v="1211" actId="948"/>
          <ac:spMkLst>
            <pc:docMk/>
            <pc:sldMk cId="2397957753" sldId="344"/>
            <ac:spMk id="3" creationId="{2E906F7C-19E4-FC37-F1B9-6C25471EA9A8}"/>
          </ac:spMkLst>
        </pc:spChg>
      </pc:sldChg>
      <pc:sldChg chg="modSp new mod">
        <pc:chgData name="Kuba Węgłowski" userId="d98d39ada2f13ae1" providerId="LiveId" clId="{AA8853E7-A4F1-4023-AAAE-AA74778B9801}" dt="2025-01-19T23:36:53.828" v="1210" actId="948"/>
        <pc:sldMkLst>
          <pc:docMk/>
          <pc:sldMk cId="3912892263" sldId="345"/>
        </pc:sldMkLst>
        <pc:spChg chg="mod">
          <ac:chgData name="Kuba Węgłowski" userId="d98d39ada2f13ae1" providerId="LiveId" clId="{AA8853E7-A4F1-4023-AAAE-AA74778B9801}" dt="2025-01-19T23:26:57.772" v="320"/>
          <ac:spMkLst>
            <pc:docMk/>
            <pc:sldMk cId="3912892263" sldId="345"/>
            <ac:spMk id="2" creationId="{048BB1FE-966D-BA8A-C3AF-9F3292329625}"/>
          </ac:spMkLst>
        </pc:spChg>
        <pc:spChg chg="mod">
          <ac:chgData name="Kuba Węgłowski" userId="d98d39ada2f13ae1" providerId="LiveId" clId="{AA8853E7-A4F1-4023-AAAE-AA74778B9801}" dt="2025-01-19T23:36:53.828" v="1210" actId="948"/>
          <ac:spMkLst>
            <pc:docMk/>
            <pc:sldMk cId="3912892263" sldId="345"/>
            <ac:spMk id="3" creationId="{6E76CC61-E4D0-AB3F-3727-85D7B982A480}"/>
          </ac:spMkLst>
        </pc:spChg>
      </pc:sldChg>
      <pc:sldChg chg="modSp new mod">
        <pc:chgData name="Kuba Węgłowski" userId="d98d39ada2f13ae1" providerId="LiveId" clId="{AA8853E7-A4F1-4023-AAAE-AA74778B9801}" dt="2025-01-19T23:36:21.705" v="1208" actId="20577"/>
        <pc:sldMkLst>
          <pc:docMk/>
          <pc:sldMk cId="1538749263" sldId="346"/>
        </pc:sldMkLst>
        <pc:spChg chg="mod">
          <ac:chgData name="Kuba Węgłowski" userId="d98d39ada2f13ae1" providerId="LiveId" clId="{AA8853E7-A4F1-4023-AAAE-AA74778B9801}" dt="2025-01-19T23:31:00.618" v="585" actId="20577"/>
          <ac:spMkLst>
            <pc:docMk/>
            <pc:sldMk cId="1538749263" sldId="346"/>
            <ac:spMk id="2" creationId="{F10FDDCE-14D7-B02B-DE0B-D91D1F449A9F}"/>
          </ac:spMkLst>
        </pc:spChg>
        <pc:spChg chg="mod">
          <ac:chgData name="Kuba Węgłowski" userId="d98d39ada2f13ae1" providerId="LiveId" clId="{AA8853E7-A4F1-4023-AAAE-AA74778B9801}" dt="2025-01-19T23:36:21.705" v="1208" actId="20577"/>
          <ac:spMkLst>
            <pc:docMk/>
            <pc:sldMk cId="1538749263" sldId="346"/>
            <ac:spMk id="3" creationId="{86AA5B4C-2D82-B280-D04F-FE70D2C8FD24}"/>
          </ac:spMkLst>
        </pc:spChg>
      </pc:sldChg>
      <pc:sldChg chg="addSp modSp new mod">
        <pc:chgData name="Kuba Węgłowski" userId="d98d39ada2f13ae1" providerId="LiveId" clId="{AA8853E7-A4F1-4023-AAAE-AA74778B9801}" dt="2025-01-19T23:39:52.643" v="1280" actId="20577"/>
        <pc:sldMkLst>
          <pc:docMk/>
          <pc:sldMk cId="1948070878" sldId="347"/>
        </pc:sldMkLst>
        <pc:spChg chg="mod">
          <ac:chgData name="Kuba Węgłowski" userId="d98d39ada2f13ae1" providerId="LiveId" clId="{AA8853E7-A4F1-4023-AAAE-AA74778B9801}" dt="2025-01-19T23:39:52.643" v="1280" actId="20577"/>
          <ac:spMkLst>
            <pc:docMk/>
            <pc:sldMk cId="1948070878" sldId="347"/>
            <ac:spMk id="2" creationId="{D6DB65C4-2BF2-E37A-77D9-9A703061DEAD}"/>
          </ac:spMkLst>
        </pc:spChg>
        <pc:picChg chg="add mod">
          <ac:chgData name="Kuba Węgłowski" userId="d98d39ada2f13ae1" providerId="LiveId" clId="{AA8853E7-A4F1-4023-AAAE-AA74778B9801}" dt="2025-01-19T23:39:22.386" v="1259" actId="14100"/>
          <ac:picMkLst>
            <pc:docMk/>
            <pc:sldMk cId="1948070878" sldId="347"/>
            <ac:picMk id="4" creationId="{5AF1EA0D-A4C9-909B-3767-29244C48DB66}"/>
          </ac:picMkLst>
        </pc:picChg>
        <pc:picChg chg="add mod">
          <ac:chgData name="Kuba Węgłowski" userId="d98d39ada2f13ae1" providerId="LiveId" clId="{AA8853E7-A4F1-4023-AAAE-AA74778B9801}" dt="2025-01-19T23:39:11.917" v="1258" actId="14100"/>
          <ac:picMkLst>
            <pc:docMk/>
            <pc:sldMk cId="1948070878" sldId="347"/>
            <ac:picMk id="5" creationId="{459F0236-23F1-EDBF-15D8-73D63B52A734}"/>
          </ac:picMkLst>
        </pc:picChg>
      </pc:sldChg>
      <pc:sldChg chg="addSp delSp modSp new mod">
        <pc:chgData name="Kuba Węgłowski" userId="d98d39ada2f13ae1" providerId="LiveId" clId="{AA8853E7-A4F1-4023-AAAE-AA74778B9801}" dt="2025-01-19T23:47:08.434" v="2013" actId="20577"/>
        <pc:sldMkLst>
          <pc:docMk/>
          <pc:sldMk cId="2715574349" sldId="348"/>
        </pc:sldMkLst>
        <pc:spChg chg="mod">
          <ac:chgData name="Kuba Węgłowski" userId="d98d39ada2f13ae1" providerId="LiveId" clId="{AA8853E7-A4F1-4023-AAAE-AA74778B9801}" dt="2025-01-19T23:47:08.434" v="2013" actId="20577"/>
          <ac:spMkLst>
            <pc:docMk/>
            <pc:sldMk cId="2715574349" sldId="348"/>
            <ac:spMk id="2" creationId="{B725E87F-0BC6-344E-8B39-216A07CC0214}"/>
          </ac:spMkLst>
        </pc:spChg>
        <pc:spChg chg="mod">
          <ac:chgData name="Kuba Węgłowski" userId="d98d39ada2f13ae1" providerId="LiveId" clId="{AA8853E7-A4F1-4023-AAAE-AA74778B9801}" dt="2025-01-19T23:43:30.826" v="1803" actId="20577"/>
          <ac:spMkLst>
            <pc:docMk/>
            <pc:sldMk cId="2715574349" sldId="348"/>
            <ac:spMk id="3" creationId="{FA988148-B43B-3115-70CD-2CDAB5A3CA26}"/>
          </ac:spMkLst>
        </pc:spChg>
        <pc:picChg chg="add del mod">
          <ac:chgData name="Kuba Węgłowski" userId="d98d39ada2f13ae1" providerId="LiveId" clId="{AA8853E7-A4F1-4023-AAAE-AA74778B9801}" dt="2025-01-19T23:46:58.489" v="2011" actId="478"/>
          <ac:picMkLst>
            <pc:docMk/>
            <pc:sldMk cId="2715574349" sldId="348"/>
            <ac:picMk id="4" creationId="{11CCEFEA-8E48-EABB-C535-8D29C5591389}"/>
          </ac:picMkLst>
        </pc:picChg>
      </pc:sldChg>
      <pc:sldChg chg="addSp delSp modSp new mod">
        <pc:chgData name="Kuba Węgłowski" userId="d98d39ada2f13ae1" providerId="LiveId" clId="{AA8853E7-A4F1-4023-AAAE-AA74778B9801}" dt="2025-01-19T23:46:38.178" v="1996" actId="20577"/>
        <pc:sldMkLst>
          <pc:docMk/>
          <pc:sldMk cId="2130777441" sldId="349"/>
        </pc:sldMkLst>
        <pc:spChg chg="mod">
          <ac:chgData name="Kuba Węgłowski" userId="d98d39ada2f13ae1" providerId="LiveId" clId="{AA8853E7-A4F1-4023-AAAE-AA74778B9801}" dt="2025-01-19T23:44:02.043" v="1815" actId="20577"/>
          <ac:spMkLst>
            <pc:docMk/>
            <pc:sldMk cId="2130777441" sldId="349"/>
            <ac:spMk id="2" creationId="{8FA12649-D9C4-4039-CB01-2379ED32682E}"/>
          </ac:spMkLst>
        </pc:spChg>
        <pc:spChg chg="mod">
          <ac:chgData name="Kuba Węgłowski" userId="d98d39ada2f13ae1" providerId="LiveId" clId="{AA8853E7-A4F1-4023-AAAE-AA74778B9801}" dt="2025-01-19T23:46:38.178" v="1996" actId="20577"/>
          <ac:spMkLst>
            <pc:docMk/>
            <pc:sldMk cId="2130777441" sldId="349"/>
            <ac:spMk id="3" creationId="{A266ABD7-037B-7279-57CA-04A1197A589B}"/>
          </ac:spMkLst>
        </pc:spChg>
        <pc:picChg chg="add del mod">
          <ac:chgData name="Kuba Węgłowski" userId="d98d39ada2f13ae1" providerId="LiveId" clId="{AA8853E7-A4F1-4023-AAAE-AA74778B9801}" dt="2025-01-19T23:44:20.254" v="1820" actId="478"/>
          <ac:picMkLst>
            <pc:docMk/>
            <pc:sldMk cId="2130777441" sldId="349"/>
            <ac:picMk id="4" creationId="{DE3EB9D9-A2E7-428F-D946-19742FB3EF87}"/>
          </ac:picMkLst>
        </pc:picChg>
        <pc:picChg chg="add mod">
          <ac:chgData name="Kuba Węgłowski" userId="d98d39ada2f13ae1" providerId="LiveId" clId="{AA8853E7-A4F1-4023-AAAE-AA74778B9801}" dt="2025-01-19T23:46:04.841" v="1954" actId="1076"/>
          <ac:picMkLst>
            <pc:docMk/>
            <pc:sldMk cId="2130777441" sldId="349"/>
            <ac:picMk id="5" creationId="{BFB5A8B9-22D1-F81B-B6EA-A941FA918F18}"/>
          </ac:picMkLst>
        </pc:picChg>
        <pc:picChg chg="add mod">
          <ac:chgData name="Kuba Węgłowski" userId="d98d39ada2f13ae1" providerId="LiveId" clId="{AA8853E7-A4F1-4023-AAAE-AA74778B9801}" dt="2025-01-19T23:46:15.484" v="1957" actId="14100"/>
          <ac:picMkLst>
            <pc:docMk/>
            <pc:sldMk cId="2130777441" sldId="349"/>
            <ac:picMk id="6" creationId="{9FC19958-252A-138F-3619-E723610F7ED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481DD6-22C6-4DC2-9A0D-6907C004742D}" type="datetime1">
              <a:rPr lang="pl-PL" smtClean="0"/>
              <a:t>20.01.2025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F8ED99B-9732-49FC-9C16-B56FEB1B1092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5E67E-C67D-4F2B-9C4B-D672DF54DEB3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l-PL" smtClean="0"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110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l-PL" smtClean="0"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741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 rtlCol="0"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 dirty="0"/>
              <a:t>Edytuj styl wzorca podtytułu</a:t>
            </a:r>
          </a:p>
        </p:txBody>
      </p:sp>
      <p:cxnSp>
        <p:nvCxnSpPr>
          <p:cNvPr id="6" name="Łącznik prosty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a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Obraz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Prostokąt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C851B2-A248-481B-B67B-0CA9CFB6596A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F440F39-9E07-4CFE-B57F-B7F61884881B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E87AE4-47BD-420E-9AAB-588581D0EE42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7" name="Łącznik prosty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grpSp>
        <p:nvGrpSpPr>
          <p:cNvPr id="7" name="Grupa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Obraz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Prostokąt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 noProof="0" dirty="0"/>
            </a:p>
          </p:txBody>
        </p:sp>
      </p:grp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78FAF43-BE19-4ED6-BEDE-1E89FC11D176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9" name="Łącznik prosty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21725A-76A8-46FB-B178-4CA2E51EA5DC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EB017E-6E18-4299-A7AE-5F37FC07DD65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10" name="Łącznik prosty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2588B3-5AD2-4007-81F4-6F155BF6413B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6" name="Łącznik prosty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AF0EF8-C71D-4B00-AA93-750DAF52FACC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563359-EDAE-4F20-896B-9F6038C68D62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l-PL" noProof="0" smtClean="0"/>
              <a:t>‹#›</a:t>
            </a:fld>
            <a:endParaRPr lang="pl-PL" noProof="0" dirty="0"/>
          </a:p>
        </p:txBody>
      </p:sp>
      <p:cxnSp>
        <p:nvCxnSpPr>
          <p:cNvPr id="8" name="Łącznik prosty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pl-PL" noProof="0" dirty="0"/>
          </a:p>
        </p:txBody>
      </p:sp>
      <p:sp>
        <p:nvSpPr>
          <p:cNvPr id="3" name="Obraz — symbol zastępczy 2" descr="Pusty symbol zastępczy pozwalający dodać obraz. Kliknij symbol zastępczy i wybierz obraz, który chcesz dodać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10" name="Łącznik prosty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 dirty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 dirty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8BA2A1F-8E13-4E7D-9306-A547B391D35D}" type="datetime1">
              <a:rPr lang="pl-PL" smtClean="0"/>
              <a:pPr/>
              <a:t>20.01.2025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2A013F82-EE5E-44EE-A61D-E31C6657F26F}" type="slidenum">
              <a:rPr lang="pl-PL" noProof="0" smtClean="0"/>
              <a:pPr/>
              <a:t>‹#›</a:t>
            </a:fld>
            <a:endParaRPr lang="pl-PL" noProof="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Prostokąt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countries_by_silver_production" TargetMode="External"/><Relationship Id="rId2" Type="http://schemas.openxmlformats.org/officeDocument/2006/relationships/hyperlink" Target="https://miningdigital.com/top10/top-10-gold-producing-count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2405851315300416" TargetMode="External"/><Relationship Id="rId5" Type="http://schemas.openxmlformats.org/officeDocument/2006/relationships/hyperlink" Target="maia-1700.pb.gz" TargetMode="External"/><Relationship Id="rId4" Type="http://schemas.openxmlformats.org/officeDocument/2006/relationships/hyperlink" Target="https://www.datainsightsmarket.com/reports/gold-market-18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4708400" TargetMode="External"/><Relationship Id="rId2" Type="http://schemas.openxmlformats.org/officeDocument/2006/relationships/hyperlink" Target="https://arxiv.org/pdf/1602.0585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2405851315300416" TargetMode="External"/><Relationship Id="rId2" Type="http://schemas.openxmlformats.org/officeDocument/2006/relationships/hyperlink" Target="https://www.researchgate.net/publication/24071013_Are_commodity_prices_mean_revert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Jak tradować, żeby zarobić?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sz="28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Sprawdzone sposoby na zarobienie milionów</a:t>
            </a:r>
            <a:endParaRPr lang="pl-PL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rt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B65C4-2BF2-E37A-77D9-9A703061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Przykładowe wykresy – LSTM oraz </a:t>
            </a:r>
            <a:r>
              <a:rPr lang="pl-PL" dirty="0" err="1"/>
              <a:t>PnL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DB3901-08D5-664C-0829-5A54834C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Google Shape;98;p19">
            <a:extLst>
              <a:ext uri="{FF2B5EF4-FFF2-40B4-BE49-F238E27FC236}">
                <a16:creationId xmlns:a16="http://schemas.microsoft.com/office/drawing/2014/main" id="{5AF1EA0D-A4C9-909B-3767-29244C48DB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2412" y="1981200"/>
            <a:ext cx="5004047" cy="418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7;p19">
            <a:extLst>
              <a:ext uri="{FF2B5EF4-FFF2-40B4-BE49-F238E27FC236}">
                <a16:creationId xmlns:a16="http://schemas.microsoft.com/office/drawing/2014/main" id="{459F0236-23F1-EDBF-15D8-73D63B52A7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6459" y="1772816"/>
            <a:ext cx="500404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0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25E87F-0BC6-344E-8B39-216A07CC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 dalszą pracę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988148-B43B-3115-70CD-2CDAB5A3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Wykorzystujemy dane dzienne, zaciągane przez API XTB.</a:t>
            </a:r>
          </a:p>
          <a:p>
            <a:r>
              <a:rPr lang="pl-PL" dirty="0"/>
              <a:t>Pozostaje praca nad udoskonalaniem strategii, w szczególności nad oceną ich skuteczności na danych historycznych.</a:t>
            </a:r>
          </a:p>
          <a:p>
            <a:r>
              <a:rPr lang="pl-PL" dirty="0"/>
              <a:t>Efektem finalnym w optymalnym wariancie oddania projektu jest wizualizacja wyników w formie aplikacji, której szkielet już powstał.</a:t>
            </a:r>
          </a:p>
        </p:txBody>
      </p:sp>
    </p:spTree>
    <p:extLst>
      <p:ext uri="{BB962C8B-B14F-4D97-AF65-F5344CB8AC3E}">
        <p14:creationId xmlns:p14="http://schemas.microsoft.com/office/powerpoint/2010/main" val="27155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A12649-D9C4-4039-CB01-2379ED3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266ABD7-037B-7279-57CA-04A1197A5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4716015" cy="4187825"/>
          </a:xfrm>
        </p:spPr>
        <p:txBody>
          <a:bodyPr/>
          <a:lstStyle/>
          <a:p>
            <a:r>
              <a:rPr lang="pl-PL" dirty="0"/>
              <a:t>Zakładki na każdy surowiec z ogólnymi informacjami oraz najnowszymi wiadomościami z rynku.</a:t>
            </a:r>
          </a:p>
          <a:p>
            <a:r>
              <a:rPr lang="pl-PL" dirty="0"/>
              <a:t>Dodatkowa zakładka zawierająca sygnały oraz aktualnie otwarte pozycje rekomendowane z naszych strategii.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5" name="Google Shape;114;p21">
            <a:extLst>
              <a:ext uri="{FF2B5EF4-FFF2-40B4-BE49-F238E27FC236}">
                <a16:creationId xmlns:a16="http://schemas.microsoft.com/office/drawing/2014/main" id="{BFB5A8B9-22D1-F81B-B6EA-A941FA918F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0476" y="263268"/>
            <a:ext cx="5282143" cy="3165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5;p21">
            <a:extLst>
              <a:ext uri="{FF2B5EF4-FFF2-40B4-BE49-F238E27FC236}">
                <a16:creationId xmlns:a16="http://schemas.microsoft.com/office/drawing/2014/main" id="{9FC19958-252A-138F-3619-E723610F7E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475" y="3546732"/>
            <a:ext cx="5282143" cy="27625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077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C2A303-38B0-BAB3-C2D1-9B765920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D2FFFC-75CC-A2A1-5AB4-EAAA1ABBF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000" dirty="0">
                <a:hlinkClick r:id="rId2"/>
              </a:rPr>
              <a:t>https://miningdigital.com/top10/top-10-gold-producing-countries</a:t>
            </a:r>
            <a:endParaRPr lang="pl-PL" sz="2000" dirty="0"/>
          </a:p>
          <a:p>
            <a:r>
              <a:rPr lang="pl-PL" sz="2000" dirty="0">
                <a:hlinkClick r:id="rId3"/>
              </a:rPr>
              <a:t>https://en.wikipedia.org/wiki/List_of_countries_by_silver_production</a:t>
            </a:r>
            <a:endParaRPr lang="pl-PL" sz="2000" dirty="0"/>
          </a:p>
          <a:p>
            <a:r>
              <a:rPr lang="pl-PL" sz="2000" dirty="0">
                <a:hlinkClick r:id="rId4"/>
              </a:rPr>
              <a:t>https://www.datainsightsmarket.com/reports/gold-market-1813#</a:t>
            </a:r>
            <a:endParaRPr lang="pl-PL" sz="2000" dirty="0"/>
          </a:p>
          <a:p>
            <a:r>
              <a:rPr lang="pl-PL" sz="2000" dirty="0">
                <a:hlinkClick r:id="rId5" action="ppaction://hlinkfile"/>
              </a:rPr>
              <a:t>https://www.researchgate.net/publication/24071013_Are_commodity_prices_mean_reverting </a:t>
            </a:r>
            <a:endParaRPr lang="pl-PL" sz="2000" dirty="0"/>
          </a:p>
          <a:p>
            <a:r>
              <a:rPr lang="pl-PL" sz="2000" dirty="0"/>
              <a:t>Huang P., </a:t>
            </a:r>
            <a:r>
              <a:rPr lang="pl-PL" sz="2000" dirty="0" err="1"/>
              <a:t>Wang</a:t>
            </a:r>
            <a:r>
              <a:rPr lang="pl-PL" sz="2000" dirty="0"/>
              <a:t> T., </a:t>
            </a:r>
            <a:r>
              <a:rPr lang="en-US" sz="2000" i="1" dirty="0"/>
              <a:t>On the Profitability of Optimal Mean Reversion Trading Strategies</a:t>
            </a:r>
            <a:r>
              <a:rPr lang="pl-PL" sz="2000" dirty="0"/>
              <a:t>, 2016</a:t>
            </a:r>
          </a:p>
          <a:p>
            <a:r>
              <a:rPr lang="pl-PL" sz="2000" b="0" i="0" dirty="0">
                <a:solidFill>
                  <a:srgbClr val="111111"/>
                </a:solidFill>
                <a:effectLst/>
              </a:rPr>
              <a:t>Andersson H., </a:t>
            </a:r>
            <a:r>
              <a:rPr lang="en-US" sz="2000" b="0" i="1" dirty="0">
                <a:solidFill>
                  <a:srgbClr val="111111"/>
                </a:solidFill>
                <a:effectLst/>
              </a:rPr>
              <a:t>Are commodity prices mean reverting?</a:t>
            </a:r>
            <a:r>
              <a:rPr lang="pl-PL" sz="2000" b="0" i="0" dirty="0">
                <a:solidFill>
                  <a:srgbClr val="111111"/>
                </a:solidFill>
                <a:effectLst/>
              </a:rPr>
              <a:t>, 2007</a:t>
            </a:r>
            <a:endParaRPr lang="pl-PL" sz="2000" b="0" i="0" u="sng" dirty="0">
              <a:solidFill>
                <a:schemeClr val="hlink"/>
              </a:solidFill>
              <a:effectLst/>
            </a:endParaRPr>
          </a:p>
          <a:p>
            <a:r>
              <a:rPr lang="pl-PL" sz="2000" b="0" i="0" dirty="0" err="1">
                <a:solidFill>
                  <a:srgbClr val="1F1F1F"/>
                </a:solidFill>
                <a:effectLst/>
              </a:rPr>
              <a:t>Chaves</a:t>
            </a:r>
            <a:r>
              <a:rPr lang="pl-PL" sz="2000" b="0" i="0" dirty="0">
                <a:solidFill>
                  <a:srgbClr val="1F1F1F"/>
                </a:solidFill>
                <a:effectLst/>
              </a:rPr>
              <a:t> D., </a:t>
            </a:r>
            <a:r>
              <a:rPr lang="en-US" sz="2000" b="0" i="0" dirty="0">
                <a:solidFill>
                  <a:srgbClr val="1F1F1F"/>
                </a:solidFill>
                <a:effectLst/>
              </a:rPr>
              <a:t>Viswanathan </a:t>
            </a:r>
            <a:r>
              <a:rPr lang="pl-PL" sz="2000" b="0" i="0" dirty="0">
                <a:solidFill>
                  <a:srgbClr val="1F1F1F"/>
                </a:solidFill>
                <a:effectLst/>
              </a:rPr>
              <a:t>V., </a:t>
            </a:r>
            <a:r>
              <a:rPr lang="en-US" sz="2000" b="0" i="1" dirty="0">
                <a:solidFill>
                  <a:srgbClr val="1F1F1F"/>
                </a:solidFill>
                <a:effectLst/>
              </a:rPr>
              <a:t>Momentum and mean-reversion in commodity spot and futures markets</a:t>
            </a:r>
            <a:r>
              <a:rPr lang="pl-PL" sz="2000" b="0" i="0" dirty="0">
                <a:solidFill>
                  <a:srgbClr val="1F1F1F"/>
                </a:solidFill>
                <a:effectLst/>
              </a:rPr>
              <a:t>, 2016</a:t>
            </a:r>
            <a:endParaRPr lang="pl-PL" sz="2000" u="sng" dirty="0">
              <a:solidFill>
                <a:schemeClr val="hlink"/>
              </a:solidFill>
              <a:hlinkClick r:id="rId6"/>
            </a:endParaRPr>
          </a:p>
          <a:p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874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6DD8D-E09E-2446-F9C5-84326DC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CF87AD-6358-0805-F55F-C730D3C3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0063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Silne powiązanie wyceny spółek wydobywczych z ceną surowca</a:t>
            </a:r>
          </a:p>
          <a:p>
            <a:pPr marL="787400" lvl="1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Wartość spółek operujących w sektorze wydobycia jest w dużym stopniu determinowana przez zmienność cen surowców, które wydobywają.</a:t>
            </a:r>
          </a:p>
          <a:p>
            <a:pPr marL="500063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l-PL" dirty="0"/>
              <a:t>Wykorzystanie tego powiązania w strategii typu „</a:t>
            </a:r>
            <a:r>
              <a:rPr lang="pl-PL" dirty="0" err="1"/>
              <a:t>pair</a:t>
            </a:r>
            <a:r>
              <a:rPr lang="pl-PL" dirty="0"/>
              <a:t> trading”</a:t>
            </a:r>
          </a:p>
          <a:p>
            <a:pPr marL="787400" lvl="1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Porównanie wyceny spółki z ceną surowca (spółka vs surowiec).</a:t>
            </a:r>
          </a:p>
          <a:p>
            <a:pPr marL="787400" lvl="1" indent="-342900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pl-PL" dirty="0"/>
              <a:t>Analiza relatywnej wyceny między podobnymi spółkami w branży (spółka vs spółka).</a:t>
            </a:r>
          </a:p>
        </p:txBody>
      </p:sp>
    </p:spTree>
    <p:extLst>
      <p:ext uri="{BB962C8B-B14F-4D97-AF65-F5344CB8AC3E}">
        <p14:creationId xmlns:p14="http://schemas.microsoft.com/office/powerpoint/2010/main" val="32545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AF51D1-A5CB-9FA5-07C2-E2F79B97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0EFE2CB-36EC-DBC2-079C-E7DAD291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0063" lvl="0" indent="-342900" algn="just">
              <a:spcAft>
                <a:spcPts val="0"/>
              </a:spcAft>
            </a:pPr>
            <a:r>
              <a:rPr lang="pl-PL" dirty="0"/>
              <a:t>Eksploatowanie nieefektywności rynkowych i skrajnych sentymentów</a:t>
            </a:r>
          </a:p>
          <a:p>
            <a:pPr marL="787400" lvl="1" indent="-342900" algn="just">
              <a:spcBef>
                <a:spcPts val="1800"/>
              </a:spcBef>
            </a:pPr>
            <a:r>
              <a:rPr lang="pl-PL" dirty="0"/>
              <a:t>Wycena akcji wraca do średniej po nieproporcjonalnie dużym wzroście wartości na skutek krótkoterminowego wzrostu ceny surowca (strategia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”)</a:t>
            </a:r>
          </a:p>
          <a:p>
            <a:pPr marL="787400" lvl="1" indent="-342900" algn="just">
              <a:spcBef>
                <a:spcPts val="1800"/>
              </a:spcBef>
            </a:pPr>
            <a:r>
              <a:rPr lang="pl-PL" dirty="0"/>
              <a:t>Występują opóźnienia w dostosowywaniu wycen spółek do zmian cen surowców. Znając zmianę ceny surowca, można próbować przewidzieć zmianę ceny akcji danej spółki.</a:t>
            </a:r>
          </a:p>
          <a:p>
            <a:pPr marL="500063" lvl="0" indent="-342900" algn="just">
              <a:spcAft>
                <a:spcPts val="0"/>
              </a:spcAft>
            </a:pPr>
            <a:r>
              <a:rPr lang="pl-PL" dirty="0"/>
              <a:t>Podążanie za utrzymującymi się trendami</a:t>
            </a:r>
          </a:p>
          <a:p>
            <a:pPr marL="787400" lvl="1" indent="-342900" algn="just">
              <a:spcBef>
                <a:spcPts val="1800"/>
              </a:spcBef>
            </a:pPr>
            <a:r>
              <a:rPr lang="pl-PL" dirty="0"/>
              <a:t>Analiza behawioralna rynku pokazuje, że uczestnicy często utrzymują swoje poglądy w sposób nieelastyczny, co pozwala na „surfowanie” na długotrwałych trendach.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56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Rynek – akcje amerykańskich surowcowych</a:t>
            </a:r>
          </a:p>
        </p:txBody>
      </p:sp>
      <p:sp>
        <p:nvSpPr>
          <p:cNvPr id="14" name="Zawartość — symbol zastępczy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l-PL" dirty="0"/>
              <a:t>Złoto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l-PL" dirty="0"/>
              <a:t>Srebro</a:t>
            </a:r>
          </a:p>
          <a:p>
            <a:pPr algn="just" rtl="0">
              <a:lnSpc>
                <a:spcPct val="120000"/>
              </a:lnSpc>
              <a:spcBef>
                <a:spcPts val="0"/>
              </a:spcBef>
            </a:pPr>
            <a:r>
              <a:rPr lang="pl-PL" dirty="0"/>
              <a:t>Metale przemysłowe i inne surowce (np. miedź, węgiel)</a:t>
            </a:r>
          </a:p>
          <a:p>
            <a:pPr marL="0" indent="0" algn="just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dirty="0"/>
              <a:t>Dodatkowo, w projekcie powiążemy kursy akcji spółek z kursami kontraktów </a:t>
            </a:r>
            <a:r>
              <a:rPr lang="pl-PL" dirty="0" err="1"/>
              <a:t>futures</a:t>
            </a:r>
            <a:r>
              <a:rPr lang="pl-PL" dirty="0"/>
              <a:t> na surowce, które dana spółka wydobywa.</a:t>
            </a:r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6A325B-13B5-3B95-4DF4-28A7405A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CD556F-1E63-53AE-EB00-25DD6642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688160"/>
          </a:xfrm>
        </p:spPr>
        <p:txBody>
          <a:bodyPr>
            <a:noAutofit/>
          </a:bodyPr>
          <a:lstStyle/>
          <a:p>
            <a:pPr marL="482918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Złoto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Według danych z 2024 roku, globalna produkcja złota wyniosła około 3,000 ton.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Rynek wyceniony na 270 miliardów dolarów w 2023.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Wykorzystywane w medycynie, jubilerstwie, elektronice i w celach inwestycyjnych.</a:t>
            </a:r>
          </a:p>
          <a:p>
            <a:pPr marL="482918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Srebro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 2023 roku globalna produkcja srebra wyniosła około 25,000 ton.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Rynek wyceniony na 1.6 tryliona dolarów w 2023.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Wykorzystywane w medycynie, jubilerstwie elektronice i w celach inwestycyjnych.</a:t>
            </a:r>
          </a:p>
        </p:txBody>
      </p:sp>
    </p:spTree>
    <p:extLst>
      <p:ext uri="{BB962C8B-B14F-4D97-AF65-F5344CB8AC3E}">
        <p14:creationId xmlns:p14="http://schemas.microsoft.com/office/powerpoint/2010/main" val="359149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7AFE0F-4A8A-8BAF-790B-AAD94463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23555B-CB61-B6B0-8892-F0277FE1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4571999" cy="4187825"/>
          </a:xfrm>
        </p:spPr>
        <p:txBody>
          <a:bodyPr/>
          <a:lstStyle/>
          <a:p>
            <a:pPr marL="482918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Metale przemysłowe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Rynek wyceniony na 4 tryliony dolarów w 2023.</a:t>
            </a:r>
          </a:p>
          <a:p>
            <a:pPr marL="959803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pl-PL" dirty="0"/>
              <a:t>Wykorzystywane przede wszystkim w produkcji przemysłowej.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5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8BB3C-BEB8-D188-0544-A9F4A2B5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 w badaniach naukowych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906F7C-19E4-FC37-F1B9-6C25471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Huang P., </a:t>
            </a:r>
            <a:r>
              <a:rPr lang="pl-PL" dirty="0" err="1"/>
              <a:t>Wang</a:t>
            </a:r>
            <a:r>
              <a:rPr lang="pl-PL" dirty="0"/>
              <a:t> T., </a:t>
            </a:r>
            <a:r>
              <a:rPr lang="en-US" i="1" dirty="0"/>
              <a:t>On the Profitability of Optimal Mean Reversion Trading Strategies</a:t>
            </a:r>
            <a:r>
              <a:rPr lang="pl-PL" dirty="0"/>
              <a:t>, 2016</a:t>
            </a: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2"/>
              </a:rPr>
              <a:t>https://arxiv.org/pdf/1602.05858</a:t>
            </a:r>
            <a:endParaRPr lang="pl-PL" dirty="0"/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Dobre wyniki osiągane na strategii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”.</a:t>
            </a:r>
          </a:p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 err="1"/>
              <a:t>Requejo</a:t>
            </a:r>
            <a:r>
              <a:rPr lang="pl-PL" dirty="0"/>
              <a:t> D., </a:t>
            </a:r>
            <a:r>
              <a:rPr lang="en-US" b="0" i="1" dirty="0">
                <a:solidFill>
                  <a:srgbClr val="222222"/>
                </a:solidFill>
                <a:effectLst/>
              </a:rPr>
              <a:t>Efficacy of a Mean Reversion Trading Strategy Using True Strength Index</a:t>
            </a:r>
            <a:r>
              <a:rPr lang="pl-PL" b="0" dirty="0">
                <a:solidFill>
                  <a:srgbClr val="222222"/>
                </a:solidFill>
                <a:effectLst/>
              </a:rPr>
              <a:t>, 2024</a:t>
            </a:r>
            <a:endParaRPr lang="pl-PL" u="sng" dirty="0">
              <a:solidFill>
                <a:schemeClr val="hlink"/>
              </a:solidFill>
              <a:hlinkClick r:id="rId3"/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3"/>
              </a:rPr>
              <a:t>https://papers.ssrn.com/sol3/papers.cfm?abstract_id=4708400</a:t>
            </a:r>
            <a:endParaRPr lang="pl-PL" u="sng" dirty="0">
              <a:solidFill>
                <a:schemeClr val="hlink"/>
              </a:solidFill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Podejmiemy próbę zastosowania opisanej metody do naszego modelu.</a:t>
            </a:r>
          </a:p>
          <a:p>
            <a:pPr marL="282575" lvl="1" indent="0">
              <a:lnSpc>
                <a:spcPct val="120000"/>
              </a:lnSpc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979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8BB1FE-966D-BA8A-C3AF-9F329232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Rynek surowców w badaniach naukowych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6CC61-E4D0-AB3F-3727-85D7B982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81200"/>
            <a:ext cx="9829799" cy="4760168"/>
          </a:xfrm>
        </p:spPr>
        <p:txBody>
          <a:bodyPr/>
          <a:lstStyle/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b="0" i="0" dirty="0">
                <a:solidFill>
                  <a:srgbClr val="111111"/>
                </a:solidFill>
                <a:effectLst/>
              </a:rPr>
              <a:t>Andersson H., </a:t>
            </a:r>
            <a:r>
              <a:rPr lang="en-US" b="0" i="1" dirty="0">
                <a:solidFill>
                  <a:srgbClr val="111111"/>
                </a:solidFill>
                <a:effectLst/>
              </a:rPr>
              <a:t>Are commodity prices mean reverting?</a:t>
            </a:r>
            <a:r>
              <a:rPr lang="pl-PL" b="0" i="0" dirty="0">
                <a:solidFill>
                  <a:srgbClr val="111111"/>
                </a:solidFill>
                <a:effectLst/>
              </a:rPr>
              <a:t>, 2007</a:t>
            </a:r>
            <a:endParaRPr lang="pl-PL" b="0" i="0" u="sng" dirty="0">
              <a:solidFill>
                <a:schemeClr val="hlink"/>
              </a:solidFill>
              <a:effectLst/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2"/>
              </a:rPr>
              <a:t>https://www.researchgate.net/publication/24071013_Are_commodity_prices_mean_reverting</a:t>
            </a:r>
            <a:r>
              <a:rPr lang="pl-PL" dirty="0"/>
              <a:t> </a:t>
            </a: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Ogólny opis rynków zbliżonych do wybranego przez nas.</a:t>
            </a:r>
            <a:endParaRPr lang="en-US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457200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b="0" i="0" dirty="0" err="1">
                <a:solidFill>
                  <a:srgbClr val="1F1F1F"/>
                </a:solidFill>
                <a:effectLst/>
              </a:rPr>
              <a:t>Chaves</a:t>
            </a:r>
            <a:r>
              <a:rPr lang="pl-PL" b="0" i="0" dirty="0">
                <a:solidFill>
                  <a:srgbClr val="1F1F1F"/>
                </a:solidFill>
                <a:effectLst/>
              </a:rPr>
              <a:t> D., </a:t>
            </a:r>
            <a:r>
              <a:rPr lang="en-US" b="0" i="0" dirty="0">
                <a:solidFill>
                  <a:srgbClr val="1F1F1F"/>
                </a:solidFill>
                <a:effectLst/>
              </a:rPr>
              <a:t>Viswanathan </a:t>
            </a:r>
            <a:r>
              <a:rPr lang="pl-PL" b="0" i="0" dirty="0">
                <a:solidFill>
                  <a:srgbClr val="1F1F1F"/>
                </a:solidFill>
                <a:effectLst/>
              </a:rPr>
              <a:t>V., </a:t>
            </a:r>
            <a:r>
              <a:rPr lang="en-US" b="0" i="1" dirty="0">
                <a:solidFill>
                  <a:srgbClr val="1F1F1F"/>
                </a:solidFill>
                <a:effectLst/>
              </a:rPr>
              <a:t>Momentum and mean-reversion in commodity spot and futures markets</a:t>
            </a:r>
            <a:r>
              <a:rPr lang="pl-PL" b="0" i="0" dirty="0">
                <a:solidFill>
                  <a:srgbClr val="1F1F1F"/>
                </a:solidFill>
                <a:effectLst/>
              </a:rPr>
              <a:t>, 2016</a:t>
            </a:r>
            <a:endParaRPr lang="pl-PL" u="sng" dirty="0">
              <a:solidFill>
                <a:schemeClr val="hlink"/>
              </a:solidFill>
              <a:hlinkClick r:id="rId3"/>
            </a:endParaRP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u="sng" dirty="0">
                <a:solidFill>
                  <a:schemeClr val="hlink"/>
                </a:solidFill>
                <a:hlinkClick r:id="rId3"/>
              </a:rPr>
              <a:t>https://www.sciencedirect.com/science/article/abs/pii/S2405851315300416</a:t>
            </a:r>
            <a:r>
              <a:rPr lang="pl-PL" dirty="0"/>
              <a:t> </a:t>
            </a:r>
          </a:p>
          <a:p>
            <a:pPr marL="744537" lvl="1" indent="-342900">
              <a:lnSpc>
                <a:spcPct val="120000"/>
              </a:lnSpc>
              <a:spcBef>
                <a:spcPts val="0"/>
              </a:spcBef>
              <a:buSzPts val="1800"/>
            </a:pPr>
            <a:r>
              <a:rPr lang="pl-PL" dirty="0"/>
              <a:t>Uzasadnienie teoretyczne dla wybranych przez nas strategii</a:t>
            </a:r>
          </a:p>
          <a:p>
            <a:pPr>
              <a:lnSpc>
                <a:spcPct val="12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2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0FDDCE-14D7-B02B-DE0B-D91D1F4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Postępy w pracach nad modelem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AA5B4C-2D82-B280-D04F-FE70D2C8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Jak dotąd, przebadaliśmy strategie „trend </a:t>
            </a:r>
            <a:r>
              <a:rPr lang="pl-PL" dirty="0" err="1"/>
              <a:t>following</a:t>
            </a:r>
            <a:r>
              <a:rPr lang="pl-PL" dirty="0"/>
              <a:t>” oraz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”.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Do strategii „trend </a:t>
            </a:r>
            <a:r>
              <a:rPr lang="pl-PL" dirty="0" err="1"/>
              <a:t>following</a:t>
            </a:r>
            <a:r>
              <a:rPr lang="pl-PL" dirty="0"/>
              <a:t>” używamy m. in. modelu LSTM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/>
              <a:t>Tworzymy predykcję dla ceny surowca.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/>
              <a:t>Następnie używamy tej predykcji do generowania sygnału na akcjach spółek.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/>
              <a:t>Ten fragment pozostaje do dopracowania.</a:t>
            </a: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pl-PL" dirty="0"/>
              <a:t>Połączenie strategii „</a:t>
            </a:r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reverting</a:t>
            </a:r>
            <a:r>
              <a:rPr lang="pl-PL" dirty="0"/>
              <a:t>” z „</a:t>
            </a:r>
            <a:r>
              <a:rPr lang="pl-PL" dirty="0" err="1"/>
              <a:t>pair</a:t>
            </a:r>
            <a:r>
              <a:rPr lang="pl-PL" dirty="0"/>
              <a:t> </a:t>
            </a:r>
            <a:r>
              <a:rPr lang="pl-PL" dirty="0" err="1"/>
              <a:t>tradingiem</a:t>
            </a:r>
            <a:r>
              <a:rPr lang="pl-PL" dirty="0"/>
              <a:t>” przynosi dobre rezultaty</a:t>
            </a:r>
          </a:p>
          <a:p>
            <a:pPr marL="744537" lvl="1" indent="-342900">
              <a:lnSpc>
                <a:spcPct val="110000"/>
              </a:lnSpc>
              <a:spcBef>
                <a:spcPts val="0"/>
              </a:spcBef>
              <a:buSzPts val="1800"/>
            </a:pPr>
            <a:r>
              <a:rPr lang="pl-PL" dirty="0" err="1"/>
              <a:t>mean</a:t>
            </a:r>
            <a:r>
              <a:rPr lang="pl-PL" dirty="0"/>
              <a:t>/</a:t>
            </a:r>
            <a:r>
              <a:rPr lang="pl-PL" dirty="0" err="1"/>
              <a:t>std</a:t>
            </a:r>
            <a:r>
              <a:rPr lang="pl-PL" dirty="0"/>
              <a:t> na poziomie 0.4 i win-</a:t>
            </a:r>
            <a:r>
              <a:rPr lang="pl-PL" dirty="0" err="1"/>
              <a:t>rate</a:t>
            </a:r>
            <a:r>
              <a:rPr lang="pl-PL" dirty="0"/>
              <a:t> na poziomie 70% na rynku srebra przy RR na poziomie 1</a:t>
            </a:r>
          </a:p>
          <a:p>
            <a:pPr>
              <a:lnSpc>
                <a:spcPct val="110000"/>
              </a:lnSpc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87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Symbole walut 16: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331_TF02895262.potx" id="{ADED521E-63B4-4D8B-B7AC-9933AF16EFBF}" vid="{5BC4CF27-5174-4C0F-AA65-6D5040B96EB7}"/>
    </a:ext>
  </a:extLst>
</a:theme>
</file>

<file path=ppt/theme/theme2.xml><?xml version="1.0" encoding="utf-8"?>
<a:theme xmlns:a="http://schemas.openxmlformats.org/drawingml/2006/main" name="Motyw pakietu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Prezentacja symboli walut (panoramiczna)</Template>
  <TotalTime>54</TotalTime>
  <Words>738</Words>
  <Application>Microsoft Office PowerPoint</Application>
  <PresentationFormat>Niestandardowy</PresentationFormat>
  <Paragraphs>72</Paragraphs>
  <Slides>13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8" baseType="lpstr">
      <vt:lpstr>Arial</vt:lpstr>
      <vt:lpstr>Cambria</vt:lpstr>
      <vt:lpstr>Cambria Math</vt:lpstr>
      <vt:lpstr>ElsevierGulliver</vt:lpstr>
      <vt:lpstr>Symbole walut 16:9</vt:lpstr>
      <vt:lpstr>Jak tradować, żeby zarobić? </vt:lpstr>
      <vt:lpstr>Idea</vt:lpstr>
      <vt:lpstr>Idea</vt:lpstr>
      <vt:lpstr>Rynek – akcje amerykańskich surowcowych</vt:lpstr>
      <vt:lpstr>Rynek surowców</vt:lpstr>
      <vt:lpstr>Rynek surowców</vt:lpstr>
      <vt:lpstr>Rynek surowców w badaniach naukowych</vt:lpstr>
      <vt:lpstr>Rynek surowców w badaniach naukowych</vt:lpstr>
      <vt:lpstr>Postępy w pracach nad modelem</vt:lpstr>
      <vt:lpstr>Przykładowe wykresy – LSTM oraz PnL</vt:lpstr>
      <vt:lpstr>Plan na dalszą pracę</vt:lpstr>
      <vt:lpstr>Aplikacja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Kuba Węgłowski</dc:creator>
  <cp:lastModifiedBy>Kacper Zieniuk</cp:lastModifiedBy>
  <cp:revision>3</cp:revision>
  <dcterms:created xsi:type="dcterms:W3CDTF">2025-01-19T22:33:29Z</dcterms:created>
  <dcterms:modified xsi:type="dcterms:W3CDTF">2025-01-20T15:59:40Z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