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94" r:id="rId3"/>
    <p:sldId id="307" r:id="rId4"/>
    <p:sldId id="295" r:id="rId5"/>
    <p:sldId id="306" r:id="rId6"/>
    <p:sldId id="310" r:id="rId7"/>
    <p:sldId id="311" r:id="rId8"/>
    <p:sldId id="312" r:id="rId9"/>
    <p:sldId id="313" r:id="rId10"/>
    <p:sldId id="314" r:id="rId11"/>
    <p:sldId id="296" r:id="rId12"/>
    <p:sldId id="297" r:id="rId13"/>
    <p:sldId id="298" r:id="rId14"/>
    <p:sldId id="299" r:id="rId15"/>
    <p:sldId id="309" r:id="rId16"/>
    <p:sldId id="300" r:id="rId17"/>
    <p:sldId id="301" r:id="rId18"/>
    <p:sldId id="302" r:id="rId19"/>
    <p:sldId id="304" r:id="rId20"/>
    <p:sldId id="305" r:id="rId21"/>
    <p:sldId id="308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Godinho" initials="AG" lastIdx="1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86"/>
  </p:normalViewPr>
  <p:slideViewPr>
    <p:cSldViewPr snapToGrid="0" snapToObjects="1">
      <p:cViewPr varScale="1">
        <p:scale>
          <a:sx n="145" d="100"/>
          <a:sy n="145" d="100"/>
        </p:scale>
        <p:origin x="120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45" d="100"/>
          <a:sy n="145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CB0CAB-A528-CD45-8F12-922B94DEC1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AD8C8-453F-104C-B81F-526301CF40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72EAA-2733-D14F-950A-8F42403858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BBD38-63DF-604F-9396-6BB8561251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48731-E0D0-B242-9967-4E9E135D8D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9750F-00B8-E148-9878-D197EE9C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0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062E-52F7-A14D-A443-1F385478444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EE9E-52B8-AA4F-8DD5-ED0FB4E5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logooutline.eps">
            <a:extLst>
              <a:ext uri="{FF2B5EF4-FFF2-40B4-BE49-F238E27FC236}">
                <a16:creationId xmlns:a16="http://schemas.microsoft.com/office/drawing/2014/main" id="{ED75A508-7D60-F841-B3C4-7CB2A400A8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03" y="2169047"/>
            <a:ext cx="2520000" cy="24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53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5616574" cy="1065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5616575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588863-2E7B-784C-BD2D-8C3D0E7E1D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7438" y="0"/>
            <a:ext cx="6024562" cy="6317986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Pictur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11376024" cy="1065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5616575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47B07ADD-2F17-5640-985B-72FA646913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7438" y="1592263"/>
            <a:ext cx="5616575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41C95B-0CD0-B44F-9130-66CCD53B86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67438" y="3969703"/>
            <a:ext cx="5616575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03672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11376024" cy="1065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3708401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55B7D9F-7313-2F46-8079-FEA6DAA0CF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5613" y="1592263"/>
            <a:ext cx="3708400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ECDCA30-A5C6-3549-9DAD-01819664F15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681" y="3969703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0332EED6-F049-354D-90C1-2CDBDFEB153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59263" y="1592263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6E76A3-B525-534D-9396-8E4D08F06F6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59263" y="3978015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40705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s and 2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5616575" cy="668337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6"/>
            <a:ext cx="5616600" cy="655634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8" y="2420938"/>
            <a:ext cx="5616575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C779F7E-9707-2542-A19F-DD09A53038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25" y="2416175"/>
            <a:ext cx="5616575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0609-1753-094D-A27B-B1604B6E4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0C24-4584-494A-B2E2-7C02911E02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BEDBAA-E014-4E48-AA09-5D0DC18C0C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318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3708401" cy="66833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21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75612" y="1604966"/>
            <a:ext cx="3713187" cy="655634"/>
          </a:xfrm>
        </p:spPr>
        <p:txBody>
          <a:bodyPr anchor="t" anchorCtr="0"/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9" y="2420938"/>
            <a:ext cx="3708400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C779F7E-9707-2542-A19F-DD09A53038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75613" y="2416175"/>
            <a:ext cx="3713187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/>
            </a:lvl1pPr>
          </a:lstStyle>
          <a:p>
            <a:r>
              <a:rPr lang="en-US"/>
              <a:t>Drag and Drop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494478-3D3E-894B-9652-AD035750548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53846" y="1601227"/>
            <a:ext cx="3708401" cy="668337"/>
          </a:xfrm>
        </p:spPr>
        <p:txBody>
          <a:bodyPr anchor="t" anchorCtr="0"/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sz="21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F540559-B2D9-2E46-A3D6-32F0B01F69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53848" y="2429902"/>
            <a:ext cx="3708400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D2BF-D955-984C-BC88-5F6A8BCB9E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C0286-4FA5-DB4D-961C-C9035150A22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A103EE-A109-9549-821B-7193CDF3E1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353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ictures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494478-3D3E-894B-9652-AD035750548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116386" y="1601376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F540559-B2D9-2E46-A3D6-32F0B01F69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16386" y="2732442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D2BF-D955-984C-BC88-5F6A8BCB9E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C0286-4FA5-DB4D-961C-C9035150A22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A103EE-A109-9549-821B-7193CDF3E1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0E95B09-A858-4A4A-B159-8C5B917D41E5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275" y="5078524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FF76D54-8841-EA4B-B514-DFCE90D05C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50" y="1601376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ED6363A-4107-5A4F-9E1E-0E88F802ABE9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32388" y="5078524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1039F33-9CD5-004A-9F94-52D16B2EB08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32388" y="1601376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550207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orizontal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2776" y="1592263"/>
            <a:ext cx="11376024" cy="2563906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7AFC8C-E604-7447-B130-D845972B5A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9" y="4294188"/>
            <a:ext cx="3708400" cy="1906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933DD4F-F84F-4A45-A378-099F8963A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1" y="4294188"/>
            <a:ext cx="3665537" cy="1906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3D880-B3D6-7548-AFF1-D644AAD7B3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87D45-A6BD-6040-8ECE-F9608F53134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D3D89-638E-6949-858F-F83F83B33D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A3085A2-8BF3-9742-B023-7524E7B1C8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668" y="4294188"/>
            <a:ext cx="3703132" cy="1906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685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orizontal and text i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92263"/>
            <a:ext cx="12192000" cy="2945870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7AFC8C-E604-7447-B130-D845972B5A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9" y="4294188"/>
            <a:ext cx="3708400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933DD4F-F84F-4A45-A378-099F8963A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1" y="4294188"/>
            <a:ext cx="3665537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3D880-B3D6-7548-AFF1-D644AAD7B3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87D45-A6BD-6040-8ECE-F9608F53134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D3D89-638E-6949-858F-F83F83B33D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A3085A2-8BF3-9742-B023-7524E7B1C8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668" y="4294188"/>
            <a:ext cx="3703132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39061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7" y="1709738"/>
            <a:ext cx="11376025" cy="2852737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4589463"/>
            <a:ext cx="1137602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FEBF6-CE90-CC4E-8695-4D9E4AF1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BCDCA-F2B2-9249-AB85-06169E64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4A1B0-EF49-4F43-ACA9-49641973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23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8F7083-D188-D543-8008-F25F138E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980EB7-C2CB-9D4D-8C5E-3EB09317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74050C-1801-2345-9DC3-F06B163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61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B3E2A-0B0F-434E-B8B5-23D05F72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ECA80-B569-3D47-B163-138B2BA8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8CA65-7C13-A442-AF74-D3BBDBCB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25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63763-5414-8544-AF6D-F8D5C9B1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8A5D0-906E-0046-B0F3-9628330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B140E-F283-BD43-9D8C-905BDA42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3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059AC4-96B9-704B-82C7-32D5BEFF3254}"/>
              </a:ext>
            </a:extLst>
          </p:cNvPr>
          <p:cNvSpPr txBox="1"/>
          <p:nvPr userDrawn="1"/>
        </p:nvSpPr>
        <p:spPr>
          <a:xfrm>
            <a:off x="407988" y="6196406"/>
            <a:ext cx="1137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CH" dirty="0" err="1"/>
              <a:t>home.cern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196E8-CA32-8449-8B2F-F83D475BC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1904" y="224486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7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logooutline.eps">
            <a:extLst>
              <a:ext uri="{FF2B5EF4-FFF2-40B4-BE49-F238E27FC236}">
                <a16:creationId xmlns:a16="http://schemas.microsoft.com/office/drawing/2014/main" id="{ED75A508-7D60-F841-B3C4-7CB2A400A8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0" y="710117"/>
            <a:ext cx="1990424" cy="19704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F8ADC9-30DB-1243-8F69-09A7AAEA84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987" y="3429000"/>
            <a:ext cx="11376025" cy="2153265"/>
          </a:xfrm>
        </p:spPr>
        <p:txBody>
          <a:bodyPr anchor="t" anchorCtr="0"/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56D6D28-7860-E045-9091-E722B9476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5700252"/>
            <a:ext cx="11376026" cy="803787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942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324000" indent="-324000">
              <a:buFont typeface="Arial" charset="0"/>
              <a:buChar char="•"/>
              <a:tabLst/>
              <a:defRPr sz="1800">
                <a:solidFill>
                  <a:schemeClr val="tx2"/>
                </a:solidFill>
              </a:defRPr>
            </a:lvl2pPr>
            <a:lvl3pPr marL="648000" indent="-324000"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3pPr>
            <a:lvl4pPr marL="972000" indent="-324000">
              <a:buSzPct val="100000"/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628650" indent="-261938">
              <a:buFont typeface="Arial" panose="020B0604020202020204" pitchFamily="34" charset="0"/>
              <a:buChar char="•"/>
              <a:tabLst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889000" indent="-260350"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209675" indent="-269875">
              <a:buSzPct val="100000"/>
              <a:buFont typeface="Arial" panose="020B0604020202020204" pitchFamily="34" charset="0"/>
              <a:buChar char="•"/>
              <a:tabLst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1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BAAC3B-64E8-6A4D-B184-3057E6D0D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8" y="1439863"/>
            <a:ext cx="11376025" cy="4760912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91332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1A8103C-80BA-7941-AEF5-FB81302B57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9980"/>
            <a:ext cx="12192000" cy="6351588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612" y="-52466"/>
            <a:ext cx="4116387" cy="637082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>
              <a:defRPr sz="2800">
                <a:solidFill>
                  <a:schemeClr val="bg1"/>
                </a:solidFill>
              </a:defRPr>
            </a:lvl1pPr>
            <a:lvl2pPr marL="324000" indent="-324000">
              <a:buFont typeface="Arial" charset="0"/>
              <a:buChar char="•"/>
              <a:tabLst/>
              <a:defRPr sz="2100">
                <a:solidFill>
                  <a:schemeClr val="bg1"/>
                </a:solidFill>
              </a:defRPr>
            </a:lvl2pPr>
            <a:lvl3pPr marL="648000" indent="-324000"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972000" indent="-324000">
              <a:buSzPct val="100000"/>
              <a:buFont typeface="Arial" charset="0"/>
              <a:buChar char="•"/>
              <a:tabLst/>
              <a:defRPr>
                <a:solidFill>
                  <a:schemeClr val="bg1"/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2264"/>
            <a:ext cx="5616575" cy="46085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592264"/>
            <a:ext cx="5611813" cy="4608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3A8A69A-7619-C44B-A930-6AC38A3F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55D6E3-4871-704B-B795-99BD30E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E4B464-E744-A34F-B223-6B554979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5616575" cy="668337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987" y="2427287"/>
            <a:ext cx="5616575" cy="3762376"/>
          </a:xfrm>
        </p:spPr>
        <p:txBody>
          <a:bodyPr/>
          <a:lstStyle>
            <a:lvl1pPr marL="324000" indent="-3240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6"/>
            <a:ext cx="5616600" cy="655634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7287"/>
            <a:ext cx="5611813" cy="3762376"/>
          </a:xfrm>
        </p:spPr>
        <p:txBody>
          <a:bodyPr/>
          <a:lstStyle>
            <a:lvl1pPr marL="324000" indent="-3240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B511762-E0C9-6C4A-9015-D9D3D4FF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2689900-D127-9840-8E06-B694B9F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398DFD-572D-D549-8BBF-A86A1DFF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6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152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8" y="373593"/>
            <a:ext cx="11376025" cy="10657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8"/>
            <a:ext cx="12192000" cy="54200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9" y="1592263"/>
            <a:ext cx="11376024" cy="4608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85228" y="6350851"/>
            <a:ext cx="63116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07546" y="6356350"/>
            <a:ext cx="6812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B22024-69B4-1F4F-8860-CB954517F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59262" y="6356350"/>
            <a:ext cx="6572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 |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9886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  <p:sldLayoutId id="2147483650" r:id="rId4"/>
    <p:sldLayoutId id="2147483665" r:id="rId5"/>
    <p:sldLayoutId id="2147483668" r:id="rId6"/>
    <p:sldLayoutId id="2147483674" r:id="rId7"/>
    <p:sldLayoutId id="2147483652" r:id="rId8"/>
    <p:sldLayoutId id="2147483653" r:id="rId9"/>
    <p:sldLayoutId id="2147483661" r:id="rId10"/>
    <p:sldLayoutId id="2147483666" r:id="rId11"/>
    <p:sldLayoutId id="2147483667" r:id="rId12"/>
    <p:sldLayoutId id="2147483658" r:id="rId13"/>
    <p:sldLayoutId id="2147483659" r:id="rId14"/>
    <p:sldLayoutId id="2147483673" r:id="rId15"/>
    <p:sldLayoutId id="2147483660" r:id="rId16"/>
    <p:sldLayoutId id="2147483671" r:id="rId17"/>
    <p:sldLayoutId id="2147483651" r:id="rId18"/>
    <p:sldLayoutId id="2147483654" r:id="rId19"/>
    <p:sldLayoutId id="2147483669" r:id="rId20"/>
    <p:sldLayoutId id="2147483655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spcAft>
          <a:spcPts val="400"/>
        </a:spcAft>
        <a:buFont typeface="Arial"/>
        <a:buNone/>
        <a:tabLst/>
        <a:defRPr sz="21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2385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charset="0"/>
        <a:buChar char="•"/>
        <a:tabLst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48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tabLst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72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pos="5087" userDrawn="1">
          <p15:clr>
            <a:srgbClr val="F26B43"/>
          </p15:clr>
        </p15:guide>
        <p15:guide id="9" pos="4997" userDrawn="1">
          <p15:clr>
            <a:srgbClr val="F26B43"/>
          </p15:clr>
        </p15:guide>
        <p15:guide id="10" pos="2683" userDrawn="1">
          <p15:clr>
            <a:srgbClr val="F26B43"/>
          </p15:clr>
        </p15:guide>
        <p15:guide id="11" pos="2593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  <p15:guide id="13" orient="horz" pos="2409" userDrawn="1">
          <p15:clr>
            <a:srgbClr val="F26B43"/>
          </p15:clr>
        </p15:guide>
        <p15:guide id="14" orient="horz" pos="913" userDrawn="1">
          <p15:clr>
            <a:srgbClr val="F26B43"/>
          </p15:clr>
        </p15:guide>
        <p15:guide id="15" orient="horz" pos="1003" userDrawn="1">
          <p15:clr>
            <a:srgbClr val="F26B43"/>
          </p15:clr>
        </p15:guide>
        <p15:guide id="16" orient="horz" pos="2500" userDrawn="1">
          <p15:clr>
            <a:srgbClr val="F26B43"/>
          </p15:clr>
        </p15:guide>
        <p15:guide id="17" pos="6312" userDrawn="1">
          <p15:clr>
            <a:srgbClr val="F26B43"/>
          </p15:clr>
        </p15:guide>
        <p15:guide id="18" pos="62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1C5-3272-6249-822A-715EFFE0D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/>
              <a:t>My work with the ECAL DCS software and a Non-invasive isolation damage system for the </a:t>
            </a:r>
            <a:r>
              <a:rPr lang="en-GB" b="0" dirty="0" err="1"/>
              <a:t>preshower</a:t>
            </a:r>
            <a:r>
              <a:rPr lang="en-GB" b="0" dirty="0"/>
              <a:t> detector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9459-0238-C64F-8F4D-7EA359453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FFFFFF"/>
                </a:solidFill>
              </a:rPr>
              <a:t>Jakub Wieczorek 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02/12/2019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99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53" y="1110096"/>
            <a:ext cx="8641185" cy="50906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61" y="299903"/>
            <a:ext cx="11376025" cy="1065742"/>
          </a:xfrm>
        </p:spPr>
        <p:txBody>
          <a:bodyPr anchor="ctr"/>
          <a:lstStyle/>
          <a:p>
            <a:pPr algn="ctr"/>
            <a:r>
              <a:rPr lang="pl-PL" dirty="0" smtClean="0"/>
              <a:t>Integration test for interlocks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07041" y="1331604"/>
            <a:ext cx="2594371" cy="1578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16388" y="1260004"/>
            <a:ext cx="365760" cy="124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17462" y="1165126"/>
            <a:ext cx="1282091" cy="64346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1100" dirty="0" smtClean="0">
                <a:solidFill>
                  <a:schemeClr val="tx2"/>
                </a:solidFill>
              </a:rPr>
              <a:t>Test for every partition – 352 temp + 8 WLD</a:t>
            </a:r>
            <a:endParaRPr lang="en-GB" sz="1100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29173" y="2175462"/>
            <a:ext cx="1774614" cy="8171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03787" y="2017617"/>
            <a:ext cx="1171786" cy="157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2414" y="2816541"/>
            <a:ext cx="1329505" cy="64346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1100" dirty="0" smtClean="0">
                <a:solidFill>
                  <a:schemeClr val="tx2"/>
                </a:solidFill>
              </a:rPr>
              <a:t>1) Set value to fake sensor – exceed threshold</a:t>
            </a:r>
            <a:endParaRPr lang="en-GB" sz="1100" dirty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/>
          <p:cNvCxnSpPr>
            <a:stCxn id="25" idx="1"/>
            <a:endCxn id="24" idx="3"/>
          </p:cNvCxnSpPr>
          <p:nvPr/>
        </p:nvCxnSpPr>
        <p:spPr>
          <a:xfrm flipH="1" flipV="1">
            <a:off x="4603432" y="2225577"/>
            <a:ext cx="5416867" cy="25395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03787" y="2150900"/>
            <a:ext cx="1399645" cy="149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0020299" y="2349182"/>
            <a:ext cx="1914313" cy="26069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1100" dirty="0" smtClean="0">
                <a:solidFill>
                  <a:schemeClr val="tx2"/>
                </a:solidFill>
              </a:rPr>
              <a:t>2) Check if interlocks is set</a:t>
            </a:r>
            <a:endParaRPr lang="en-GB" sz="1100" dirty="0">
              <a:solidFill>
                <a:schemeClr val="tx2"/>
              </a:solidFill>
            </a:endParaRPr>
          </a:p>
        </p:txBody>
      </p:sp>
      <p:cxnSp>
        <p:nvCxnSpPr>
          <p:cNvPr id="33" name="Straight Arrow Connector 32"/>
          <p:cNvCxnSpPr>
            <a:stCxn id="34" idx="1"/>
          </p:cNvCxnSpPr>
          <p:nvPr/>
        </p:nvCxnSpPr>
        <p:spPr>
          <a:xfrm flipH="1" flipV="1">
            <a:off x="5588000" y="2521061"/>
            <a:ext cx="4432300" cy="65557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020300" y="2893254"/>
            <a:ext cx="1763713" cy="56675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1100" dirty="0" smtClean="0">
                <a:solidFill>
                  <a:schemeClr val="tx2"/>
                </a:solidFill>
              </a:rPr>
              <a:t>3) Come back to the normal state and acknowledge interlocks</a:t>
            </a:r>
            <a:endParaRPr lang="en-GB" sz="1100" dirty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21779" y="2404219"/>
            <a:ext cx="2366221" cy="149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 flipV="1">
            <a:off x="5553413" y="3225340"/>
            <a:ext cx="4432300" cy="5273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985713" y="3597534"/>
            <a:ext cx="2036954" cy="31039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1100" dirty="0">
                <a:solidFill>
                  <a:schemeClr val="tx2"/>
                </a:solidFill>
              </a:rPr>
              <a:t>5</a:t>
            </a:r>
            <a:r>
              <a:rPr lang="pl-PL" sz="1100" dirty="0" smtClean="0">
                <a:solidFill>
                  <a:schemeClr val="tx2"/>
                </a:solidFill>
              </a:rPr>
              <a:t>) Check if DSS interlock set</a:t>
            </a:r>
            <a:endParaRPr lang="en-GB" sz="1100" dirty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87192" y="3108498"/>
            <a:ext cx="2837371" cy="13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109512" y="3853866"/>
            <a:ext cx="1329505" cy="49652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1100" dirty="0" smtClean="0">
                <a:solidFill>
                  <a:schemeClr val="tx2"/>
                </a:solidFill>
              </a:rPr>
              <a:t>4) Exceed critical threshold</a:t>
            </a:r>
            <a:endParaRPr lang="en-GB" sz="1100" dirty="0">
              <a:solidFill>
                <a:schemeClr val="tx2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91919" y="2940147"/>
            <a:ext cx="1829860" cy="9677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98730" y="2847298"/>
            <a:ext cx="1176844" cy="13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61912" y="4744250"/>
            <a:ext cx="1237641" cy="49652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1100" dirty="0">
                <a:solidFill>
                  <a:schemeClr val="tx2"/>
                </a:solidFill>
              </a:rPr>
              <a:t>6</a:t>
            </a:r>
            <a:r>
              <a:rPr lang="pl-PL" sz="1100" dirty="0" smtClean="0">
                <a:solidFill>
                  <a:schemeClr val="tx2"/>
                </a:solidFill>
              </a:rPr>
              <a:t>) Exceed WLD threshold</a:t>
            </a:r>
            <a:endParaRPr lang="en-GB" sz="1100" dirty="0">
              <a:solidFill>
                <a:schemeClr val="tx2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29173" y="4779083"/>
            <a:ext cx="1758019" cy="1180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21779" y="4716846"/>
            <a:ext cx="792078" cy="124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9985713" y="4710289"/>
            <a:ext cx="2036954" cy="39680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1100" dirty="0" smtClean="0">
                <a:solidFill>
                  <a:schemeClr val="tx2"/>
                </a:solidFill>
              </a:rPr>
              <a:t>7) Check if COOL interlock set</a:t>
            </a:r>
            <a:endParaRPr lang="en-GB" sz="1100" dirty="0">
              <a:solidFill>
                <a:schemeClr val="tx2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259263" y="4877782"/>
            <a:ext cx="5726450" cy="1933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221779" y="4863409"/>
            <a:ext cx="938154" cy="124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 txBox="1">
            <a:spLocks/>
          </p:cNvSpPr>
          <p:nvPr/>
        </p:nvSpPr>
        <p:spPr>
          <a:xfrm>
            <a:off x="10020300" y="5431360"/>
            <a:ext cx="2036954" cy="720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Font typeface="Arial"/>
              <a:buNone/>
              <a:tabLst/>
              <a:defRPr sz="2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24000" indent="-324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Arial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24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2000" indent="-324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SzPct val="100000"/>
              <a:buFont typeface="Arial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l-PL" dirty="0" smtClean="0">
                <a:solidFill>
                  <a:srgbClr val="00B050"/>
                </a:solidFill>
              </a:rPr>
              <a:t>Problems with 2 sensors detected!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damages detection project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11540171" cy="4608512"/>
          </a:xfrm>
        </p:spPr>
        <p:txBody>
          <a:bodyPr/>
          <a:lstStyle/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71717"/>
                </a:solidFill>
              </a:rPr>
              <a:t>The CMS </a:t>
            </a:r>
            <a:r>
              <a:rPr lang="en-US" sz="1800" b="0" dirty="0" err="1">
                <a:solidFill>
                  <a:srgbClr val="171717"/>
                </a:solidFill>
              </a:rPr>
              <a:t>Preshower</a:t>
            </a:r>
            <a:r>
              <a:rPr lang="en-US" sz="1800" b="0" dirty="0">
                <a:solidFill>
                  <a:srgbClr val="171717"/>
                </a:solidFill>
              </a:rPr>
              <a:t> detector is cooled down </a:t>
            </a:r>
            <a:r>
              <a:rPr lang="pl-PL" sz="1800" b="0" dirty="0" smtClean="0">
                <a:solidFill>
                  <a:srgbClr val="171717"/>
                </a:solidFill>
              </a:rPr>
              <a:t>to </a:t>
            </a:r>
            <a:r>
              <a:rPr lang="pl-PL" sz="1800" b="0" dirty="0">
                <a:solidFill>
                  <a:srgbClr val="171717"/>
                </a:solidFill>
              </a:rPr>
              <a:t>-20°</a:t>
            </a:r>
            <a:r>
              <a:rPr lang="en-US" sz="1800" b="0" dirty="0">
                <a:solidFill>
                  <a:srgbClr val="171717"/>
                </a:solidFill>
              </a:rPr>
              <a:t>C</a:t>
            </a:r>
            <a:r>
              <a:rPr lang="pl-PL" sz="1800" b="0" dirty="0" smtClean="0">
                <a:solidFill>
                  <a:srgbClr val="171717"/>
                </a:solidFill>
              </a:rPr>
              <a:t> </a:t>
            </a:r>
            <a:r>
              <a:rPr lang="en-US" sz="1800" b="0" dirty="0" smtClean="0">
                <a:solidFill>
                  <a:srgbClr val="171717"/>
                </a:solidFill>
              </a:rPr>
              <a:t>by</a:t>
            </a:r>
            <a:r>
              <a:rPr lang="pl-PL" sz="1800" b="0" dirty="0" smtClean="0">
                <a:solidFill>
                  <a:srgbClr val="171717"/>
                </a:solidFill>
              </a:rPr>
              <a:t> C</a:t>
            </a:r>
            <a:r>
              <a:rPr lang="en-US" sz="1800" b="0" dirty="0" smtClean="0">
                <a:solidFill>
                  <a:srgbClr val="171717"/>
                </a:solidFill>
              </a:rPr>
              <a:t>6F14</a:t>
            </a:r>
            <a:r>
              <a:rPr lang="pl-PL" sz="1800" b="0" dirty="0" smtClean="0">
                <a:solidFill>
                  <a:srgbClr val="171717"/>
                </a:solidFill>
              </a:rPr>
              <a:t> based</a:t>
            </a:r>
            <a:r>
              <a:rPr lang="en-US" sz="1800" b="0" dirty="0" smtClean="0">
                <a:solidFill>
                  <a:srgbClr val="171717"/>
                </a:solidFill>
              </a:rPr>
              <a:t> liquid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171717"/>
                </a:solidFill>
              </a:rPr>
              <a:t>Pipes </a:t>
            </a:r>
            <a:r>
              <a:rPr lang="pl-PL" sz="1800" b="0" dirty="0" smtClean="0">
                <a:solidFill>
                  <a:srgbClr val="171717"/>
                </a:solidFill>
              </a:rPr>
              <a:t>are </a:t>
            </a:r>
            <a:r>
              <a:rPr lang="en-US" sz="1800" b="0" dirty="0" smtClean="0">
                <a:solidFill>
                  <a:srgbClr val="171717"/>
                </a:solidFill>
              </a:rPr>
              <a:t>isolated </a:t>
            </a:r>
            <a:r>
              <a:rPr lang="en-US" sz="1800" b="0" dirty="0">
                <a:solidFill>
                  <a:srgbClr val="171717"/>
                </a:solidFill>
              </a:rPr>
              <a:t>using </a:t>
            </a:r>
            <a:r>
              <a:rPr lang="en-US" sz="1800" b="0" dirty="0" err="1" smtClean="0">
                <a:solidFill>
                  <a:srgbClr val="171717"/>
                </a:solidFill>
              </a:rPr>
              <a:t>Armaflex</a:t>
            </a:r>
            <a:endParaRPr lang="en-US" sz="1800" b="0" dirty="0" smtClean="0">
              <a:solidFill>
                <a:srgbClr val="171717"/>
              </a:solidFill>
            </a:endParaRP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171717"/>
                </a:solidFill>
              </a:rPr>
              <a:t>Armaflex</a:t>
            </a:r>
            <a:r>
              <a:rPr lang="en-US" sz="1800" b="0" dirty="0" smtClean="0">
                <a:solidFill>
                  <a:srgbClr val="171717"/>
                </a:solidFill>
              </a:rPr>
              <a:t> </a:t>
            </a:r>
            <a:r>
              <a:rPr lang="en-US" sz="1800" b="0" dirty="0">
                <a:solidFill>
                  <a:srgbClr val="171717"/>
                </a:solidFill>
              </a:rPr>
              <a:t>is subjected to ageing and </a:t>
            </a:r>
            <a:r>
              <a:rPr lang="en-US" sz="1800" b="0" dirty="0" smtClean="0">
                <a:solidFill>
                  <a:srgbClr val="171717"/>
                </a:solidFill>
              </a:rPr>
              <a:t>damage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171717"/>
                </a:solidFill>
              </a:rPr>
              <a:t>Air </a:t>
            </a:r>
            <a:r>
              <a:rPr lang="en-US" sz="1800" b="0" dirty="0">
                <a:solidFill>
                  <a:srgbClr val="171717"/>
                </a:solidFill>
              </a:rPr>
              <a:t>gets inside an isolation and condensates on the </a:t>
            </a:r>
            <a:r>
              <a:rPr lang="en-US" sz="1800" b="0" dirty="0" smtClean="0">
                <a:solidFill>
                  <a:srgbClr val="171717"/>
                </a:solidFill>
              </a:rPr>
              <a:t>pipes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171717"/>
                </a:solidFill>
              </a:rPr>
              <a:t>Energy </a:t>
            </a:r>
            <a:r>
              <a:rPr lang="en-US" sz="1800" b="0" dirty="0">
                <a:solidFill>
                  <a:srgbClr val="171717"/>
                </a:solidFill>
              </a:rPr>
              <a:t>dissipation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Introduction and problem definition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11540171" cy="4608512"/>
          </a:xfrm>
        </p:spPr>
        <p:txBody>
          <a:bodyPr/>
          <a:lstStyle/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71717"/>
                </a:solidFill>
              </a:rPr>
              <a:t>Cut the </a:t>
            </a:r>
            <a:r>
              <a:rPr lang="en-US" sz="1800" b="0" dirty="0" smtClean="0">
                <a:solidFill>
                  <a:srgbClr val="171717"/>
                </a:solidFill>
              </a:rPr>
              <a:t>isolation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171717"/>
                </a:solidFill>
              </a:rPr>
              <a:t>Mount </a:t>
            </a:r>
            <a:r>
              <a:rPr lang="en-US" sz="1800" b="0" dirty="0">
                <a:solidFill>
                  <a:srgbClr val="171717"/>
                </a:solidFill>
              </a:rPr>
              <a:t>humidity and temperature </a:t>
            </a:r>
            <a:r>
              <a:rPr lang="en-US" sz="1800" b="0" dirty="0" smtClean="0">
                <a:solidFill>
                  <a:srgbClr val="171717"/>
                </a:solidFill>
              </a:rPr>
              <a:t>sensors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171717"/>
                </a:solidFill>
              </a:rPr>
              <a:t>Connect </a:t>
            </a:r>
            <a:r>
              <a:rPr lang="en-US" sz="1800" b="0" dirty="0">
                <a:solidFill>
                  <a:srgbClr val="171717"/>
                </a:solidFill>
              </a:rPr>
              <a:t>sensors to </a:t>
            </a:r>
            <a:r>
              <a:rPr lang="en-US" sz="1800" b="0" dirty="0" smtClean="0">
                <a:solidFill>
                  <a:srgbClr val="171717"/>
                </a:solidFill>
              </a:rPr>
              <a:t>PLC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171717"/>
                </a:solidFill>
              </a:rPr>
              <a:t>Build </a:t>
            </a:r>
            <a:r>
              <a:rPr lang="en-US" sz="1800" b="0" dirty="0">
                <a:solidFill>
                  <a:srgbClr val="171717"/>
                </a:solidFill>
              </a:rPr>
              <a:t>SCADA </a:t>
            </a:r>
            <a:r>
              <a:rPr lang="en-US" sz="1800" b="0" dirty="0" smtClean="0">
                <a:solidFill>
                  <a:srgbClr val="171717"/>
                </a:solidFill>
              </a:rPr>
              <a:t>system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171717"/>
                </a:solidFill>
              </a:rPr>
              <a:t>Detect </a:t>
            </a:r>
            <a:r>
              <a:rPr lang="en-US" sz="1800" b="0" dirty="0">
                <a:solidFill>
                  <a:srgbClr val="171717"/>
                </a:solidFill>
              </a:rPr>
              <a:t>isolation </a:t>
            </a:r>
            <a:r>
              <a:rPr lang="en-US" sz="1800" b="0" dirty="0" smtClean="0">
                <a:solidFill>
                  <a:srgbClr val="171717"/>
                </a:solidFill>
              </a:rPr>
              <a:t>damages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171717"/>
                </a:solidFill>
              </a:rPr>
              <a:t>Replace </a:t>
            </a:r>
            <a:r>
              <a:rPr lang="en-US" sz="1800" b="0" dirty="0">
                <a:solidFill>
                  <a:srgbClr val="171717"/>
                </a:solidFill>
              </a:rPr>
              <a:t>damaged isolation</a:t>
            </a:r>
          </a:p>
          <a:p>
            <a:pPr lvl="0">
              <a:spcBef>
                <a:spcPts val="1417"/>
              </a:spcBef>
              <a:spcAft>
                <a:spcPts val="0"/>
              </a:spcAft>
            </a:pPr>
            <a:endParaRPr lang="en-US" sz="1800" b="0" dirty="0">
              <a:solidFill>
                <a:srgbClr val="171717"/>
              </a:solidFill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</a:pPr>
            <a:endParaRPr lang="en-US" sz="1800" b="0" dirty="0" smtClean="0">
              <a:solidFill>
                <a:srgbClr val="171717"/>
              </a:solidFill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171717"/>
                </a:solidFill>
              </a:rPr>
              <a:t>What </a:t>
            </a:r>
            <a:r>
              <a:rPr lang="en-US" sz="1800" b="0" dirty="0">
                <a:solidFill>
                  <a:srgbClr val="171717"/>
                </a:solidFill>
              </a:rPr>
              <a:t>are the problems</a:t>
            </a:r>
            <a:r>
              <a:rPr lang="en-US" sz="1800" b="0" dirty="0" smtClean="0">
                <a:solidFill>
                  <a:srgbClr val="171717"/>
                </a:solidFill>
              </a:rPr>
              <a:t>?</a:t>
            </a:r>
            <a:endParaRPr lang="en-US" sz="1800" b="0" dirty="0">
              <a:solidFill>
                <a:srgbClr val="17171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Solution proposal #1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0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11540171" cy="4608512"/>
          </a:xfrm>
        </p:spPr>
        <p:txBody>
          <a:bodyPr/>
          <a:lstStyle/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>
                <a:solidFill>
                  <a:srgbClr val="171717"/>
                </a:solidFill>
              </a:rPr>
              <a:t>Use</a:t>
            </a:r>
            <a:r>
              <a:rPr lang="en-US" sz="1800" b="0" dirty="0" smtClean="0">
                <a:solidFill>
                  <a:srgbClr val="171717"/>
                </a:solidFill>
              </a:rPr>
              <a:t> </a:t>
            </a:r>
            <a:r>
              <a:rPr lang="pl-PL" sz="1800" b="0" dirty="0" smtClean="0">
                <a:solidFill>
                  <a:srgbClr val="171717"/>
                </a:solidFill>
              </a:rPr>
              <a:t>simple</a:t>
            </a:r>
            <a:r>
              <a:rPr lang="en-US" sz="1800" b="0" dirty="0" smtClean="0">
                <a:solidFill>
                  <a:srgbClr val="171717"/>
                </a:solidFill>
              </a:rPr>
              <a:t> </a:t>
            </a:r>
            <a:r>
              <a:rPr lang="en-US" sz="1800" b="0" dirty="0">
                <a:solidFill>
                  <a:srgbClr val="171717"/>
                </a:solidFill>
              </a:rPr>
              <a:t>sensors, radiation resistant – pair of </a:t>
            </a:r>
            <a:r>
              <a:rPr lang="en-US" sz="1800" b="0" dirty="0" smtClean="0">
                <a:solidFill>
                  <a:srgbClr val="171717"/>
                </a:solidFill>
              </a:rPr>
              <a:t>needles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>
                <a:solidFill>
                  <a:srgbClr val="171717"/>
                </a:solidFill>
              </a:rPr>
              <a:t>Stick</a:t>
            </a:r>
            <a:r>
              <a:rPr lang="en-US" sz="1800" b="0" dirty="0" smtClean="0">
                <a:solidFill>
                  <a:srgbClr val="171717"/>
                </a:solidFill>
              </a:rPr>
              <a:t> </a:t>
            </a:r>
            <a:r>
              <a:rPr lang="en-US" sz="1800" b="0" dirty="0">
                <a:solidFill>
                  <a:srgbClr val="171717"/>
                </a:solidFill>
              </a:rPr>
              <a:t>them into isolation and measure </a:t>
            </a:r>
            <a:r>
              <a:rPr lang="en-US" sz="1800" b="0" dirty="0" smtClean="0">
                <a:solidFill>
                  <a:srgbClr val="171717"/>
                </a:solidFill>
              </a:rPr>
              <a:t>resistance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>
                <a:solidFill>
                  <a:srgbClr val="171717"/>
                </a:solidFill>
              </a:rPr>
              <a:t>Measuring infinite resistance – isolation not broken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>
                <a:solidFill>
                  <a:srgbClr val="171717"/>
                </a:solidFill>
              </a:rPr>
              <a:t>Measuring something else – potential isolation damage</a:t>
            </a:r>
            <a:endParaRPr lang="en-US" sz="1800" b="0" dirty="0">
              <a:solidFill>
                <a:srgbClr val="171717"/>
              </a:solidFill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</a:pPr>
            <a:endParaRPr lang="en-US" sz="1800" b="0" dirty="0">
              <a:solidFill>
                <a:srgbClr val="171717"/>
              </a:solidFill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</a:pPr>
            <a:endParaRPr lang="en-US" sz="1800" b="0" dirty="0" smtClean="0">
              <a:solidFill>
                <a:srgbClr val="171717"/>
              </a:solidFill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</a:pPr>
            <a:endParaRPr lang="en-US" sz="1800" b="0" dirty="0">
              <a:solidFill>
                <a:srgbClr val="171717"/>
              </a:solidFill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</a:pPr>
            <a:endParaRPr lang="en-US" sz="1800" b="0" dirty="0" smtClean="0">
              <a:solidFill>
                <a:srgbClr val="171717"/>
              </a:solidFill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</a:pPr>
            <a:endParaRPr lang="en-US" sz="1800" b="0" dirty="0">
              <a:solidFill>
                <a:srgbClr val="171717"/>
              </a:solidFill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171717"/>
                </a:solidFill>
              </a:rPr>
              <a:t>What </a:t>
            </a:r>
            <a:r>
              <a:rPr lang="en-US" sz="1800" b="0" dirty="0">
                <a:solidFill>
                  <a:srgbClr val="171717"/>
                </a:solidFill>
              </a:rPr>
              <a:t>are the problems?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Solution proposal #2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It matters where </a:t>
            </a:r>
            <a:br>
              <a:rPr lang="pl-PL" b="0" dirty="0" smtClean="0"/>
            </a:br>
            <a:r>
              <a:rPr lang="pl-PL" b="0" dirty="0" smtClean="0"/>
              <a:t>needles are stuck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Really difficult to </a:t>
            </a:r>
            <a:br>
              <a:rPr lang="pl-PL" b="0" dirty="0" smtClean="0"/>
            </a:br>
            <a:r>
              <a:rPr lang="pl-PL" b="0" dirty="0" smtClean="0"/>
              <a:t>measure something </a:t>
            </a:r>
            <a:br>
              <a:rPr lang="pl-PL" b="0" dirty="0" smtClean="0"/>
            </a:br>
            <a:r>
              <a:rPr lang="pl-PL" b="0" dirty="0" smtClean="0"/>
              <a:t>between no water and water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Water </a:t>
            </a:r>
            <a:r>
              <a:rPr lang="pl-PL" b="0" dirty="0"/>
              <a:t>typically several </a:t>
            </a:r>
            <a:br>
              <a:rPr lang="pl-PL" b="0" dirty="0"/>
            </a:br>
            <a:r>
              <a:rPr lang="pl-PL" b="0" dirty="0" smtClean="0"/>
              <a:t>hundreds of k</a:t>
            </a:r>
            <a:r>
              <a:rPr lang="el-GR" b="0" dirty="0" smtClean="0"/>
              <a:t>Ω</a:t>
            </a:r>
            <a:endParaRPr lang="pl-PL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Dry isolation typically dozen </a:t>
            </a:r>
            <a:br>
              <a:rPr lang="pl-PL" b="0" dirty="0" smtClean="0"/>
            </a:br>
            <a:r>
              <a:rPr lang="pl-PL" b="0" dirty="0" smtClean="0"/>
              <a:t>M</a:t>
            </a:r>
            <a:r>
              <a:rPr lang="el-GR" b="0" dirty="0" smtClean="0"/>
              <a:t>Ω</a:t>
            </a:r>
            <a:endParaRPr lang="pl-PL" b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Few </a:t>
            </a:r>
            <a:r>
              <a:rPr lang="pl-PL" dirty="0" smtClean="0"/>
              <a:t>words about </a:t>
            </a:r>
            <a:r>
              <a:rPr lang="pl-PL" dirty="0" smtClean="0"/>
              <a:t>measurements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Presenter | 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99" y="1436688"/>
            <a:ext cx="6642101" cy="48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11540171" cy="4608512"/>
          </a:xfrm>
        </p:spPr>
        <p:txBody>
          <a:bodyPr/>
          <a:lstStyle/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>
                <a:solidFill>
                  <a:srgbClr val="171717"/>
                </a:solidFill>
              </a:rPr>
              <a:t>Pair of needles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dirty="0" smtClean="0">
                <a:solidFill>
                  <a:srgbClr val="171717"/>
                </a:solidFill>
              </a:rPr>
              <a:t>100% radiation resistant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b="0" dirty="0" smtClean="0">
                <a:solidFill>
                  <a:srgbClr val="171717"/>
                </a:solidFill>
              </a:rPr>
              <a:t>Potentially subject to rust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>
                <a:solidFill>
                  <a:srgbClr val="171717"/>
                </a:solidFill>
              </a:rPr>
              <a:t>High valued resistor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>
                <a:solidFill>
                  <a:srgbClr val="171717"/>
                </a:solidFill>
              </a:rPr>
              <a:t>Voltage divider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Hardware</a:t>
            </a:r>
            <a:r>
              <a:rPr lang="pl-PL" dirty="0" smtClean="0"/>
              <a:t> and electronics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63" y="1592263"/>
            <a:ext cx="6726486" cy="4409227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11540171" cy="4608512"/>
          </a:xfrm>
        </p:spPr>
        <p:txBody>
          <a:bodyPr/>
          <a:lstStyle/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/>
              <a:t>ARM Cortex M3</a:t>
            </a:r>
            <a:r>
              <a:rPr lang="en-GB" sz="1800" b="0" dirty="0" smtClean="0"/>
              <a:t> </a:t>
            </a:r>
            <a:endParaRPr lang="pl-PL" sz="1800" b="0" dirty="0"/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dirty="0" smtClean="0"/>
              <a:t>STM32F103RBT6 </a:t>
            </a:r>
            <a:r>
              <a:rPr lang="en-GB" sz="1800" b="0" dirty="0"/>
              <a:t>on the </a:t>
            </a:r>
            <a:r>
              <a:rPr lang="en-GB" sz="1800" b="0" dirty="0" err="1"/>
              <a:t>Nucleo</a:t>
            </a:r>
            <a:r>
              <a:rPr lang="en-GB" sz="1800" b="0" dirty="0"/>
              <a:t> </a:t>
            </a:r>
            <a:r>
              <a:rPr lang="en-GB" sz="1800" b="0" dirty="0" smtClean="0"/>
              <a:t>board</a:t>
            </a:r>
            <a:endParaRPr lang="pl-PL" sz="1800" b="0" dirty="0"/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dirty="0" smtClean="0"/>
              <a:t>Price 10chf on Digi-Key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b="0" dirty="0" smtClean="0"/>
              <a:t>Community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dirty="0" smtClean="0"/>
              <a:t>Very fast microcontroller with many periphals – 2xADC 16 channels each</a:t>
            </a:r>
            <a:endParaRPr lang="pl-PL" sz="1500" b="0" dirty="0" smtClean="0"/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/>
              <a:t>HAL Library, no CUBE MX code generation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/>
              <a:t>C++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/>
              <a:t>Few words about logic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dirty="0" smtClean="0"/>
              <a:t>ADC readout using DMA every second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dirty="0" smtClean="0"/>
              <a:t>Average of 20 readouts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b="0" dirty="0" smtClean="0"/>
              <a:t>Transfer data by UART using DMA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80" y="1200150"/>
            <a:ext cx="4079193" cy="485774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11540171" cy="4608512"/>
          </a:xfrm>
        </p:spPr>
        <p:txBody>
          <a:bodyPr/>
          <a:lstStyle/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>
                <a:solidFill>
                  <a:srgbClr val="171717"/>
                </a:solidFill>
              </a:rPr>
              <a:t>Raspberry PI 4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>
                <a:solidFill>
                  <a:srgbClr val="171717"/>
                </a:solidFill>
              </a:rPr>
              <a:t>Ubuntu Docker image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dirty="0" smtClean="0">
                <a:solidFill>
                  <a:srgbClr val="171717"/>
                </a:solidFill>
              </a:rPr>
              <a:t>docker-compose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dirty="0" smtClean="0">
                <a:solidFill>
                  <a:srgbClr val="171717"/>
                </a:solidFill>
              </a:rPr>
              <a:t>Very easy to configure and run server – one comand</a:t>
            </a:r>
          </a:p>
          <a:p>
            <a:pPr marL="28575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>
                <a:solidFill>
                  <a:srgbClr val="171717"/>
                </a:solidFill>
              </a:rPr>
              <a:t>OPC UA Server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dirty="0" smtClean="0">
                <a:solidFill>
                  <a:srgbClr val="171717"/>
                </a:solidFill>
              </a:rPr>
              <a:t>Generic industrial protocol 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b="0" dirty="0" smtClean="0">
                <a:solidFill>
                  <a:srgbClr val="171717"/>
                </a:solidFill>
              </a:rPr>
              <a:t>Easy to transfer data to SCADA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dirty="0" smtClean="0">
                <a:solidFill>
                  <a:srgbClr val="171717"/>
                </a:solidFill>
              </a:rPr>
              <a:t>Python 3.7 implementation using opcua library</a:t>
            </a:r>
            <a:endParaRPr lang="pl-PL" sz="1500" dirty="0">
              <a:solidFill>
                <a:srgbClr val="171717"/>
              </a:solidFill>
            </a:endParaRPr>
          </a:p>
          <a:p>
            <a:pPr marL="28575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1800" b="0" dirty="0" smtClean="0">
              <a:solidFill>
                <a:srgbClr val="171717"/>
              </a:solidFill>
            </a:endParaRPr>
          </a:p>
          <a:p>
            <a:pPr>
              <a:spcBef>
                <a:spcPts val="1417"/>
              </a:spcBef>
              <a:spcAft>
                <a:spcPts val="0"/>
              </a:spcAft>
            </a:pPr>
            <a:r>
              <a:rPr lang="pl-PL" sz="1800" b="0" dirty="0" smtClean="0">
                <a:solidFill>
                  <a:srgbClr val="171717"/>
                </a:solidFill>
              </a:rPr>
              <a:t>Why raspberry?</a:t>
            </a:r>
          </a:p>
          <a:p>
            <a:pPr marL="28575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>
                <a:solidFill>
                  <a:srgbClr val="171717"/>
                </a:solidFill>
              </a:rPr>
              <a:t>Impossible to deploy OPC Server on microcontroller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Raspberry OPC </a:t>
            </a:r>
            <a:r>
              <a:rPr lang="pl-PL" dirty="0" smtClean="0"/>
              <a:t>UA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54647" y="1592263"/>
            <a:ext cx="4152899" cy="415289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3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5307011" cy="4608512"/>
          </a:xfrm>
        </p:spPr>
        <p:txBody>
          <a:bodyPr/>
          <a:lstStyle/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/>
              <a:t>Front-end part of the system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/>
              <a:t>Panel (widget) to visualize data</a:t>
            </a:r>
          </a:p>
          <a:p>
            <a:pPr marL="285750" lvl="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/>
              <a:t>Alarms</a:t>
            </a:r>
          </a:p>
          <a:p>
            <a:pPr marL="28575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dirty="0"/>
              <a:t>Win</a:t>
            </a:r>
            <a:r>
              <a:rPr lang="pl-PL" sz="1600" b="0" dirty="0"/>
              <a:t>CC</a:t>
            </a:r>
            <a:r>
              <a:rPr lang="en-GB" sz="1600" b="0" dirty="0"/>
              <a:t> OA 3.16 Patch 15</a:t>
            </a:r>
            <a:r>
              <a:rPr lang="pl-PL" sz="1600" b="0" dirty="0"/>
              <a:t>, </a:t>
            </a:r>
            <a:r>
              <a:rPr lang="en-GB" sz="1600" b="0" dirty="0"/>
              <a:t>JCOP 8.4.0 Beta</a:t>
            </a:r>
            <a:endParaRPr lang="pl-PL" sz="1600" b="0" dirty="0"/>
          </a:p>
          <a:p>
            <a:pPr lvl="0">
              <a:spcBef>
                <a:spcPts val="1417"/>
              </a:spcBef>
              <a:spcAft>
                <a:spcPts val="0"/>
              </a:spcAft>
            </a:pPr>
            <a:endParaRPr lang="pl-PL" sz="1500" b="0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SCADA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7" y="3590714"/>
            <a:ext cx="11596226" cy="1966894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 txBox="1">
            <a:spLocks/>
          </p:cNvSpPr>
          <p:nvPr/>
        </p:nvSpPr>
        <p:spPr>
          <a:xfrm>
            <a:off x="6689085" y="1592263"/>
            <a:ext cx="5307011" cy="4608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Font typeface="Arial"/>
              <a:buNone/>
              <a:tabLst/>
              <a:defRPr sz="2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24000" indent="-324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Arial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24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2000" indent="-324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SzPct val="100000"/>
              <a:buFont typeface="Arial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0" dirty="0" smtClean="0"/>
              <a:t>Simple instalation of the component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dirty="0" smtClean="0"/>
              <a:t>Adding managers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dirty="0" smtClean="0"/>
              <a:t>Configuring addresses</a:t>
            </a:r>
          </a:p>
          <a:p>
            <a:pPr marL="609750" lvl="1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500" dirty="0" smtClean="0"/>
              <a:t>Establishing connection with OPC UA Server</a:t>
            </a:r>
          </a:p>
          <a:p>
            <a:pPr marL="285750" indent="-285750">
              <a:spcBef>
                <a:spcPts val="141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171717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3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5688011" cy="4608512"/>
          </a:xfrm>
        </p:spPr>
        <p:txBody>
          <a:bodyPr/>
          <a:lstStyle/>
          <a:p>
            <a:pPr lvl="1"/>
            <a:r>
              <a:rPr lang="en-US" dirty="0">
                <a:solidFill>
                  <a:srgbClr val="171717"/>
                </a:solidFill>
              </a:rPr>
              <a:t>A few words about ECAL </a:t>
            </a:r>
            <a:r>
              <a:rPr lang="en-US" dirty="0" smtClean="0">
                <a:solidFill>
                  <a:srgbClr val="171717"/>
                </a:solidFill>
              </a:rPr>
              <a:t>DCS</a:t>
            </a:r>
          </a:p>
          <a:p>
            <a:pPr lvl="2"/>
            <a:r>
              <a:rPr lang="en-US" dirty="0" smtClean="0">
                <a:solidFill>
                  <a:srgbClr val="171717"/>
                </a:solidFill>
              </a:rPr>
              <a:t>What </a:t>
            </a:r>
            <a:r>
              <a:rPr lang="en-US" dirty="0">
                <a:solidFill>
                  <a:srgbClr val="171717"/>
                </a:solidFill>
              </a:rPr>
              <a:t>is </a:t>
            </a:r>
            <a:r>
              <a:rPr lang="en-US" dirty="0" smtClean="0">
                <a:solidFill>
                  <a:srgbClr val="171717"/>
                </a:solidFill>
              </a:rPr>
              <a:t>that</a:t>
            </a:r>
          </a:p>
          <a:p>
            <a:pPr lvl="2"/>
            <a:r>
              <a:rPr lang="en-US" dirty="0" smtClean="0">
                <a:solidFill>
                  <a:srgbClr val="171717"/>
                </a:solidFill>
              </a:rPr>
              <a:t>My participation</a:t>
            </a:r>
          </a:p>
          <a:p>
            <a:pPr lvl="1"/>
            <a:r>
              <a:rPr lang="en-US" dirty="0">
                <a:solidFill>
                  <a:srgbClr val="171717"/>
                </a:solidFill>
              </a:rPr>
              <a:t>Isolation damages detection project</a:t>
            </a:r>
          </a:p>
          <a:p>
            <a:pPr lvl="2"/>
            <a:r>
              <a:rPr lang="en-US" dirty="0">
                <a:solidFill>
                  <a:srgbClr val="171717"/>
                </a:solidFill>
              </a:rPr>
              <a:t>Problem definition</a:t>
            </a:r>
          </a:p>
          <a:p>
            <a:pPr lvl="2"/>
            <a:r>
              <a:rPr lang="en-US" dirty="0">
                <a:solidFill>
                  <a:srgbClr val="171717"/>
                </a:solidFill>
              </a:rPr>
              <a:t>Solution proposal</a:t>
            </a:r>
          </a:p>
          <a:p>
            <a:pPr lvl="2"/>
            <a:r>
              <a:rPr lang="en-US" dirty="0">
                <a:solidFill>
                  <a:srgbClr val="171717"/>
                </a:solidFill>
              </a:rPr>
              <a:t>Constructed systems</a:t>
            </a:r>
          </a:p>
          <a:p>
            <a:pPr lvl="2"/>
            <a:r>
              <a:rPr lang="en-US" dirty="0">
                <a:solidFill>
                  <a:srgbClr val="171717"/>
                </a:solidFill>
              </a:rPr>
              <a:t>Outcome</a:t>
            </a:r>
            <a:endParaRPr lang="en-US" dirty="0" smtClean="0">
              <a:solidFill>
                <a:srgbClr val="171717"/>
              </a:solidFill>
            </a:endParaRPr>
          </a:p>
          <a:p>
            <a:pPr marL="324000" lvl="2" indent="0">
              <a:buNone/>
            </a:pPr>
            <a:r>
              <a:rPr lang="en-US" sz="1800" dirty="0" smtClean="0">
                <a:solidFill>
                  <a:srgbClr val="171717"/>
                </a:solidFill>
              </a:rPr>
              <a:t/>
            </a:r>
            <a:br>
              <a:rPr lang="en-US" sz="1800" dirty="0" smtClean="0">
                <a:solidFill>
                  <a:srgbClr val="171717"/>
                </a:solidFill>
              </a:rPr>
            </a:b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Presentation plan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Project outcome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Test system in real operational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Adapt to the new conditions – change resistors, change thresholds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Add more set of needles and measure over a whole length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Future work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Presenter | 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 txBox="1">
            <a:spLocks/>
          </p:cNvSpPr>
          <p:nvPr/>
        </p:nvSpPr>
        <p:spPr>
          <a:xfrm>
            <a:off x="479425" y="4204759"/>
            <a:ext cx="11376025" cy="198860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0" dirty="0">
                <a:solidFill>
                  <a:srgbClr val="2F2F2F"/>
                </a:solidFill>
              </a:rPr>
              <a:t>https://</a:t>
            </a:r>
            <a:r>
              <a:rPr lang="en-GB" sz="2800" b="0" dirty="0" smtClean="0">
                <a:solidFill>
                  <a:srgbClr val="2F2F2F"/>
                </a:solidFill>
              </a:rPr>
              <a:t>gitlab.cern.ch/jawieczo/isolationverifier</a:t>
            </a:r>
            <a:endParaRPr lang="pl-PL" sz="2800" b="0" dirty="0" smtClean="0">
              <a:solidFill>
                <a:srgbClr val="2F2F2F"/>
              </a:solidFill>
            </a:endParaRPr>
          </a:p>
          <a:p>
            <a:endParaRPr lang="pl-PL" sz="2800" b="0" dirty="0" smtClean="0">
              <a:solidFill>
                <a:srgbClr val="2F2F2F"/>
              </a:solidFill>
            </a:endParaRPr>
          </a:p>
          <a:p>
            <a:r>
              <a:rPr lang="pl-PL" sz="2800" b="0" dirty="0">
                <a:solidFill>
                  <a:srgbClr val="2F2F2F"/>
                </a:solidFill>
              </a:rPr>
              <a:t>j</a:t>
            </a:r>
            <a:r>
              <a:rPr lang="pl-PL" sz="2800" b="0" dirty="0" smtClean="0">
                <a:solidFill>
                  <a:srgbClr val="2F2F2F"/>
                </a:solidFill>
              </a:rPr>
              <a:t>akub.lukasz.wieczorek@cern.ch</a:t>
            </a:r>
            <a:endParaRPr lang="en-US" sz="2800" b="0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ECAL Detector Control System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5688011" cy="4608512"/>
          </a:xfrm>
        </p:spPr>
        <p:txBody>
          <a:bodyPr/>
          <a:lstStyle/>
          <a:p>
            <a:pPr lvl="1"/>
            <a:r>
              <a:rPr lang="pl-PL" dirty="0" smtClean="0">
                <a:solidFill>
                  <a:srgbClr val="171717"/>
                </a:solidFill>
              </a:rPr>
              <a:t>Detector Control System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ECAL DCS one of the nodes of CMS DCS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SCADA systems which allows controling and operating the detector</a:t>
            </a:r>
          </a:p>
          <a:p>
            <a:pPr marL="0" lvl="1" indent="0">
              <a:buNone/>
            </a:pPr>
            <a:r>
              <a:rPr lang="pl-PL" dirty="0" smtClean="0">
                <a:solidFill>
                  <a:srgbClr val="171717"/>
                </a:solidFill>
              </a:rPr>
              <a:t>My participation: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Panel development</a:t>
            </a:r>
          </a:p>
          <a:p>
            <a:pPr lvl="1"/>
            <a:r>
              <a:rPr lang="pl-PL" dirty="0">
                <a:solidFill>
                  <a:srgbClr val="171717"/>
                </a:solidFill>
              </a:rPr>
              <a:t>Integration test for interlocks with final </a:t>
            </a:r>
            <a:r>
              <a:rPr lang="pl-PL" dirty="0" smtClean="0">
                <a:solidFill>
                  <a:srgbClr val="171717"/>
                </a:solidFill>
              </a:rPr>
              <a:t>report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Parts of technical documentation</a:t>
            </a:r>
          </a:p>
          <a:p>
            <a:pPr marL="0" lvl="1" indent="0">
              <a:buNone/>
            </a:pPr>
            <a:endParaRPr lang="pl-PL" dirty="0" smtClean="0">
              <a:solidFill>
                <a:srgbClr val="171717"/>
              </a:solidFill>
            </a:endParaRPr>
          </a:p>
          <a:p>
            <a:pPr lvl="1"/>
            <a:endParaRPr lang="pl-PL" dirty="0" smtClean="0">
              <a:solidFill>
                <a:srgbClr val="171717"/>
              </a:solidFill>
            </a:endParaRPr>
          </a:p>
          <a:p>
            <a:pPr lvl="1"/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ECAL DC</a:t>
            </a:r>
            <a:r>
              <a:rPr lang="pl-PL" dirty="0" smtClean="0"/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0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8" y="19050"/>
            <a:ext cx="10058400" cy="628649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648374" y="652380"/>
            <a:ext cx="1225973" cy="797008"/>
          </a:xfrm>
          <a:prstGeom prst="straightConnector1">
            <a:avLst/>
          </a:prstGeom>
          <a:ln w="12700">
            <a:solidFill>
              <a:srgbClr val="2F2F2F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56268" y="1449388"/>
            <a:ext cx="1192106" cy="3726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900" dirty="0" smtClean="0">
                <a:solidFill>
                  <a:srgbClr val="303030"/>
                </a:solidFill>
              </a:rPr>
              <a:t>One panel for each partition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0482" y="3921336"/>
            <a:ext cx="1246292" cy="37973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900" dirty="0" smtClean="0">
                <a:solidFill>
                  <a:srgbClr val="303030"/>
                </a:solidFill>
              </a:rPr>
              <a:t>36 barel partitions, 8 endcaps partitions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00482" y="4441616"/>
            <a:ext cx="1246292" cy="36067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900" dirty="0" smtClean="0">
                <a:solidFill>
                  <a:srgbClr val="303030"/>
                </a:solidFill>
              </a:rPr>
              <a:t>352 temperature sensors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74347" y="447040"/>
            <a:ext cx="460586" cy="15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334933" y="4185920"/>
            <a:ext cx="1347893" cy="36618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900" dirty="0" smtClean="0">
                <a:solidFill>
                  <a:srgbClr val="303030"/>
                </a:solidFill>
              </a:rPr>
              <a:t>8 temperature sensors</a:t>
            </a:r>
          </a:p>
          <a:p>
            <a:r>
              <a:rPr lang="pl-PL" sz="900" dirty="0">
                <a:solidFill>
                  <a:srgbClr val="303030"/>
                </a:solidFill>
              </a:rPr>
              <a:t>p</a:t>
            </a:r>
            <a:r>
              <a:rPr lang="pl-PL" sz="900" dirty="0" smtClean="0">
                <a:solidFill>
                  <a:srgbClr val="303030"/>
                </a:solidFill>
              </a:rPr>
              <a:t>er partition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463628" y="3772748"/>
            <a:ext cx="128692" cy="413172"/>
          </a:xfrm>
          <a:prstGeom prst="straightConnector1">
            <a:avLst/>
          </a:prstGeom>
          <a:ln w="12700">
            <a:solidFill>
              <a:srgbClr val="2F2F2F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44800" y="2702560"/>
            <a:ext cx="3393440" cy="1070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777884" y="2055599"/>
            <a:ext cx="1154854" cy="36618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900" dirty="0">
                <a:solidFill>
                  <a:srgbClr val="303030"/>
                </a:solidFill>
              </a:rPr>
              <a:t>1</a:t>
            </a:r>
            <a:r>
              <a:rPr lang="pl-PL" sz="900" dirty="0" smtClean="0">
                <a:solidFill>
                  <a:srgbClr val="303030"/>
                </a:solidFill>
              </a:rPr>
              <a:t> water leakage sensor per endcap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238240" y="1774613"/>
            <a:ext cx="511387" cy="274266"/>
          </a:xfrm>
          <a:prstGeom prst="straightConnector1">
            <a:avLst/>
          </a:prstGeom>
          <a:ln w="12700">
            <a:solidFill>
              <a:srgbClr val="2F2F2F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34560" y="1667347"/>
            <a:ext cx="1503680" cy="112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5688011" cy="4608512"/>
          </a:xfrm>
        </p:spPr>
        <p:txBody>
          <a:bodyPr/>
          <a:lstStyle/>
          <a:p>
            <a:pPr lvl="1"/>
            <a:r>
              <a:rPr lang="pl-PL" dirty="0" smtClean="0">
                <a:solidFill>
                  <a:srgbClr val="171717"/>
                </a:solidFill>
              </a:rPr>
              <a:t>Shows readouts from temperature</a:t>
            </a:r>
            <a:br>
              <a:rPr lang="pl-PL" dirty="0" smtClean="0">
                <a:solidFill>
                  <a:srgbClr val="171717"/>
                </a:solidFill>
              </a:rPr>
            </a:br>
            <a:r>
              <a:rPr lang="pl-PL" dirty="0" smtClean="0">
                <a:solidFill>
                  <a:srgbClr val="171717"/>
                </a:solidFill>
              </a:rPr>
              <a:t>sensors in real time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Plot can be checked and unchecked by user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When sensor is disabled there is no plot available</a:t>
            </a:r>
            <a:br>
              <a:rPr lang="pl-PL" dirty="0" smtClean="0">
                <a:solidFill>
                  <a:srgbClr val="171717"/>
                </a:solidFill>
              </a:rPr>
            </a:br>
            <a:r>
              <a:rPr lang="pl-PL" dirty="0" smtClean="0">
                <a:solidFill>
                  <a:srgbClr val="171717"/>
                </a:solidFill>
              </a:rPr>
              <a:t>for that sensor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Temperature sensors plot widget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0262"/>
            <a:ext cx="5902092" cy="48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5688011" cy="4608512"/>
          </a:xfrm>
        </p:spPr>
        <p:txBody>
          <a:bodyPr/>
          <a:lstStyle/>
          <a:p>
            <a:pPr lvl="1"/>
            <a:r>
              <a:rPr lang="pl-PL" dirty="0" smtClean="0">
                <a:solidFill>
                  <a:srgbClr val="171717"/>
                </a:solidFill>
              </a:rPr>
              <a:t>Partition conditions in real time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When one of the temperature sensors</a:t>
            </a:r>
            <a:r>
              <a:rPr lang="pl-PL" dirty="0">
                <a:solidFill>
                  <a:srgbClr val="171717"/>
                </a:solidFill>
              </a:rPr>
              <a:t/>
            </a:r>
            <a:br>
              <a:rPr lang="pl-PL" dirty="0">
                <a:solidFill>
                  <a:srgbClr val="171717"/>
                </a:solidFill>
              </a:rPr>
            </a:br>
            <a:r>
              <a:rPr lang="pl-PL" dirty="0" smtClean="0">
                <a:solidFill>
                  <a:srgbClr val="171717"/>
                </a:solidFill>
              </a:rPr>
              <a:t>exceeds threshold, then alarm and suitable</a:t>
            </a:r>
            <a:r>
              <a:rPr lang="pl-PL" dirty="0">
                <a:solidFill>
                  <a:srgbClr val="171717"/>
                </a:solidFill>
              </a:rPr>
              <a:t/>
            </a:r>
            <a:br>
              <a:rPr lang="pl-PL" dirty="0">
                <a:solidFill>
                  <a:srgbClr val="171717"/>
                </a:solidFill>
              </a:rPr>
            </a:br>
            <a:r>
              <a:rPr lang="pl-PL" dirty="0" smtClean="0">
                <a:solidFill>
                  <a:srgbClr val="171717"/>
                </a:solidFill>
              </a:rPr>
              <a:t>automatic actions for the partition is perfomed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Cooling status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Water leakage available only for endcap partitions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Conditions monitoring widget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25" y="2203730"/>
            <a:ext cx="405821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5688011" cy="4608512"/>
          </a:xfrm>
        </p:spPr>
        <p:txBody>
          <a:bodyPr/>
          <a:lstStyle/>
          <a:p>
            <a:pPr lvl="1"/>
            <a:r>
              <a:rPr lang="pl-PL" dirty="0" smtClean="0">
                <a:solidFill>
                  <a:srgbClr val="171717"/>
                </a:solidFill>
              </a:rPr>
              <a:t>Interlocks for current partition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Temperature sensor exceeds limit, then</a:t>
            </a:r>
            <a:br>
              <a:rPr lang="pl-PL" dirty="0" smtClean="0">
                <a:solidFill>
                  <a:srgbClr val="171717"/>
                </a:solidFill>
              </a:rPr>
            </a:br>
            <a:r>
              <a:rPr lang="pl-PL" dirty="0" smtClean="0">
                <a:solidFill>
                  <a:srgbClr val="171717"/>
                </a:solidFill>
              </a:rPr>
              <a:t>high voltage, low voltage and low voltage cut</a:t>
            </a:r>
            <a:br>
              <a:rPr lang="pl-PL" dirty="0" smtClean="0">
                <a:solidFill>
                  <a:srgbClr val="171717"/>
                </a:solidFill>
              </a:rPr>
            </a:br>
            <a:r>
              <a:rPr lang="pl-PL" dirty="0" smtClean="0">
                <a:solidFill>
                  <a:srgbClr val="171717"/>
                </a:solidFill>
              </a:rPr>
              <a:t>interlocks are set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Cooling interlock for water leakage sensors in</a:t>
            </a:r>
            <a:br>
              <a:rPr lang="pl-PL" dirty="0" smtClean="0">
                <a:solidFill>
                  <a:srgbClr val="171717"/>
                </a:solidFill>
              </a:rPr>
            </a:br>
            <a:r>
              <a:rPr lang="pl-PL" dirty="0" smtClean="0">
                <a:solidFill>
                  <a:srgbClr val="171717"/>
                </a:solidFill>
              </a:rPr>
              <a:t>endcaps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Interlocks can be set manually</a:t>
            </a: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Interlock status widget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804" y="1868734"/>
            <a:ext cx="400105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439335"/>
            <a:ext cx="4346891" cy="4761440"/>
          </a:xfrm>
        </p:spPr>
        <p:txBody>
          <a:bodyPr/>
          <a:lstStyle/>
          <a:p>
            <a:pPr lvl="1"/>
            <a:r>
              <a:rPr lang="pl-PL" dirty="0" smtClean="0">
                <a:solidFill>
                  <a:srgbClr val="171717"/>
                </a:solidFill>
              </a:rPr>
              <a:t>Crucial values for every sensor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Wire connection 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Current value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Warning status if value two degrees</a:t>
            </a:r>
            <a:br>
              <a:rPr lang="pl-PL" dirty="0" smtClean="0">
                <a:solidFill>
                  <a:srgbClr val="171717"/>
                </a:solidFill>
              </a:rPr>
            </a:br>
            <a:r>
              <a:rPr lang="pl-PL" dirty="0" smtClean="0">
                <a:solidFill>
                  <a:srgbClr val="171717"/>
                </a:solidFill>
              </a:rPr>
              <a:t>lower than overheating limit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Crossing overheating limit causes</a:t>
            </a:r>
            <a:br>
              <a:rPr lang="pl-PL" dirty="0" smtClean="0">
                <a:solidFill>
                  <a:srgbClr val="171717"/>
                </a:solidFill>
              </a:rPr>
            </a:br>
            <a:r>
              <a:rPr lang="pl-PL" dirty="0" smtClean="0">
                <a:solidFill>
                  <a:srgbClr val="171717"/>
                </a:solidFill>
              </a:rPr>
              <a:t>partition interlocks</a:t>
            </a:r>
          </a:p>
          <a:p>
            <a:pPr lvl="1"/>
            <a:r>
              <a:rPr lang="pl-PL" dirty="0" smtClean="0">
                <a:solidFill>
                  <a:srgbClr val="171717"/>
                </a:solidFill>
              </a:rPr>
              <a:t>Crossing critical overheating causes </a:t>
            </a:r>
            <a:br>
              <a:rPr lang="pl-PL" dirty="0" smtClean="0">
                <a:solidFill>
                  <a:srgbClr val="171717"/>
                </a:solidFill>
              </a:rPr>
            </a:br>
            <a:r>
              <a:rPr lang="pl-PL" dirty="0" smtClean="0">
                <a:solidFill>
                  <a:srgbClr val="171717"/>
                </a:solidFill>
              </a:rPr>
              <a:t>general DSS interlock, which turns off the detector</a:t>
            </a: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Interlock status widget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5" y="6371064"/>
            <a:ext cx="631160" cy="365125"/>
          </a:xfrm>
        </p:spPr>
        <p:txBody>
          <a:bodyPr/>
          <a:lstStyle/>
          <a:p>
            <a:fld id="{23793A62-AA7E-5A4D-A43E-DF1B3593C4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055" y="6356350"/>
            <a:ext cx="8901429" cy="365125"/>
          </a:xfrm>
        </p:spPr>
        <p:txBody>
          <a:bodyPr/>
          <a:lstStyle/>
          <a:p>
            <a:r>
              <a:rPr lang="en-US" dirty="0" smtClean="0"/>
              <a:t>Jakub Wieczorek | </a:t>
            </a:r>
            <a:r>
              <a:rPr lang="en-GB" dirty="0"/>
              <a:t>My work with the ECAL DCS software and a Non-invasive isolation damage system for the </a:t>
            </a:r>
            <a:r>
              <a:rPr lang="en-GB" dirty="0" err="1"/>
              <a:t>preshower</a:t>
            </a:r>
            <a:r>
              <a:rPr lang="en-GB" dirty="0"/>
              <a:t> detector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38" y="2147146"/>
            <a:ext cx="6926050" cy="284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RN Corporate16-9.pptx" id="{B079CA86-0BF8-F24F-B90C-21D4617AEE73}" vid="{74ECE0B9-9734-D944-BC94-16A4B33437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 Corporate16-9</Template>
  <TotalTime>4306</TotalTime>
  <Words>970</Words>
  <Application>Microsoft Office PowerPoint</Application>
  <PresentationFormat>Widescreen</PresentationFormat>
  <Paragraphs>200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My work with the ECAL DCS software and a Non-invasive isolation damage system for the preshower detector</vt:lpstr>
      <vt:lpstr>Presentation plan</vt:lpstr>
      <vt:lpstr>ECAL Detector Control System</vt:lpstr>
      <vt:lpstr>ECAL DCS</vt:lpstr>
      <vt:lpstr>PowerPoint Presentation</vt:lpstr>
      <vt:lpstr>Temperature sensors plot widget</vt:lpstr>
      <vt:lpstr>Conditions monitoring widget</vt:lpstr>
      <vt:lpstr>Interlock status widget</vt:lpstr>
      <vt:lpstr>Interlock status widget</vt:lpstr>
      <vt:lpstr>Integration test for interlocks</vt:lpstr>
      <vt:lpstr>Isolation damages detection project</vt:lpstr>
      <vt:lpstr>Introduction and problem definition</vt:lpstr>
      <vt:lpstr>Solution proposal #1</vt:lpstr>
      <vt:lpstr>Solution proposal #2</vt:lpstr>
      <vt:lpstr>Few words about measurements</vt:lpstr>
      <vt:lpstr>Hardware and electronics</vt:lpstr>
      <vt:lpstr>Microcontroller</vt:lpstr>
      <vt:lpstr>Raspberry OPC UA Server</vt:lpstr>
      <vt:lpstr>SCADA</vt:lpstr>
      <vt:lpstr>Project outcome</vt:lpstr>
      <vt:lpstr>Future work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project of damages detection in the Armaflex Isolation using no digital sensors</dc:title>
  <dc:creator>Jakub Lukasz Wieczorek</dc:creator>
  <cp:lastModifiedBy>Jakub Lukasz Wieczorek</cp:lastModifiedBy>
  <cp:revision>47</cp:revision>
  <dcterms:created xsi:type="dcterms:W3CDTF">2019-11-29T11:38:56Z</dcterms:created>
  <dcterms:modified xsi:type="dcterms:W3CDTF">2019-12-02T12:35:54Z</dcterms:modified>
</cp:coreProperties>
</file>