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8" r:id="rId2"/>
    <p:sldId id="390" r:id="rId3"/>
    <p:sldId id="313" r:id="rId4"/>
    <p:sldId id="296" r:id="rId5"/>
    <p:sldId id="391" r:id="rId6"/>
    <p:sldId id="393" r:id="rId7"/>
    <p:sldId id="394" r:id="rId8"/>
    <p:sldId id="295" r:id="rId9"/>
    <p:sldId id="395" r:id="rId10"/>
    <p:sldId id="396" r:id="rId11"/>
    <p:sldId id="316" r:id="rId12"/>
    <p:sldId id="282" r:id="rId13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9324A95-C179-42B0-88B6-91656287D470}">
          <p14:sldIdLst>
            <p14:sldId id="268"/>
            <p14:sldId id="390"/>
            <p14:sldId id="313"/>
            <p14:sldId id="296"/>
            <p14:sldId id="391"/>
            <p14:sldId id="393"/>
            <p14:sldId id="394"/>
            <p14:sldId id="295"/>
            <p14:sldId id="395"/>
            <p14:sldId id="396"/>
            <p14:sldId id="31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0B294C"/>
    <a:srgbClr val="154C8E"/>
    <a:srgbClr val="DCDDDF"/>
    <a:srgbClr val="7F7F7F"/>
    <a:srgbClr val="19A6CD"/>
    <a:srgbClr val="00B050"/>
    <a:srgbClr val="1BB3DB"/>
    <a:srgbClr val="9B2FD1"/>
    <a:srgbClr val="A74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1" autoAdjust="0"/>
    <p:restoredTop sz="94678" autoAdjust="0"/>
  </p:normalViewPr>
  <p:slideViewPr>
    <p:cSldViewPr snapToGrid="0" showGuides="1">
      <p:cViewPr varScale="1">
        <p:scale>
          <a:sx n="54" d="100"/>
          <a:sy n="54" d="100"/>
        </p:scale>
        <p:origin x="909" y="39"/>
      </p:cViewPr>
      <p:guideLst/>
    </p:cSldViewPr>
  </p:slideViewPr>
  <p:outlineViewPr>
    <p:cViewPr>
      <p:scale>
        <a:sx n="33" d="100"/>
        <a:sy n="33" d="100"/>
      </p:scale>
      <p:origin x="0" y="-4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7696"/>
    </p:cViewPr>
  </p:sorterViewPr>
  <p:notesViewPr>
    <p:cSldViewPr snapToGrid="0" showGuides="1">
      <p:cViewPr varScale="1">
        <p:scale>
          <a:sx n="102" d="100"/>
          <a:sy n="102" d="100"/>
        </p:scale>
        <p:origin x="352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BC42-6563-49C0-9AB0-0B46679F5AB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D579-49B2-4848-8B9E-FAC72A3B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D2D02-4FD5-5AD1-9FA2-3E4C9A5F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61065F2-D2F7-C22C-68D2-BAE8D8C2F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5E6C39A-19AD-1744-4AFC-AED33A91C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4169B4-5174-FB6C-39B8-03C9672F0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095-5CC9-B5C7-DC31-0C89BEECE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7676BDB-C3FD-F3FF-B3A1-B7ED26D72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3878693-9388-AA70-0611-99E79C9E8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36BA781-D5AC-A040-C31A-3C9DE364D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0CB3E-502B-3384-667E-E90162616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664F429-5DDB-6BE4-176B-C688DAFD0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F7ED319-619E-B2AC-AB73-B9BCCBD09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B05C4A-846A-9104-4DB9-144BF23DB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1035" userDrawn="1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609" userDrawn="1">
          <p15:clr>
            <a:srgbClr val="FBAE40"/>
          </p15:clr>
        </p15:guide>
        <p15:guide id="4" orient="horz" pos="103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Our Suc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2649200" y="5354283"/>
            <a:ext cx="10058400" cy="67123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ur Dedicated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9890564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219976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549388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9878800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890564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3219976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549388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19878800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5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Meet th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957996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850089" y="596531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82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7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Meet the Team Expe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679516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710848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79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0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Meet the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132257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3437220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8742182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7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844476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861661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878845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Slide with Two Narrow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7733492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2551343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Digita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7418145" y="1646238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0" y="6073540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76400" y="1646238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418144" y="7851385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Design Pro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0"/>
            <a:ext cx="6024607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4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Design &amp; Pr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020548" y="17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043611" y="36593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88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Phot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21031201" cy="1206976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Our Stud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9900" cy="13716000"/>
          </a:xfrm>
          <a:custGeom>
            <a:avLst/>
            <a:gdLst>
              <a:gd name="connsiteX0" fmla="*/ 0 w 6819900"/>
              <a:gd name="connsiteY0" fmla="*/ 0 h 13716000"/>
              <a:gd name="connsiteX1" fmla="*/ 6819900 w 6819900"/>
              <a:gd name="connsiteY1" fmla="*/ 0 h 13716000"/>
              <a:gd name="connsiteX2" fmla="*/ 6819900 w 6819900"/>
              <a:gd name="connsiteY2" fmla="*/ 13716000 h 13716000"/>
              <a:gd name="connsiteX3" fmla="*/ 0 w 6819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13716000">
                <a:moveTo>
                  <a:pt x="0" y="0"/>
                </a:moveTo>
                <a:lnTo>
                  <a:pt x="6819900" y="0"/>
                </a:lnTo>
                <a:lnTo>
                  <a:pt x="6819900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115946" y="0"/>
            <a:ext cx="6819900" cy="6709978"/>
          </a:xfrm>
          <a:custGeom>
            <a:avLst/>
            <a:gdLst>
              <a:gd name="connsiteX0" fmla="*/ 0 w 6819900"/>
              <a:gd name="connsiteY0" fmla="*/ 0 h 6709978"/>
              <a:gd name="connsiteX1" fmla="*/ 6819900 w 6819900"/>
              <a:gd name="connsiteY1" fmla="*/ 0 h 6709978"/>
              <a:gd name="connsiteX2" fmla="*/ 6819900 w 6819900"/>
              <a:gd name="connsiteY2" fmla="*/ 6709978 h 6709978"/>
              <a:gd name="connsiteX3" fmla="*/ 0 w 6819900"/>
              <a:gd name="connsiteY3" fmla="*/ 6709978 h 67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09978">
                <a:moveTo>
                  <a:pt x="0" y="0"/>
                </a:moveTo>
                <a:lnTo>
                  <a:pt x="6819900" y="0"/>
                </a:lnTo>
                <a:lnTo>
                  <a:pt x="6819900" y="6709978"/>
                </a:lnTo>
                <a:lnTo>
                  <a:pt x="0" y="67099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115946" y="7000240"/>
            <a:ext cx="6819900" cy="6715760"/>
          </a:xfrm>
          <a:custGeom>
            <a:avLst/>
            <a:gdLst>
              <a:gd name="connsiteX0" fmla="*/ 0 w 6819900"/>
              <a:gd name="connsiteY0" fmla="*/ 0 h 6715760"/>
              <a:gd name="connsiteX1" fmla="*/ 6819900 w 6819900"/>
              <a:gd name="connsiteY1" fmla="*/ 0 h 6715760"/>
              <a:gd name="connsiteX2" fmla="*/ 6819900 w 6819900"/>
              <a:gd name="connsiteY2" fmla="*/ 6715760 h 6715760"/>
              <a:gd name="connsiteX3" fmla="*/ 0 w 6819900"/>
              <a:gd name="connsiteY3" fmla="*/ 6715760 h 67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15760">
                <a:moveTo>
                  <a:pt x="0" y="0"/>
                </a:moveTo>
                <a:lnTo>
                  <a:pt x="6819900" y="0"/>
                </a:lnTo>
                <a:lnTo>
                  <a:pt x="6819900" y="6715760"/>
                </a:lnTo>
                <a:lnTo>
                  <a:pt x="0" y="67157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Customer Testemonia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2827293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3775555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3775555" y="164623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Slide with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933407" y="1646238"/>
            <a:ext cx="10774194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Slide with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9229021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4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4688151" y="1646238"/>
            <a:ext cx="8019449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182275" y="587141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63700" y="817099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Photo Galler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5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Photo Galler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696226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Photo Gallery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9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Photo Gallery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755945" y="1646238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835489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0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312400" y="3057525"/>
            <a:ext cx="123952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8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Photo Gallery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7605376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295719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698605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39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Photo Gallery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7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76401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9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5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Photo Gallery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8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8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4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76401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Photo Gallery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401" y="6155450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5835488" y="1646236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5835488" y="7772842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8735292" y="1646236"/>
            <a:ext cx="6872112" cy="103978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Photo Gallery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7605376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2295717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986059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1676401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0"/>
          </p:nvPr>
        </p:nvSpPr>
        <p:spPr>
          <a:xfrm>
            <a:off x="17605376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12295717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6986059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464580" y="5660195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1118103" y="5023564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9967142" y="8106820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-Mobile App in The H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846551" y="2578101"/>
            <a:ext cx="3177116" cy="560705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bg1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bg1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4" name="TextBox 10"/>
          <p:cNvSpPr txBox="1"/>
          <p:nvPr userDrawn="1"/>
        </p:nvSpPr>
        <p:spPr>
          <a:xfrm>
            <a:off x="481263" y="68103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-Project Showc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47909" y="4374834"/>
            <a:ext cx="10688251" cy="670464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-App 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2366433" y="2927350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-App in Wa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414002" y="4572000"/>
            <a:ext cx="3718558" cy="46575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3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-App Design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020301" y="2929467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-Portfolio in Macboo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623446" y="3017672"/>
            <a:ext cx="11057753" cy="6926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-Macbook &amp; iPhone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460500" y="3395133"/>
            <a:ext cx="10024533" cy="6256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7736177" y="6424082"/>
            <a:ext cx="3270490" cy="578485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-Web Design &amp; Develop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291326" y="2840682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3159194" y="5839572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12012678" y="8920766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Portfolio in iMa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440160" y="2557432"/>
            <a:ext cx="10480040" cy="63135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-Portfolio in iPhon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8513233" y="6081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3686084" y="43666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8722109" y="2652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Welcome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5447" y="3529906"/>
            <a:ext cx="6778196" cy="66561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57490" y="3513538"/>
            <a:ext cx="3128210" cy="3128210"/>
          </a:xfrm>
          <a:custGeom>
            <a:avLst/>
            <a:gdLst>
              <a:gd name="connsiteX0" fmla="*/ 1564105 w 3128210"/>
              <a:gd name="connsiteY0" fmla="*/ 0 h 3128210"/>
              <a:gd name="connsiteX1" fmla="*/ 3128210 w 3128210"/>
              <a:gd name="connsiteY1" fmla="*/ 1564105 h 3128210"/>
              <a:gd name="connsiteX2" fmla="*/ 1564105 w 3128210"/>
              <a:gd name="connsiteY2" fmla="*/ 3128210 h 3128210"/>
              <a:gd name="connsiteX3" fmla="*/ 0 w 3128210"/>
              <a:gd name="connsiteY3" fmla="*/ 1564105 h 3128210"/>
              <a:gd name="connsiteX4" fmla="*/ 1564105 w 3128210"/>
              <a:gd name="connsiteY4" fmla="*/ 0 h 312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10" h="3128210">
                <a:moveTo>
                  <a:pt x="1564105" y="0"/>
                </a:moveTo>
                <a:cubicBezTo>
                  <a:pt x="2427936" y="0"/>
                  <a:pt x="3128210" y="700274"/>
                  <a:pt x="3128210" y="1564105"/>
                </a:cubicBezTo>
                <a:cubicBezTo>
                  <a:pt x="3128210" y="2427936"/>
                  <a:pt x="2427936" y="3128210"/>
                  <a:pt x="1564105" y="3128210"/>
                </a:cubicBezTo>
                <a:cubicBezTo>
                  <a:pt x="700274" y="3128210"/>
                  <a:pt x="0" y="2427936"/>
                  <a:pt x="0" y="1564105"/>
                </a:cubicBezTo>
                <a:cubicBezTo>
                  <a:pt x="0" y="700274"/>
                  <a:pt x="700274" y="0"/>
                  <a:pt x="156410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Company TImelin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4910963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Company TImelin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1646238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0100109" y="6785061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7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Company TImelin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00109" y="4091055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  <p15:guide id="3" orient="horz" pos="7601">
          <p15:clr>
            <a:srgbClr val="FBAE40"/>
          </p15:clr>
        </p15:guide>
        <p15:guide id="4" orient="horz" pos="103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12096000"/>
            <a:ext cx="24384000" cy="1620000"/>
          </a:xfrm>
          <a:prstGeom prst="rect">
            <a:avLst/>
          </a:prstGeom>
          <a:solidFill>
            <a:srgbClr val="154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12441976"/>
            <a:ext cx="3447040" cy="928049"/>
          </a:xfrm>
          <a:prstGeom prst="rect">
            <a:avLst/>
          </a:prstGeom>
        </p:spPr>
      </p:pic>
      <p:sp>
        <p:nvSpPr>
          <p:cNvPr id="19" name="pole tekstowe 18"/>
          <p:cNvSpPr txBox="1"/>
          <p:nvPr userDrawn="1"/>
        </p:nvSpPr>
        <p:spPr>
          <a:xfrm>
            <a:off x="16796083" y="12816027"/>
            <a:ext cx="7098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spc="600" dirty="0">
                <a:solidFill>
                  <a:schemeClr val="bg1"/>
                </a:solidFill>
                <a:latin typeface="Barlow SCK SemiBold" panose="00000706000000000000" pitchFamily="50" charset="-18"/>
              </a:rPr>
              <a:t>CURABITUR</a:t>
            </a:r>
            <a:r>
              <a:rPr lang="pl-PL" sz="3000" spc="600" dirty="0">
                <a:solidFill>
                  <a:schemeClr val="bg1"/>
                </a:solidFill>
                <a:latin typeface="Barlow SCK SemiBold" panose="00000706000000000000" pitchFamily="50" charset="-18"/>
              </a:rPr>
              <a:t> PULVINAR QUAM</a:t>
            </a:r>
          </a:p>
        </p:txBody>
      </p:sp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9" r:id="rId2"/>
    <p:sldLayoutId id="2147483710" r:id="rId3"/>
    <p:sldLayoutId id="2147483682" r:id="rId4"/>
    <p:sldLayoutId id="2147483691" r:id="rId5"/>
    <p:sldLayoutId id="2147483693" r:id="rId6"/>
    <p:sldLayoutId id="2147483713" r:id="rId7"/>
    <p:sldLayoutId id="2147483714" r:id="rId8"/>
    <p:sldLayoutId id="2147483715" r:id="rId9"/>
    <p:sldLayoutId id="2147483730" r:id="rId10"/>
    <p:sldLayoutId id="2147483707" r:id="rId11"/>
    <p:sldLayoutId id="2147483705" r:id="rId12"/>
    <p:sldLayoutId id="2147483712" r:id="rId13"/>
    <p:sldLayoutId id="2147483706" r:id="rId14"/>
    <p:sldLayoutId id="2147483719" r:id="rId15"/>
    <p:sldLayoutId id="2147483716" r:id="rId16"/>
    <p:sldLayoutId id="2147483718" r:id="rId17"/>
    <p:sldLayoutId id="2147483708" r:id="rId18"/>
    <p:sldLayoutId id="2147483692" r:id="rId19"/>
    <p:sldLayoutId id="2147483690" r:id="rId20"/>
    <p:sldLayoutId id="2147483686" r:id="rId21"/>
    <p:sldLayoutId id="2147483720" r:id="rId22"/>
    <p:sldLayoutId id="2147483685" r:id="rId23"/>
    <p:sldLayoutId id="2147483684" r:id="rId24"/>
    <p:sldLayoutId id="2147483689" r:id="rId25"/>
    <p:sldLayoutId id="2147483722" r:id="rId26"/>
    <p:sldLayoutId id="2147483723" r:id="rId27"/>
    <p:sldLayoutId id="2147483721" r:id="rId28"/>
    <p:sldLayoutId id="2147483725" r:id="rId29"/>
    <p:sldLayoutId id="2147483724" r:id="rId30"/>
    <p:sldLayoutId id="2147483726" r:id="rId31"/>
    <p:sldLayoutId id="2147483727" r:id="rId32"/>
    <p:sldLayoutId id="2147483728" r:id="rId33"/>
    <p:sldLayoutId id="2147483729" r:id="rId34"/>
    <p:sldLayoutId id="2147483697" r:id="rId35"/>
    <p:sldLayoutId id="2147483704" r:id="rId36"/>
    <p:sldLayoutId id="2147483702" r:id="rId37"/>
    <p:sldLayoutId id="2147483701" r:id="rId38"/>
    <p:sldLayoutId id="2147483700" r:id="rId39"/>
    <p:sldLayoutId id="2147483699" r:id="rId40"/>
    <p:sldLayoutId id="2147483694" r:id="rId41"/>
    <p:sldLayoutId id="2147483698" r:id="rId42"/>
    <p:sldLayoutId id="2147483717" r:id="rId43"/>
    <p:sldLayoutId id="2147483695" r:id="rId44"/>
    <p:sldLayoutId id="2147483696" r:id="rId4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1" userDrawn="1">
          <p15:clr>
            <a:srgbClr val="F26B43"/>
          </p15:clr>
        </p15:guide>
        <p15:guide id="2" pos="1035" userDrawn="1">
          <p15:clr>
            <a:srgbClr val="F26B43"/>
          </p15:clr>
        </p15:guide>
        <p15:guide id="4" orient="horz" pos="4420" userDrawn="1">
          <p15:clr>
            <a:srgbClr val="F26B43"/>
          </p15:clr>
        </p15:guide>
        <p15:guide id="5" pos="143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ymbol zastępczy obrazu 1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/>
          <p:cNvSpPr txBox="1"/>
          <p:nvPr/>
        </p:nvSpPr>
        <p:spPr>
          <a:xfrm>
            <a:off x="2681036" y="5608318"/>
            <a:ext cx="19021928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10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Symulator Układu Automatycznej regulacji</a:t>
            </a:r>
            <a:endParaRPr lang="en-US" sz="110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1995" y="9456821"/>
            <a:ext cx="610001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Sekcja 4</a:t>
            </a: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-Jakub Wrobel</a:t>
            </a: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-Kacper Huk</a:t>
            </a:r>
            <a:endParaRPr lang="en-US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/>
          <p:cNvCxnSpPr/>
          <p:nvPr/>
        </p:nvCxnSpPr>
        <p:spPr>
          <a:xfrm flipH="1">
            <a:off x="11354594" y="12139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Obraz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62" y="921328"/>
            <a:ext cx="4133705" cy="531555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378906D-3CDF-47B6-A992-52683E5FBB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469" y="1343051"/>
            <a:ext cx="3095537" cy="44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1CCEF-3E1F-CCC0-7AAA-0278FA81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1FCC3-2504-6450-4FDA-56DDA0F7ABD9}"/>
              </a:ext>
            </a:extLst>
          </p:cNvPr>
          <p:cNvSpPr txBox="1"/>
          <p:nvPr/>
        </p:nvSpPr>
        <p:spPr>
          <a:xfrm>
            <a:off x="2331305" y="1305160"/>
            <a:ext cx="1867644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dirty="0"/>
              <a:t>Budowa ramki pojedynczego kroku symulacji</a:t>
            </a:r>
            <a:endParaRPr lang="en-US" sz="13800" b="1" dirty="0">
              <a:solidFill>
                <a:schemeClr val="accent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C50AD0-06AF-57C1-0381-E33F04068F51}"/>
              </a:ext>
            </a:extLst>
          </p:cNvPr>
          <p:cNvCxnSpPr/>
          <p:nvPr/>
        </p:nvCxnSpPr>
        <p:spPr>
          <a:xfrm flipH="1">
            <a:off x="0" y="185915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8A3F051-F883-1CA0-279B-D9F7073813D8}"/>
              </a:ext>
            </a:extLst>
          </p:cNvPr>
          <p:cNvSpPr txBox="1"/>
          <p:nvPr/>
        </p:nvSpPr>
        <p:spPr>
          <a:xfrm>
            <a:off x="1862382" y="2887682"/>
            <a:ext cx="9807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struct</a:t>
            </a:r>
            <a:r>
              <a:rPr lang="pl-PL" dirty="0"/>
              <a:t> </a:t>
            </a:r>
            <a:r>
              <a:rPr lang="pl-PL" dirty="0" err="1"/>
              <a:t>GeneratorPacket</a:t>
            </a:r>
            <a:r>
              <a:rPr lang="pl-PL" dirty="0"/>
              <a:t> {</a:t>
            </a:r>
          </a:p>
          <a:p>
            <a:r>
              <a:rPr lang="pl-PL" dirty="0"/>
              <a:t>    </a:t>
            </a:r>
            <a:r>
              <a:rPr lang="pl-PL" dirty="0" err="1"/>
              <a:t>PacketType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pl-PL" dirty="0" err="1"/>
              <a:t>PacketType</a:t>
            </a:r>
            <a:r>
              <a:rPr lang="pl-PL" dirty="0"/>
              <a:t>::Generator;</a:t>
            </a:r>
          </a:p>
          <a:p>
            <a:r>
              <a:rPr lang="pl-PL" dirty="0"/>
              <a:t>    </a:t>
            </a:r>
            <a:r>
              <a:rPr lang="pl-PL" dirty="0" err="1"/>
              <a:t>size_t</a:t>
            </a:r>
            <a:r>
              <a:rPr lang="pl-PL" dirty="0"/>
              <a:t> </a:t>
            </a:r>
            <a:r>
              <a:rPr lang="pl-PL" dirty="0" err="1"/>
              <a:t>tick</a:t>
            </a:r>
            <a:r>
              <a:rPr lang="pl-PL" dirty="0"/>
              <a:t>;</a:t>
            </a:r>
          </a:p>
          <a:p>
            <a:r>
              <a:rPr lang="pl-PL" dirty="0"/>
              <a:t>    </a:t>
            </a:r>
            <a:r>
              <a:rPr lang="pl-PL" dirty="0" err="1"/>
              <a:t>float</a:t>
            </a:r>
            <a:r>
              <a:rPr lang="pl-PL" dirty="0"/>
              <a:t> generator;</a:t>
            </a:r>
          </a:p>
          <a:p>
            <a:r>
              <a:rPr lang="pl-PL" dirty="0"/>
              <a:t>    </a:t>
            </a:r>
            <a:r>
              <a:rPr lang="pl-PL" dirty="0" err="1"/>
              <a:t>float</a:t>
            </a:r>
            <a:r>
              <a:rPr lang="pl-PL" dirty="0"/>
              <a:t> p, i, d;</a:t>
            </a:r>
          </a:p>
          <a:p>
            <a:r>
              <a:rPr lang="pl-PL" dirty="0"/>
              <a:t>    </a:t>
            </a:r>
            <a:r>
              <a:rPr lang="pl-PL" dirty="0" err="1"/>
              <a:t>float</a:t>
            </a:r>
            <a:r>
              <a:rPr lang="pl-PL" dirty="0"/>
              <a:t> error;</a:t>
            </a:r>
          </a:p>
          <a:p>
            <a:r>
              <a:rPr lang="pl-PL" dirty="0"/>
              <a:t>    </a:t>
            </a:r>
            <a:r>
              <a:rPr lang="pl-PL" dirty="0" err="1"/>
              <a:t>float</a:t>
            </a:r>
            <a:r>
              <a:rPr lang="pl-PL" dirty="0"/>
              <a:t> </a:t>
            </a:r>
            <a:r>
              <a:rPr lang="pl-PL" dirty="0" err="1"/>
              <a:t>pid_output</a:t>
            </a:r>
            <a:r>
              <a:rPr lang="pl-PL" dirty="0"/>
              <a:t>;</a:t>
            </a:r>
          </a:p>
          <a:p>
            <a:r>
              <a:rPr lang="pl-PL" dirty="0"/>
              <a:t>};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145901A-F0A8-C015-F3A3-BE9D112E9B20}"/>
              </a:ext>
            </a:extLst>
          </p:cNvPr>
          <p:cNvSpPr txBox="1"/>
          <p:nvPr/>
        </p:nvSpPr>
        <p:spPr>
          <a:xfrm>
            <a:off x="11669529" y="2887682"/>
            <a:ext cx="14305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struct</a:t>
            </a:r>
            <a:r>
              <a:rPr lang="pl-PL" dirty="0"/>
              <a:t> </a:t>
            </a:r>
            <a:r>
              <a:rPr lang="pl-PL" dirty="0" err="1"/>
              <a:t>ClientResponsePacket</a:t>
            </a:r>
            <a:r>
              <a:rPr lang="pl-PL" dirty="0"/>
              <a:t> {</a:t>
            </a:r>
          </a:p>
          <a:p>
            <a:r>
              <a:rPr lang="pl-PL" dirty="0"/>
              <a:t>    </a:t>
            </a:r>
            <a:r>
              <a:rPr lang="pl-PL" dirty="0" err="1"/>
              <a:t>PacketType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pl-PL" dirty="0" err="1"/>
              <a:t>PacketType</a:t>
            </a:r>
            <a:r>
              <a:rPr lang="pl-PL" dirty="0"/>
              <a:t>::</a:t>
            </a:r>
            <a:r>
              <a:rPr lang="pl-PL" dirty="0" err="1"/>
              <a:t>ClientResponse</a:t>
            </a:r>
            <a:r>
              <a:rPr lang="pl-PL" dirty="0"/>
              <a:t>;</a:t>
            </a:r>
          </a:p>
          <a:p>
            <a:r>
              <a:rPr lang="pl-PL" dirty="0"/>
              <a:t>    </a:t>
            </a:r>
            <a:r>
              <a:rPr lang="pl-PL" dirty="0" err="1"/>
              <a:t>size_t</a:t>
            </a:r>
            <a:r>
              <a:rPr lang="pl-PL" dirty="0"/>
              <a:t> </a:t>
            </a:r>
            <a:r>
              <a:rPr lang="pl-PL" dirty="0" err="1"/>
              <a:t>tick</a:t>
            </a:r>
            <a:r>
              <a:rPr lang="pl-PL" dirty="0"/>
              <a:t>;</a:t>
            </a:r>
          </a:p>
          <a:p>
            <a:r>
              <a:rPr lang="pl-PL" dirty="0"/>
              <a:t>    </a:t>
            </a:r>
            <a:r>
              <a:rPr lang="pl-PL" dirty="0" err="1"/>
              <a:t>float</a:t>
            </a:r>
            <a:r>
              <a:rPr lang="pl-PL" dirty="0"/>
              <a:t> </a:t>
            </a:r>
            <a:r>
              <a:rPr lang="pl-PL" dirty="0" err="1"/>
              <a:t>arx_output</a:t>
            </a:r>
            <a:r>
              <a:rPr lang="pl-PL" dirty="0"/>
              <a:t>;</a:t>
            </a:r>
          </a:p>
          <a:p>
            <a:r>
              <a:rPr lang="pl-PL" dirty="0"/>
              <a:t>    </a:t>
            </a:r>
            <a:r>
              <a:rPr lang="pl-PL" dirty="0" err="1"/>
              <a:t>float</a:t>
            </a:r>
            <a:r>
              <a:rPr lang="pl-PL" dirty="0"/>
              <a:t> </a:t>
            </a:r>
            <a:r>
              <a:rPr lang="pl-PL" dirty="0" err="1"/>
              <a:t>zaklucenie</a:t>
            </a:r>
            <a:r>
              <a:rPr lang="pl-PL" dirty="0"/>
              <a:t>;</a:t>
            </a:r>
          </a:p>
          <a:p>
            <a:r>
              <a:rPr lang="pl-PL" dirty="0"/>
              <a:t>};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1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7436" y="1221756"/>
            <a:ext cx="1220736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accent1"/>
                </a:solidFill>
                <a:cs typeface="Poppins SemiBold" panose="02000000000000000000" pitchFamily="2" charset="0"/>
              </a:rPr>
              <a:t>Trzy tryby pracowania symulacji</a:t>
            </a:r>
            <a:endParaRPr lang="en-US" sz="7200" b="1" dirty="0">
              <a:solidFill>
                <a:schemeClr val="accent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1775754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54505" y="4181081"/>
            <a:ext cx="6416509" cy="587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b="1" dirty="0">
                <a:cs typeface="Poppins" panose="02000000000000000000" pitchFamily="2" charset="0"/>
              </a:rPr>
              <a:t>Symulacja Rozdzielna Klient</a:t>
            </a:r>
          </a:p>
          <a:p>
            <a:pPr>
              <a:spcAft>
                <a:spcPts val="3600"/>
              </a:spcAft>
            </a:pPr>
            <a:r>
              <a:rPr lang="pl-PL" sz="3200" dirty="0" err="1">
                <a:cs typeface="Poppins" panose="02000000000000000000" pitchFamily="2" charset="0"/>
              </a:rPr>
              <a:t>Simulate_client</a:t>
            </a:r>
            <a:r>
              <a:rPr lang="pl-PL" sz="3200" dirty="0">
                <a:cs typeface="Poppins" panose="02000000000000000000" pitchFamily="2" charset="0"/>
              </a:rPr>
              <a:t>()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Odbiera </a:t>
            </a:r>
            <a:r>
              <a:rPr lang="pl-PL" sz="3200" dirty="0" err="1">
                <a:cs typeface="Poppins" panose="02000000000000000000" pitchFamily="2" charset="0"/>
              </a:rPr>
              <a:t>GeneratorPacket</a:t>
            </a:r>
            <a:r>
              <a:rPr lang="pl-PL" sz="3200" dirty="0">
                <a:cs typeface="Poppins" panose="02000000000000000000" pitchFamily="2" charset="0"/>
              </a:rPr>
              <a:t> z PID i r(t)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Oblicza y(t) z ARX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Tworzy </a:t>
            </a:r>
            <a:r>
              <a:rPr lang="pl-PL" sz="3200" dirty="0" err="1">
                <a:cs typeface="Poppins" panose="02000000000000000000" pitchFamily="2" charset="0"/>
              </a:rPr>
              <a:t>SimulationFrame</a:t>
            </a:r>
            <a:r>
              <a:rPr lang="pl-PL" sz="3200" dirty="0">
                <a:cs typeface="Poppins" panose="02000000000000000000" pitchFamily="2" charset="0"/>
              </a:rPr>
              <a:t> (do wykresu)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Odsyła </a:t>
            </a:r>
            <a:r>
              <a:rPr lang="pl-PL" sz="3200" dirty="0" err="1">
                <a:cs typeface="Poppins" panose="02000000000000000000" pitchFamily="2" charset="0"/>
              </a:rPr>
              <a:t>ClientResponsePacket</a:t>
            </a:r>
            <a:r>
              <a:rPr lang="pl-PL" sz="3200" dirty="0">
                <a:cs typeface="Poppins" panose="02000000000000000000" pitchFamily="2" charset="0"/>
              </a:rPr>
              <a:t> z </a:t>
            </a:r>
            <a:r>
              <a:rPr lang="pl-PL" sz="3200" dirty="0" err="1">
                <a:cs typeface="Poppins" panose="02000000000000000000" pitchFamily="2" charset="0"/>
              </a:rPr>
              <a:t>arx_output</a:t>
            </a:r>
            <a:r>
              <a:rPr lang="pl-PL" sz="3200" dirty="0">
                <a:cs typeface="Poppins" panose="02000000000000000000" pitchFamily="2" charset="0"/>
              </a:rPr>
              <a:t> i </a:t>
            </a:r>
            <a:r>
              <a:rPr lang="pl-PL" sz="3200" dirty="0" err="1">
                <a:cs typeface="Poppins" panose="02000000000000000000" pitchFamily="2" charset="0"/>
              </a:rPr>
              <a:t>noise</a:t>
            </a:r>
            <a:endParaRPr lang="pl-PL" sz="3200" dirty="0">
              <a:cs typeface="Poppins" panose="020000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77264" y="3631455"/>
            <a:ext cx="7392391" cy="8610352"/>
            <a:chOff x="9889028" y="5502401"/>
            <a:chExt cx="5756837" cy="5160212"/>
          </a:xfrm>
        </p:grpSpPr>
        <p:sp>
          <p:nvSpPr>
            <p:cNvPr id="6" name="Rectangle 5"/>
            <p:cNvSpPr/>
            <p:nvPr/>
          </p:nvSpPr>
          <p:spPr>
            <a:xfrm>
              <a:off x="9889028" y="5502401"/>
              <a:ext cx="5756837" cy="5074156"/>
            </a:xfrm>
            <a:prstGeom prst="rect">
              <a:avLst/>
            </a:prstGeom>
            <a:solidFill>
              <a:srgbClr val="0B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14671" y="6559182"/>
              <a:ext cx="4534428" cy="41034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  <a:spcAft>
                  <a:spcPts val="3600"/>
                </a:spcAft>
              </a:pPr>
              <a:r>
                <a:rPr lang="en-US" sz="3000" dirty="0" err="1">
                  <a:solidFill>
                    <a:schemeClr val="bg1"/>
                  </a:solidFill>
                  <a:cs typeface="Poppins" panose="02000000000000000000" pitchFamily="2" charset="0"/>
                </a:rPr>
                <a:t>simulate_local</a:t>
              </a:r>
              <a:r>
                <a:rPr lang="en-US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()</a:t>
              </a:r>
              <a:endParaRPr lang="pl-PL" sz="3000" dirty="0">
                <a:solidFill>
                  <a:schemeClr val="bg1"/>
                </a:solidFill>
                <a:cs typeface="Poppins" panose="02000000000000000000" pitchFamily="2" charset="0"/>
              </a:endParaRPr>
            </a:p>
            <a:p>
              <a:pPr>
                <a:lnSpc>
                  <a:spcPts val="4000"/>
                </a:lnSpc>
                <a:spcAft>
                  <a:spcPts val="3600"/>
                </a:spcAft>
              </a:pP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Oblicza </a:t>
              </a:r>
              <a:r>
                <a:rPr lang="pl-PL" sz="3000" dirty="0" err="1">
                  <a:solidFill>
                    <a:schemeClr val="bg1"/>
                  </a:solidFill>
                  <a:cs typeface="Poppins" panose="02000000000000000000" pitchFamily="2" charset="0"/>
                </a:rPr>
                <a:t>generator_output</a:t>
              </a: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 = r(t)</a:t>
              </a:r>
            </a:p>
            <a:p>
              <a:pPr>
                <a:lnSpc>
                  <a:spcPts val="4000"/>
                </a:lnSpc>
                <a:spcAft>
                  <a:spcPts val="3600"/>
                </a:spcAft>
              </a:pP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Liczy error = r(t) - y(t)</a:t>
              </a:r>
            </a:p>
            <a:p>
              <a:pPr>
                <a:lnSpc>
                  <a:spcPts val="4000"/>
                </a:lnSpc>
                <a:spcAft>
                  <a:spcPts val="3600"/>
                </a:spcAft>
              </a:pP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PID liczy u(t) z error</a:t>
              </a:r>
            </a:p>
            <a:p>
              <a:pPr>
                <a:lnSpc>
                  <a:spcPts val="4000"/>
                </a:lnSpc>
                <a:spcAft>
                  <a:spcPts val="3600"/>
                </a:spcAft>
              </a:pP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ARX liczy y(t) na podstawie u(t)</a:t>
              </a:r>
            </a:p>
            <a:p>
              <a:pPr>
                <a:lnSpc>
                  <a:spcPts val="4000"/>
                </a:lnSpc>
                <a:spcAft>
                  <a:spcPts val="3600"/>
                </a:spcAft>
              </a:pP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Tworzy </a:t>
              </a:r>
              <a:r>
                <a:rPr lang="pl-PL" sz="3000" dirty="0" err="1">
                  <a:solidFill>
                    <a:schemeClr val="bg1"/>
                  </a:solidFill>
                  <a:cs typeface="Poppins" panose="02000000000000000000" pitchFamily="2" charset="0"/>
                </a:rPr>
                <a:t>SimulationFrame</a:t>
              </a:r>
              <a:r>
                <a:rPr lang="pl-PL" sz="3000" dirty="0">
                  <a:solidFill>
                    <a:schemeClr val="bg1"/>
                  </a:solidFill>
                  <a:cs typeface="Poppins" panose="02000000000000000000" pitchFamily="2" charset="0"/>
                </a:rPr>
                <a:t> i zapisuje do listy</a:t>
              </a:r>
            </a:p>
            <a:p>
              <a:pPr>
                <a:lnSpc>
                  <a:spcPts val="4000"/>
                </a:lnSpc>
                <a:spcAft>
                  <a:spcPts val="3600"/>
                </a:spcAft>
              </a:pPr>
              <a:endParaRPr lang="en-US" sz="3000" dirty="0">
                <a:solidFill>
                  <a:schemeClr val="bg1"/>
                </a:solidFill>
                <a:cs typeface="Poppins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00232" y="5846340"/>
              <a:ext cx="4534428" cy="368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4000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Symulacja Lokalna</a:t>
              </a:r>
              <a:endParaRPr lang="en-US" sz="4000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</p:grpSp>
      <p:sp>
        <p:nvSpPr>
          <p:cNvPr id="10" name="TextBox 7">
            <a:extLst>
              <a:ext uri="{FF2B5EF4-FFF2-40B4-BE49-F238E27FC236}">
                <a16:creationId xmlns:a16="http://schemas.microsoft.com/office/drawing/2014/main" id="{8CD3AF33-2BE5-F772-CF7B-F567833269E5}"/>
              </a:ext>
            </a:extLst>
          </p:cNvPr>
          <p:cNvSpPr txBox="1"/>
          <p:nvPr/>
        </p:nvSpPr>
        <p:spPr>
          <a:xfrm>
            <a:off x="1674813" y="4181081"/>
            <a:ext cx="6450531" cy="100642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b="1" dirty="0">
                <a:cs typeface="Poppins" panose="02000000000000000000" pitchFamily="2" charset="0"/>
              </a:rPr>
              <a:t>Symulacja Rozdzielna Serwer</a:t>
            </a:r>
          </a:p>
          <a:p>
            <a:pPr>
              <a:spcAft>
                <a:spcPts val="3600"/>
              </a:spcAft>
            </a:pPr>
            <a:r>
              <a:rPr lang="pl-PL" sz="3200" dirty="0" err="1">
                <a:cs typeface="Poppins" panose="02000000000000000000" pitchFamily="2" charset="0"/>
              </a:rPr>
              <a:t>simulate_server</a:t>
            </a:r>
            <a:r>
              <a:rPr lang="pl-PL" sz="3200" dirty="0">
                <a:cs typeface="Poppins" panose="02000000000000000000" pitchFamily="2" charset="0"/>
              </a:rPr>
              <a:t>()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Oblicza r(t) z generatora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Odejmuje ostatnie </a:t>
            </a:r>
            <a:r>
              <a:rPr lang="pl-PL" sz="3200" dirty="0" err="1">
                <a:cs typeface="Poppins" panose="02000000000000000000" pitchFamily="2" charset="0"/>
              </a:rPr>
              <a:t>arx_output</a:t>
            </a:r>
            <a:r>
              <a:rPr lang="pl-PL" sz="3200" dirty="0">
                <a:cs typeface="Poppins" panose="02000000000000000000" pitchFamily="2" charset="0"/>
              </a:rPr>
              <a:t> otrzymane od klienta → error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PID liczy u(t)</a:t>
            </a: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Wysyła dane do klienta w pakiecie </a:t>
            </a:r>
            <a:r>
              <a:rPr lang="pl-PL" sz="3200" dirty="0" err="1">
                <a:cs typeface="Poppins" panose="02000000000000000000" pitchFamily="2" charset="0"/>
              </a:rPr>
              <a:t>GeneratorPacket</a:t>
            </a:r>
            <a:endParaRPr lang="pl-PL" sz="3200" dirty="0">
              <a:cs typeface="Poppins" panose="02000000000000000000" pitchFamily="2" charset="0"/>
            </a:endParaRPr>
          </a:p>
          <a:p>
            <a:pPr>
              <a:spcAft>
                <a:spcPts val="3600"/>
              </a:spcAft>
            </a:pPr>
            <a:r>
              <a:rPr lang="pl-PL" sz="3200" dirty="0">
                <a:cs typeface="Poppins" panose="02000000000000000000" pitchFamily="2" charset="0"/>
              </a:rPr>
              <a:t>Tworzy </a:t>
            </a:r>
            <a:r>
              <a:rPr lang="pl-PL" sz="3200" dirty="0" err="1">
                <a:cs typeface="Poppins" panose="02000000000000000000" pitchFamily="2" charset="0"/>
              </a:rPr>
              <a:t>SimulationFrame</a:t>
            </a:r>
            <a:r>
              <a:rPr lang="pl-PL" sz="3200" dirty="0">
                <a:cs typeface="Poppins" panose="02000000000000000000" pitchFamily="2" charset="0"/>
              </a:rPr>
              <a:t> (do wykresu)</a:t>
            </a:r>
          </a:p>
          <a:p>
            <a:pPr>
              <a:spcAft>
                <a:spcPts val="3600"/>
              </a:spcAft>
            </a:pPr>
            <a:endParaRPr lang="pl-PL" sz="3200" b="1" dirty="0">
              <a:solidFill>
                <a:schemeClr val="accent2"/>
              </a:solidFill>
              <a:cs typeface="Poppins" panose="02000000000000000000" pitchFamily="2" charset="0"/>
            </a:endParaRPr>
          </a:p>
          <a:p>
            <a:pPr>
              <a:spcAft>
                <a:spcPts val="3600"/>
              </a:spcAft>
            </a:pPr>
            <a:endParaRPr lang="pl-PL" sz="3200" b="1" dirty="0">
              <a:solidFill>
                <a:schemeClr val="accent2"/>
              </a:solidFill>
              <a:cs typeface="Poppins" panose="02000000000000000000" pitchFamily="2" charset="0"/>
            </a:endParaRPr>
          </a:p>
          <a:p>
            <a:pPr>
              <a:spcAft>
                <a:spcPts val="3600"/>
              </a:spcAft>
            </a:pPr>
            <a:endParaRPr lang="en-US" sz="2400" dirty="0">
              <a:solidFill>
                <a:schemeClr val="accent2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07712" y="4680624"/>
            <a:ext cx="9769681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6600" b="1" dirty="0">
                <a:cs typeface="Poppins SemiBold" panose="02000000000000000000" pitchFamily="2" charset="0"/>
              </a:rPr>
              <a:t>Koniec</a:t>
            </a:r>
            <a:endParaRPr lang="en-US" sz="16600" b="1" dirty="0"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25BD16C6-C90B-4DF7-8342-B40CA19D2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626F612-A5D1-4571-A1F0-2FF048ED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B82369-982F-41FA-9F48-676FD5023F67}"/>
              </a:ext>
            </a:extLst>
          </p:cNvPr>
          <p:cNvSpPr txBox="1"/>
          <p:nvPr/>
        </p:nvSpPr>
        <p:spPr>
          <a:xfrm>
            <a:off x="2681036" y="6858000"/>
            <a:ext cx="19021928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10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V Spotkanie seminaryjne</a:t>
            </a:r>
            <a:endParaRPr lang="en-US" sz="110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F49C673-2E70-43AA-9F16-39C963FF27DF}"/>
              </a:ext>
            </a:extLst>
          </p:cNvPr>
          <p:cNvSpPr txBox="1"/>
          <p:nvPr/>
        </p:nvSpPr>
        <p:spPr>
          <a:xfrm>
            <a:off x="9141995" y="9456821"/>
            <a:ext cx="61000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Sieci Komputerowe</a:t>
            </a:r>
            <a:endParaRPr lang="en-US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62C3D449-0850-4FD1-A9B2-785367A207A4}"/>
              </a:ext>
            </a:extLst>
          </p:cNvPr>
          <p:cNvCxnSpPr/>
          <p:nvPr/>
        </p:nvCxnSpPr>
        <p:spPr>
          <a:xfrm flipH="1">
            <a:off x="11354594" y="12139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id="{D2444076-68F5-442A-8C2A-4C5C461C8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62" y="921328"/>
            <a:ext cx="4133705" cy="531555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ED7D26C1-A243-4BED-B36A-E81BAE0C8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469" y="1343051"/>
            <a:ext cx="3095537" cy="44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0103" y="1702522"/>
            <a:ext cx="728472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dirty="0"/>
              <a:t>Schemat UML</a:t>
            </a:r>
            <a:endParaRPr lang="en-US" sz="14400" b="1" cap="all" dirty="0">
              <a:solidFill>
                <a:schemeClr val="accent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657417" y="3181399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63762" y="6554650"/>
            <a:ext cx="0" cy="1674000"/>
          </a:xfrm>
          <a:prstGeom prst="line">
            <a:avLst/>
          </a:prstGeom>
          <a:ln w="76200">
            <a:solidFill>
              <a:srgbClr val="154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32287B5-B956-C737-4669-2E9ED9431A02}"/>
              </a:ext>
            </a:extLst>
          </p:cNvPr>
          <p:cNvSpPr txBox="1"/>
          <p:nvPr/>
        </p:nvSpPr>
        <p:spPr>
          <a:xfrm>
            <a:off x="1159658" y="2810518"/>
            <a:ext cx="5021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/>
              <a:t>samych klas symulujących pętle regulacji z punktu widzenia obu instancji programu.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5C42068-4FE9-0BD7-3EA1-A71E34492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07" y="3585881"/>
            <a:ext cx="15756549" cy="76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62072" y="0"/>
            <a:ext cx="12621928" cy="12096000"/>
          </a:xfrm>
          <a:prstGeom prst="rect">
            <a:avLst/>
          </a:prstGeom>
          <a:solidFill>
            <a:srgbClr val="0B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97754" y="5818577"/>
            <a:ext cx="788430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accent1"/>
                </a:solidFill>
                <a:cs typeface="Poppins SemiBold" panose="02000000000000000000" pitchFamily="2" charset="0"/>
              </a:rPr>
              <a:t>Budowa i Sposób </a:t>
            </a:r>
            <a:r>
              <a:rPr lang="pl-PL" sz="7200" b="1" dirty="0" err="1">
                <a:solidFill>
                  <a:schemeClr val="accent1"/>
                </a:solidFill>
                <a:cs typeface="Poppins SemiBold" panose="02000000000000000000" pitchFamily="2" charset="0"/>
              </a:rPr>
              <a:t>serializacji</a:t>
            </a:r>
            <a:r>
              <a:rPr lang="pl-PL" sz="7200" b="1" dirty="0">
                <a:solidFill>
                  <a:schemeClr val="accent1"/>
                </a:solidFill>
                <a:cs typeface="Poppins SemiBold" panose="02000000000000000000" pitchFamily="2" charset="0"/>
              </a:rPr>
              <a:t> danych</a:t>
            </a:r>
            <a:endParaRPr lang="en-US" sz="7200" b="1" dirty="0">
              <a:solidFill>
                <a:schemeClr val="accent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638204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39159" y="4033744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39159" y="5979001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31427" y="5042144"/>
            <a:ext cx="7076174" cy="465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  <a:spcAft>
                <a:spcPts val="3600"/>
              </a:spcAft>
            </a:pP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39159" y="7924258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909266" y="6003118"/>
            <a:ext cx="707617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cs typeface="Poppins SemiBold" panose="02000000000000000000" pitchFamily="2" charset="0"/>
              </a:rPr>
              <a:t>Przykładowe pakiety wysyłane przez Obiekt regulacji i regulator.</a:t>
            </a:r>
            <a:endParaRPr lang="en-US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909266" y="8119514"/>
            <a:ext cx="707617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cs typeface="Poppins SemiBold" panose="02000000000000000000" pitchFamily="2" charset="0"/>
              </a:rPr>
              <a:t>Proces </a:t>
            </a:r>
            <a:r>
              <a:rPr lang="pl-PL" dirty="0" err="1">
                <a:solidFill>
                  <a:schemeClr val="bg1"/>
                </a:solidFill>
                <a:cs typeface="Poppins SemiBold" panose="02000000000000000000" pitchFamily="2" charset="0"/>
              </a:rPr>
              <a:t>serializacji</a:t>
            </a:r>
            <a:r>
              <a:rPr lang="pl-PL" dirty="0">
                <a:solidFill>
                  <a:schemeClr val="bg1"/>
                </a:solidFill>
                <a:cs typeface="Poppins SemiBold" panose="02000000000000000000" pitchFamily="2" charset="0"/>
              </a:rPr>
              <a:t> do UDP (</a:t>
            </a:r>
            <a:r>
              <a:rPr lang="pl-PL" dirty="0" err="1">
                <a:solidFill>
                  <a:schemeClr val="bg1"/>
                </a:solidFill>
                <a:cs typeface="Poppins SemiBold" panose="02000000000000000000" pitchFamily="2" charset="0"/>
              </a:rPr>
              <a:t>QDataStream</a:t>
            </a:r>
            <a:r>
              <a:rPr lang="pl-PL" dirty="0">
                <a:solidFill>
                  <a:schemeClr val="bg1"/>
                </a:solidFill>
                <a:cs typeface="Poppins SemiBold" panose="02000000000000000000" pitchFamily="2" charset="0"/>
              </a:rPr>
              <a:t>)</a:t>
            </a:r>
            <a:endParaRPr lang="en-US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D0EBD7B-BEB2-9F4E-C3D6-68E437DE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9266" y="4218410"/>
            <a:ext cx="82620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Każdy pakiet ma jednoznaczny typ (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PacketType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0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D3689-2E85-9E16-CA40-DD83FFA2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87C001-575C-3D79-222F-229CE14BEDF1}"/>
              </a:ext>
            </a:extLst>
          </p:cNvPr>
          <p:cNvSpPr/>
          <p:nvPr/>
        </p:nvSpPr>
        <p:spPr>
          <a:xfrm>
            <a:off x="11762072" y="0"/>
            <a:ext cx="12621928" cy="12096000"/>
          </a:xfrm>
          <a:prstGeom prst="rect">
            <a:avLst/>
          </a:prstGeom>
          <a:solidFill>
            <a:srgbClr val="0B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7D082-9F3F-00B3-56EE-086D1CF35BFE}"/>
              </a:ext>
            </a:extLst>
          </p:cNvPr>
          <p:cNvSpPr txBox="1"/>
          <p:nvPr/>
        </p:nvSpPr>
        <p:spPr>
          <a:xfrm>
            <a:off x="2235308" y="4720047"/>
            <a:ext cx="8947043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7200" b="1" i="0" u="none" strike="noStrike" cap="none" normalizeH="0" baseline="0" dirty="0">
                <a:ln>
                  <a:noFill/>
                </a:ln>
                <a:effectLst/>
              </a:rPr>
              <a:t>Każdy pakiet ma jednoznaczny typ (</a:t>
            </a:r>
            <a:r>
              <a:rPr kumimoji="0" lang="pl-PL" altLang="pl-PL" sz="7200" b="1" i="0" u="none" strike="noStrike" cap="none" normalizeH="0" baseline="0" dirty="0" err="1">
                <a:ln>
                  <a:noFill/>
                </a:ln>
                <a:effectLst/>
              </a:rPr>
              <a:t>PacketType</a:t>
            </a:r>
            <a:r>
              <a:rPr kumimoji="0" lang="pl-PL" altLang="pl-PL" sz="72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95062-893D-BA95-5878-5DDDC2AF626D}"/>
              </a:ext>
            </a:extLst>
          </p:cNvPr>
          <p:cNvCxnSpPr/>
          <p:nvPr/>
        </p:nvCxnSpPr>
        <p:spPr>
          <a:xfrm flipH="1">
            <a:off x="0" y="638204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80B436-FF53-6218-30EB-9F556EA349FA}"/>
              </a:ext>
            </a:extLst>
          </p:cNvPr>
          <p:cNvSpPr txBox="1"/>
          <p:nvPr/>
        </p:nvSpPr>
        <p:spPr>
          <a:xfrm>
            <a:off x="15631427" y="5042144"/>
            <a:ext cx="7076174" cy="465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  <a:spcAft>
                <a:spcPts val="3600"/>
              </a:spcAft>
            </a:pP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5824AD2-0EFF-F161-6D63-BF7FAEDB85C7}"/>
              </a:ext>
            </a:extLst>
          </p:cNvPr>
          <p:cNvSpPr txBox="1"/>
          <p:nvPr/>
        </p:nvSpPr>
        <p:spPr>
          <a:xfrm>
            <a:off x="2235308" y="1166787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latin typeface="+mj-lt"/>
                <a:cs typeface="Poppins SemiBold" panose="02000000000000000000" pitchFamily="2" charset="0"/>
              </a:rPr>
              <a:t>01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4022108-B120-0DDB-F030-F889F75E1473}"/>
              </a:ext>
            </a:extLst>
          </p:cNvPr>
          <p:cNvSpPr txBox="1"/>
          <p:nvPr/>
        </p:nvSpPr>
        <p:spPr>
          <a:xfrm>
            <a:off x="11967511" y="2677846"/>
            <a:ext cx="122110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enum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class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PacketType</a:t>
            </a:r>
            <a:r>
              <a:rPr lang="pl-PL" dirty="0">
                <a:solidFill>
                  <a:schemeClr val="bg1"/>
                </a:solidFill>
              </a:rPr>
              <a:t> : quint8 {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StartSignal</a:t>
            </a:r>
            <a:r>
              <a:rPr lang="pl-PL" dirty="0">
                <a:solidFill>
                  <a:schemeClr val="bg1"/>
                </a:solidFill>
              </a:rPr>
              <a:t> = 0,</a:t>
            </a:r>
          </a:p>
          <a:p>
            <a:r>
              <a:rPr lang="pl-PL" dirty="0">
                <a:solidFill>
                  <a:schemeClr val="bg1"/>
                </a:solidFill>
              </a:rPr>
              <a:t>    Generator = 1, //serwer wysyła obliczone dane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ClientResponse</a:t>
            </a:r>
            <a:r>
              <a:rPr lang="pl-PL" dirty="0">
                <a:solidFill>
                  <a:schemeClr val="bg1"/>
                </a:solidFill>
              </a:rPr>
              <a:t> = 2, // klient wysyła obliczone dane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ResetCommand</a:t>
            </a:r>
            <a:r>
              <a:rPr lang="pl-PL" dirty="0">
                <a:solidFill>
                  <a:schemeClr val="bg1"/>
                </a:solidFill>
              </a:rPr>
              <a:t> = 3,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ConfigServer</a:t>
            </a:r>
            <a:r>
              <a:rPr lang="pl-PL" dirty="0">
                <a:solidFill>
                  <a:schemeClr val="bg1"/>
                </a:solidFill>
              </a:rPr>
              <a:t> = 4,  // konfiguracja PID i generatora (wysyłana</a:t>
            </a:r>
          </a:p>
          <a:p>
            <a:r>
              <a:rPr lang="pl-PL" dirty="0">
                <a:solidFill>
                  <a:schemeClr val="bg1"/>
                </a:solidFill>
              </a:rPr>
              <a:t>przez serwer)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ConfigARX</a:t>
            </a:r>
            <a:r>
              <a:rPr lang="pl-PL" dirty="0">
                <a:solidFill>
                  <a:schemeClr val="bg1"/>
                </a:solidFill>
              </a:rPr>
              <a:t> =5, // konfiguracja ARX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ClientStart</a:t>
            </a:r>
            <a:r>
              <a:rPr lang="pl-PL" dirty="0">
                <a:solidFill>
                  <a:schemeClr val="bg1"/>
                </a:solidFill>
              </a:rPr>
              <a:t> = 6, //klient wysyła start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ClientStop</a:t>
            </a:r>
            <a:r>
              <a:rPr lang="pl-PL" dirty="0">
                <a:solidFill>
                  <a:schemeClr val="bg1"/>
                </a:solidFill>
              </a:rPr>
              <a:t> = 7, //klient wysyła stop</a:t>
            </a:r>
          </a:p>
          <a:p>
            <a:r>
              <a:rPr lang="pl-PL" dirty="0">
                <a:solidFill>
                  <a:schemeClr val="bg1"/>
                </a:solidFill>
              </a:rPr>
              <a:t>    </a:t>
            </a:r>
            <a:r>
              <a:rPr lang="pl-PL" dirty="0" err="1">
                <a:solidFill>
                  <a:schemeClr val="bg1"/>
                </a:solidFill>
              </a:rPr>
              <a:t>ClientReset</a:t>
            </a:r>
            <a:r>
              <a:rPr lang="pl-PL" dirty="0">
                <a:solidFill>
                  <a:schemeClr val="bg1"/>
                </a:solidFill>
              </a:rPr>
              <a:t> = 8}; //klient wysyła restart</a:t>
            </a:r>
          </a:p>
        </p:txBody>
      </p:sp>
    </p:spTree>
    <p:extLst>
      <p:ext uri="{BB962C8B-B14F-4D97-AF65-F5344CB8AC3E}">
        <p14:creationId xmlns:p14="http://schemas.microsoft.com/office/powerpoint/2010/main" val="1633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7B0D0-099B-3B32-3BBD-7270B3B8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D7DA2E-BB18-41E5-F890-6F6BB82A1E07}"/>
              </a:ext>
            </a:extLst>
          </p:cNvPr>
          <p:cNvSpPr/>
          <p:nvPr/>
        </p:nvSpPr>
        <p:spPr>
          <a:xfrm>
            <a:off x="7455187" y="0"/>
            <a:ext cx="16928813" cy="12096000"/>
          </a:xfrm>
          <a:prstGeom prst="rect">
            <a:avLst/>
          </a:prstGeom>
          <a:solidFill>
            <a:srgbClr val="0B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4E2E-64B1-E662-EF06-8BB33095B721}"/>
              </a:ext>
            </a:extLst>
          </p:cNvPr>
          <p:cNvSpPr txBox="1"/>
          <p:nvPr/>
        </p:nvSpPr>
        <p:spPr>
          <a:xfrm>
            <a:off x="1605751" y="4003378"/>
            <a:ext cx="531435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6000" b="1" dirty="0">
                <a:cs typeface="Poppins SemiBold" panose="02000000000000000000" pitchFamily="2" charset="0"/>
              </a:rPr>
              <a:t>Przykładowe pakiety wysyłane przez Obiekt regulacji i regulator.</a:t>
            </a:r>
            <a:endParaRPr lang="en-US" sz="6000" b="1" dirty="0"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06A55C-A8E2-C00C-5230-E874F179F805}"/>
              </a:ext>
            </a:extLst>
          </p:cNvPr>
          <p:cNvCxnSpPr/>
          <p:nvPr/>
        </p:nvCxnSpPr>
        <p:spPr>
          <a:xfrm flipH="1">
            <a:off x="-820615" y="6311702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E2C768-FC40-B276-4040-8AFAAAF21DF7}"/>
              </a:ext>
            </a:extLst>
          </p:cNvPr>
          <p:cNvSpPr txBox="1"/>
          <p:nvPr/>
        </p:nvSpPr>
        <p:spPr>
          <a:xfrm>
            <a:off x="15631427" y="5042144"/>
            <a:ext cx="7076174" cy="465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  <a:spcAft>
                <a:spcPts val="3600"/>
              </a:spcAft>
            </a:pP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B15D7292-6806-D906-3EC1-319F4B22E974}"/>
              </a:ext>
            </a:extLst>
          </p:cNvPr>
          <p:cNvSpPr txBox="1"/>
          <p:nvPr/>
        </p:nvSpPr>
        <p:spPr>
          <a:xfrm>
            <a:off x="2235308" y="1166787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latin typeface="+mj-lt"/>
                <a:cs typeface="Poppins SemiBold" panose="02000000000000000000" pitchFamily="2" charset="0"/>
              </a:rPr>
              <a:t>0</a:t>
            </a:r>
            <a:r>
              <a:rPr lang="pl-PL" sz="9000" dirty="0">
                <a:latin typeface="+mj-lt"/>
                <a:cs typeface="Poppins SemiBold" panose="02000000000000000000" pitchFamily="2" charset="0"/>
              </a:rPr>
              <a:t>2</a:t>
            </a:r>
            <a:endParaRPr lang="en-US" sz="9000" dirty="0">
              <a:latin typeface="+mj-lt"/>
              <a:cs typeface="Poppins SemiBold" panose="020000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FADAF5-EBB5-55B5-224F-7B292A40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850" y="308481"/>
            <a:ext cx="73864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FBBA00"/>
                </a:solidFill>
                <a:effectLst/>
              </a:rPr>
              <a:t>ConfigARXPacket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(klient → serwer)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01D5C-5203-C223-23DD-007EFF13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3960" y="281680"/>
            <a:ext cx="81862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ConfigServerPacket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(serwer → klient)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56DD63C-84AD-9F45-A1B7-C12F8971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3960" y="1059318"/>
            <a:ext cx="79037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</a:rPr>
              <a:t>GeneratorPacket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(serwer → klient)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F3418C7-AFE8-F5CC-1781-57F5FF6B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850" y="1047495"/>
            <a:ext cx="86361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</a:rPr>
              <a:t>ClientResponsePacket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(klient → serwer)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D8EB532-60C7-1C85-F32B-57C1875F645F}"/>
              </a:ext>
            </a:extLst>
          </p:cNvPr>
          <p:cNvSpPr txBox="1"/>
          <p:nvPr/>
        </p:nvSpPr>
        <p:spPr>
          <a:xfrm>
            <a:off x="7807850" y="2063862"/>
            <a:ext cx="771022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 err="1">
                <a:solidFill>
                  <a:srgbClr val="FBBA00"/>
                </a:solidFill>
              </a:rPr>
              <a:t>struct</a:t>
            </a:r>
            <a:r>
              <a:rPr lang="pl-PL" sz="3200" dirty="0">
                <a:solidFill>
                  <a:srgbClr val="FBBA00"/>
                </a:solidFill>
              </a:rPr>
              <a:t> </a:t>
            </a:r>
            <a:r>
              <a:rPr lang="pl-PL" sz="3200" dirty="0" err="1">
                <a:solidFill>
                  <a:srgbClr val="FBBA00"/>
                </a:solidFill>
              </a:rPr>
              <a:t>ConfigARXPacket</a:t>
            </a:r>
            <a:r>
              <a:rPr lang="pl-PL" sz="3200" dirty="0">
                <a:solidFill>
                  <a:srgbClr val="FBBA00"/>
                </a:solidFill>
              </a:rPr>
              <a:t> </a:t>
            </a:r>
            <a:r>
              <a:rPr lang="pl-PL" sz="3200" dirty="0">
                <a:solidFill>
                  <a:schemeClr val="bg1"/>
                </a:solidFill>
              </a:rPr>
              <a:t>{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PacketType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type</a:t>
            </a:r>
            <a:r>
              <a:rPr lang="pl-PL" sz="3200" dirty="0">
                <a:solidFill>
                  <a:schemeClr val="bg1"/>
                </a:solidFill>
              </a:rPr>
              <a:t> = </a:t>
            </a:r>
            <a:r>
              <a:rPr lang="pl-PL" sz="3200" dirty="0" err="1">
                <a:solidFill>
                  <a:schemeClr val="bg1"/>
                </a:solidFill>
              </a:rPr>
              <a:t>PacketType</a:t>
            </a:r>
            <a:r>
              <a:rPr lang="pl-PL" sz="3200" dirty="0">
                <a:solidFill>
                  <a:schemeClr val="bg1"/>
                </a:solidFill>
              </a:rPr>
              <a:t>::</a:t>
            </a:r>
            <a:r>
              <a:rPr lang="pl-PL" sz="3200" dirty="0" err="1">
                <a:solidFill>
                  <a:schemeClr val="bg1"/>
                </a:solidFill>
              </a:rPr>
              <a:t>ConfigARX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std</a:t>
            </a:r>
            <a:r>
              <a:rPr lang="pl-PL" sz="3200" dirty="0">
                <a:solidFill>
                  <a:schemeClr val="bg1"/>
                </a:solidFill>
              </a:rPr>
              <a:t>::</a:t>
            </a:r>
            <a:r>
              <a:rPr lang="pl-PL" sz="3200" dirty="0" err="1">
                <a:solidFill>
                  <a:schemeClr val="bg1"/>
                </a:solidFill>
              </a:rPr>
              <a:t>vector</a:t>
            </a:r>
            <a:r>
              <a:rPr lang="pl-PL" sz="3200" dirty="0">
                <a:solidFill>
                  <a:schemeClr val="bg1"/>
                </a:solidFill>
              </a:rPr>
              <a:t>&lt;</a:t>
            </a:r>
            <a:r>
              <a:rPr lang="pl-PL" sz="3200" dirty="0" err="1">
                <a:solidFill>
                  <a:schemeClr val="bg1"/>
                </a:solidFill>
              </a:rPr>
              <a:t>float</a:t>
            </a:r>
            <a:r>
              <a:rPr lang="pl-PL" sz="3200" dirty="0">
                <a:solidFill>
                  <a:schemeClr val="bg1"/>
                </a:solidFill>
              </a:rPr>
              <a:t>&gt; a, b;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size_t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delay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float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noise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NoiseType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noise_type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int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interval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float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duration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66C8818-C0A6-DD1F-724F-606EE9F97D64}"/>
              </a:ext>
            </a:extLst>
          </p:cNvPr>
          <p:cNvSpPr txBox="1"/>
          <p:nvPr/>
        </p:nvSpPr>
        <p:spPr>
          <a:xfrm>
            <a:off x="16443960" y="2063862"/>
            <a:ext cx="123291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 err="1">
                <a:solidFill>
                  <a:srgbClr val="FF0000"/>
                </a:solidFill>
              </a:rPr>
              <a:t>struct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ConfigServerPacket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>
                <a:solidFill>
                  <a:schemeClr val="bg1"/>
                </a:solidFill>
              </a:rPr>
              <a:t>{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PacketType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type</a:t>
            </a:r>
            <a:r>
              <a:rPr lang="pl-PL" sz="3200" dirty="0">
                <a:solidFill>
                  <a:schemeClr val="bg1"/>
                </a:solidFill>
              </a:rPr>
              <a:t> = </a:t>
            </a:r>
            <a:r>
              <a:rPr lang="pl-PL" sz="3200" dirty="0" err="1">
                <a:solidFill>
                  <a:schemeClr val="bg1"/>
                </a:solidFill>
              </a:rPr>
              <a:t>PacketType</a:t>
            </a:r>
            <a:r>
              <a:rPr lang="pl-PL" sz="3200" dirty="0">
                <a:solidFill>
                  <a:schemeClr val="bg1"/>
                </a:solidFill>
              </a:rPr>
              <a:t>::</a:t>
            </a:r>
            <a:r>
              <a:rPr lang="pl-PL" sz="3200" dirty="0" err="1">
                <a:solidFill>
                  <a:schemeClr val="bg1"/>
                </a:solidFill>
              </a:rPr>
              <a:t>ConfigServer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float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pid_kp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pid_ti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pid_td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int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pid_ti_pullout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float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generator_amplitude</a:t>
            </a:r>
            <a:r>
              <a:rPr lang="pl-PL" sz="3200" dirty="0">
                <a:solidFill>
                  <a:schemeClr val="bg1"/>
                </a:solidFill>
              </a:rPr>
              <a:t>, </a:t>
            </a:r>
            <a:r>
              <a:rPr lang="pl-PL" sz="3200" dirty="0" err="1">
                <a:solidFill>
                  <a:schemeClr val="bg1"/>
                </a:solidFill>
              </a:rPr>
              <a:t>frequency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    </a:t>
            </a:r>
            <a:r>
              <a:rPr lang="pl-PL" sz="3200" dirty="0" err="1">
                <a:solidFill>
                  <a:schemeClr val="bg1"/>
                </a:solidFill>
              </a:rPr>
              <a:t>GeneratorType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generator_type</a:t>
            </a:r>
            <a:r>
              <a:rPr lang="pl-PL" sz="3200" dirty="0">
                <a:solidFill>
                  <a:schemeClr val="bg1"/>
                </a:solidFill>
              </a:rPr>
              <a:t>;</a:t>
            </a:r>
          </a:p>
          <a:p>
            <a:r>
              <a:rPr lang="pl-PL" sz="32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2BB7782-6DD7-F089-3B1A-A41691F711C7}"/>
              </a:ext>
            </a:extLst>
          </p:cNvPr>
          <p:cNvSpPr txBox="1"/>
          <p:nvPr/>
        </p:nvSpPr>
        <p:spPr>
          <a:xfrm>
            <a:off x="8206740" y="6946391"/>
            <a:ext cx="1440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l-PL" altLang="pl-PL" sz="36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</a:rPr>
              <a:t>ClientResponsePacket</a:t>
            </a:r>
            <a:r>
              <a:rPr lang="pl-PL" altLang="pl-PL" dirty="0">
                <a:solidFill>
                  <a:srgbClr val="00B050"/>
                </a:solidFill>
              </a:rPr>
              <a:t>, </a:t>
            </a:r>
            <a:r>
              <a:rPr kumimoji="0" lang="pl-PL" altLang="pl-PL" sz="36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</a:rPr>
              <a:t>GeneratorPacket</a:t>
            </a: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z</a:t>
            </a:r>
            <a:r>
              <a:rPr lang="pl-PL" dirty="0">
                <a:solidFill>
                  <a:schemeClr val="bg1"/>
                </a:solidFill>
              </a:rPr>
              <a:t>awierają wartości dynamiczne dla każdej iteracji (</a:t>
            </a:r>
            <a:r>
              <a:rPr lang="pl-PL" dirty="0" err="1">
                <a:solidFill>
                  <a:schemeClr val="bg1"/>
                </a:solidFill>
              </a:rPr>
              <a:t>tick</a:t>
            </a:r>
            <a:r>
              <a:rPr lang="pl-PL" dirty="0">
                <a:solidFill>
                  <a:schemeClr val="bg1"/>
                </a:solidFill>
              </a:rPr>
              <a:t>, PID </a:t>
            </a:r>
            <a:r>
              <a:rPr lang="pl-PL" dirty="0" err="1">
                <a:solidFill>
                  <a:schemeClr val="bg1"/>
                </a:solidFill>
              </a:rPr>
              <a:t>output</a:t>
            </a:r>
            <a:r>
              <a:rPr lang="pl-PL" dirty="0">
                <a:solidFill>
                  <a:schemeClr val="bg1"/>
                </a:solidFill>
              </a:rPr>
              <a:t>, error itd.)</a:t>
            </a:r>
          </a:p>
        </p:txBody>
      </p:sp>
    </p:spTree>
    <p:extLst>
      <p:ext uri="{BB962C8B-B14F-4D97-AF65-F5344CB8AC3E}">
        <p14:creationId xmlns:p14="http://schemas.microsoft.com/office/powerpoint/2010/main" val="36861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69AD33-4EF7-A7C6-2C45-8DE990A5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58D4CC-17B2-4537-0472-5B0599B9F862}"/>
              </a:ext>
            </a:extLst>
          </p:cNvPr>
          <p:cNvSpPr/>
          <p:nvPr/>
        </p:nvSpPr>
        <p:spPr>
          <a:xfrm>
            <a:off x="8430157" y="0"/>
            <a:ext cx="15953843" cy="12096000"/>
          </a:xfrm>
          <a:prstGeom prst="rect">
            <a:avLst/>
          </a:prstGeom>
          <a:solidFill>
            <a:srgbClr val="0B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CC0BA-515B-CB94-8863-379CD4087F5A}"/>
              </a:ext>
            </a:extLst>
          </p:cNvPr>
          <p:cNvSpPr txBox="1"/>
          <p:nvPr/>
        </p:nvSpPr>
        <p:spPr>
          <a:xfrm>
            <a:off x="2395308" y="4535381"/>
            <a:ext cx="5314354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6000" b="1" dirty="0">
                <a:cs typeface="Poppins SemiBold" panose="02000000000000000000" pitchFamily="2" charset="0"/>
              </a:rPr>
              <a:t>Proces </a:t>
            </a:r>
            <a:r>
              <a:rPr lang="pl-PL" sz="6000" b="1" dirty="0" err="1">
                <a:cs typeface="Poppins SemiBold" panose="02000000000000000000" pitchFamily="2" charset="0"/>
              </a:rPr>
              <a:t>serializacji</a:t>
            </a:r>
            <a:r>
              <a:rPr lang="pl-PL" sz="6000" b="1" dirty="0">
                <a:cs typeface="Poppins SemiBold" panose="02000000000000000000" pitchFamily="2" charset="0"/>
              </a:rPr>
              <a:t> do UDP (</a:t>
            </a:r>
            <a:r>
              <a:rPr lang="pl-PL" sz="6000" b="1" dirty="0" err="1">
                <a:cs typeface="Poppins SemiBold" panose="02000000000000000000" pitchFamily="2" charset="0"/>
              </a:rPr>
              <a:t>QDataStream</a:t>
            </a:r>
            <a:r>
              <a:rPr lang="pl-PL" sz="6000" b="1" dirty="0">
                <a:cs typeface="Poppins SemiBold" panose="02000000000000000000" pitchFamily="2" charset="0"/>
              </a:rPr>
              <a:t>)</a:t>
            </a:r>
            <a:endParaRPr lang="en-US" sz="6000" b="1" dirty="0"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646039-FFD7-29B7-A2C4-F6D67C5D9FBE}"/>
              </a:ext>
            </a:extLst>
          </p:cNvPr>
          <p:cNvCxnSpPr/>
          <p:nvPr/>
        </p:nvCxnSpPr>
        <p:spPr>
          <a:xfrm flipH="1">
            <a:off x="0" y="638204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284E55-6E0B-A8FC-AEFE-19E477E2C1AC}"/>
              </a:ext>
            </a:extLst>
          </p:cNvPr>
          <p:cNvSpPr txBox="1"/>
          <p:nvPr/>
        </p:nvSpPr>
        <p:spPr>
          <a:xfrm>
            <a:off x="15631427" y="5042144"/>
            <a:ext cx="7076174" cy="465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  <a:spcAft>
                <a:spcPts val="3600"/>
              </a:spcAft>
            </a:pP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8FCC6033-F90C-4992-FE30-1C4D4D4A37B7}"/>
              </a:ext>
            </a:extLst>
          </p:cNvPr>
          <p:cNvSpPr txBox="1"/>
          <p:nvPr/>
        </p:nvSpPr>
        <p:spPr>
          <a:xfrm>
            <a:off x="2235308" y="1166787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latin typeface="+mj-lt"/>
                <a:cs typeface="Poppins SemiBold" panose="02000000000000000000" pitchFamily="2" charset="0"/>
              </a:rPr>
              <a:t>0</a:t>
            </a:r>
            <a:r>
              <a:rPr lang="pl-PL" sz="9000" dirty="0">
                <a:latin typeface="+mj-lt"/>
                <a:cs typeface="Poppins SemiBold" panose="02000000000000000000" pitchFamily="2" charset="0"/>
              </a:rPr>
              <a:t>3</a:t>
            </a:r>
            <a:endParaRPr lang="en-US" sz="9000" dirty="0">
              <a:latin typeface="+mj-lt"/>
              <a:cs typeface="Poppins SemiBold" panose="02000000000000000000" pitchFamily="2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A8DDC0A-0BE9-7B59-09BD-8285BACB178B}"/>
              </a:ext>
            </a:extLst>
          </p:cNvPr>
          <p:cNvSpPr txBox="1"/>
          <p:nvPr/>
        </p:nvSpPr>
        <p:spPr>
          <a:xfrm>
            <a:off x="9944970" y="1842876"/>
            <a:ext cx="12203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QByteArray</a:t>
            </a:r>
            <a:r>
              <a:rPr lang="pl-PL" dirty="0">
                <a:solidFill>
                  <a:schemeClr val="bg1"/>
                </a:solidFill>
              </a:rPr>
              <a:t> data;</a:t>
            </a:r>
          </a:p>
          <a:p>
            <a:r>
              <a:rPr lang="pl-PL" dirty="0" err="1">
                <a:solidFill>
                  <a:schemeClr val="bg1"/>
                </a:solidFill>
              </a:rPr>
              <a:t>QDataStream</a:t>
            </a:r>
            <a:r>
              <a:rPr lang="pl-PL" dirty="0">
                <a:solidFill>
                  <a:schemeClr val="bg1"/>
                </a:solidFill>
              </a:rPr>
              <a:t> out(&amp;data, </a:t>
            </a:r>
            <a:r>
              <a:rPr lang="pl-PL" dirty="0" err="1">
                <a:solidFill>
                  <a:schemeClr val="bg1"/>
                </a:solidFill>
              </a:rPr>
              <a:t>QIODevice</a:t>
            </a:r>
            <a:r>
              <a:rPr lang="pl-PL" dirty="0">
                <a:solidFill>
                  <a:schemeClr val="bg1"/>
                </a:solidFill>
              </a:rPr>
              <a:t>::</a:t>
            </a:r>
            <a:r>
              <a:rPr lang="pl-PL" dirty="0" err="1">
                <a:solidFill>
                  <a:schemeClr val="bg1"/>
                </a:solidFill>
              </a:rPr>
              <a:t>WriteOnly</a:t>
            </a:r>
            <a:r>
              <a:rPr lang="pl-PL" dirty="0">
                <a:solidFill>
                  <a:schemeClr val="bg1"/>
                </a:solidFill>
              </a:rPr>
              <a:t>);</a:t>
            </a:r>
          </a:p>
          <a:p>
            <a:r>
              <a:rPr lang="pl-PL" dirty="0" err="1">
                <a:solidFill>
                  <a:schemeClr val="bg1"/>
                </a:solidFill>
              </a:rPr>
              <a:t>out.setVersion</a:t>
            </a:r>
            <a:r>
              <a:rPr lang="pl-PL" dirty="0">
                <a:solidFill>
                  <a:schemeClr val="bg1"/>
                </a:solidFill>
              </a:rPr>
              <a:t>(</a:t>
            </a:r>
            <a:r>
              <a:rPr lang="pl-PL" dirty="0" err="1">
                <a:solidFill>
                  <a:schemeClr val="bg1"/>
                </a:solidFill>
              </a:rPr>
              <a:t>QDataStream</a:t>
            </a:r>
            <a:r>
              <a:rPr lang="pl-PL" dirty="0">
                <a:solidFill>
                  <a:schemeClr val="bg1"/>
                </a:solidFill>
              </a:rPr>
              <a:t>::Qt_6_0);</a:t>
            </a:r>
          </a:p>
          <a:p>
            <a:r>
              <a:rPr lang="pl-PL" dirty="0">
                <a:solidFill>
                  <a:schemeClr val="bg1"/>
                </a:solidFill>
              </a:rPr>
              <a:t>out &lt;&lt; </a:t>
            </a:r>
            <a:r>
              <a:rPr lang="pl-PL" dirty="0" err="1">
                <a:solidFill>
                  <a:schemeClr val="bg1"/>
                </a:solidFill>
              </a:rPr>
              <a:t>packet</a:t>
            </a:r>
            <a:r>
              <a:rPr lang="pl-PL" dirty="0">
                <a:solidFill>
                  <a:schemeClr val="bg1"/>
                </a:solidFill>
              </a:rPr>
              <a:t>; 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udpSocket.writeDatagram</a:t>
            </a:r>
            <a:r>
              <a:rPr lang="pl-PL" dirty="0">
                <a:solidFill>
                  <a:schemeClr val="bg1"/>
                </a:solidFill>
              </a:rPr>
              <a:t>(data, </a:t>
            </a:r>
            <a:r>
              <a:rPr lang="pl-PL" dirty="0" err="1">
                <a:solidFill>
                  <a:schemeClr val="bg1"/>
                </a:solidFill>
              </a:rPr>
              <a:t>QHostAddress</a:t>
            </a:r>
            <a:r>
              <a:rPr lang="pl-PL" dirty="0">
                <a:solidFill>
                  <a:schemeClr val="bg1"/>
                </a:solidFill>
              </a:rPr>
              <a:t>(</a:t>
            </a:r>
            <a:r>
              <a:rPr lang="pl-PL" dirty="0" err="1">
                <a:solidFill>
                  <a:schemeClr val="bg1"/>
                </a:solidFill>
              </a:rPr>
              <a:t>remoteIp</a:t>
            </a:r>
            <a:r>
              <a:rPr lang="pl-PL" dirty="0">
                <a:solidFill>
                  <a:schemeClr val="bg1"/>
                </a:solidFill>
              </a:rPr>
              <a:t>), PORT_KLIENTA);//Wysyła zbuforowane dane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77512FB-C8AD-4E36-286E-85D516BFA4DA}"/>
              </a:ext>
            </a:extLst>
          </p:cNvPr>
          <p:cNvSpPr txBox="1"/>
          <p:nvPr/>
        </p:nvSpPr>
        <p:spPr>
          <a:xfrm>
            <a:off x="9944970" y="843621"/>
            <a:ext cx="12203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cs typeface="Poppins SemiBold" panose="02000000000000000000" pitchFamily="2" charset="0"/>
              </a:rPr>
              <a:t>Przykład wysyłania </a:t>
            </a:r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p</a:t>
            </a:r>
            <a:r>
              <a:rPr lang="pl-PL" sz="3600" b="1" dirty="0">
                <a:solidFill>
                  <a:schemeClr val="bg1"/>
                </a:solidFill>
                <a:cs typeface="Poppins SemiBold" panose="02000000000000000000" pitchFamily="2" charset="0"/>
              </a:rPr>
              <a:t>akietów:</a:t>
            </a:r>
            <a:endParaRPr lang="en-US" sz="36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DB56366-CCFD-CE87-0FB9-B52D0616CA3E}"/>
              </a:ext>
            </a:extLst>
          </p:cNvPr>
          <p:cNvSpPr txBox="1"/>
          <p:nvPr/>
        </p:nvSpPr>
        <p:spPr>
          <a:xfrm>
            <a:off x="9944970" y="6166118"/>
            <a:ext cx="12203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cs typeface="Poppins SemiBold" panose="02000000000000000000" pitchFamily="2" charset="0"/>
              </a:rPr>
              <a:t>Przykład odbierania </a:t>
            </a:r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p</a:t>
            </a:r>
            <a:r>
              <a:rPr lang="pl-PL" sz="3600" b="1" dirty="0">
                <a:solidFill>
                  <a:schemeClr val="bg1"/>
                </a:solidFill>
                <a:cs typeface="Poppins SemiBold" panose="02000000000000000000" pitchFamily="2" charset="0"/>
              </a:rPr>
              <a:t>akietów:</a:t>
            </a:r>
            <a:endParaRPr lang="en-US" sz="36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D96EB41-A88C-6BB9-2C84-DA229687655E}"/>
              </a:ext>
            </a:extLst>
          </p:cNvPr>
          <p:cNvSpPr txBox="1"/>
          <p:nvPr/>
        </p:nvSpPr>
        <p:spPr>
          <a:xfrm>
            <a:off x="9944970" y="7165373"/>
            <a:ext cx="122037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QByteArray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buffer</a:t>
            </a:r>
            <a:r>
              <a:rPr lang="pl-PL" dirty="0">
                <a:solidFill>
                  <a:schemeClr val="bg1"/>
                </a:solidFill>
              </a:rPr>
              <a:t>;</a:t>
            </a:r>
          </a:p>
          <a:p>
            <a:r>
              <a:rPr lang="pl-PL" dirty="0" err="1">
                <a:solidFill>
                  <a:schemeClr val="bg1"/>
                </a:solidFill>
              </a:rPr>
              <a:t>QDataStream</a:t>
            </a:r>
            <a:r>
              <a:rPr lang="pl-PL" dirty="0">
                <a:solidFill>
                  <a:schemeClr val="bg1"/>
                </a:solidFill>
              </a:rPr>
              <a:t> in(&amp;</a:t>
            </a:r>
            <a:r>
              <a:rPr lang="pl-PL" dirty="0" err="1">
                <a:solidFill>
                  <a:schemeClr val="bg1"/>
                </a:solidFill>
              </a:rPr>
              <a:t>buffer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QIODevice</a:t>
            </a:r>
            <a:r>
              <a:rPr lang="pl-PL" dirty="0">
                <a:solidFill>
                  <a:schemeClr val="bg1"/>
                </a:solidFill>
              </a:rPr>
              <a:t>::</a:t>
            </a:r>
            <a:r>
              <a:rPr lang="pl-PL" dirty="0" err="1">
                <a:solidFill>
                  <a:schemeClr val="bg1"/>
                </a:solidFill>
              </a:rPr>
              <a:t>ReadOnly</a:t>
            </a:r>
            <a:r>
              <a:rPr lang="pl-PL" dirty="0">
                <a:solidFill>
                  <a:schemeClr val="bg1"/>
                </a:solidFill>
              </a:rPr>
              <a:t>);// tworzymy </a:t>
            </a:r>
            <a:r>
              <a:rPr lang="pl-PL" dirty="0" err="1">
                <a:solidFill>
                  <a:schemeClr val="bg1"/>
                </a:solidFill>
              </a:rPr>
              <a:t>strumien</a:t>
            </a:r>
            <a:r>
              <a:rPr lang="pl-PL" dirty="0">
                <a:solidFill>
                  <a:schemeClr val="bg1"/>
                </a:solidFill>
              </a:rPr>
              <a:t> wejściowy który będzie zapisywał w </a:t>
            </a:r>
            <a:r>
              <a:rPr lang="pl-PL" dirty="0" err="1">
                <a:solidFill>
                  <a:schemeClr val="bg1"/>
                </a:solidFill>
              </a:rPr>
              <a:t>buffer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in.setVersion</a:t>
            </a:r>
            <a:r>
              <a:rPr lang="pl-PL" dirty="0">
                <a:solidFill>
                  <a:schemeClr val="bg1"/>
                </a:solidFill>
              </a:rPr>
              <a:t>(</a:t>
            </a:r>
            <a:r>
              <a:rPr lang="pl-PL" dirty="0" err="1">
                <a:solidFill>
                  <a:schemeClr val="bg1"/>
                </a:solidFill>
              </a:rPr>
              <a:t>QDataStream</a:t>
            </a:r>
            <a:r>
              <a:rPr lang="pl-PL" dirty="0">
                <a:solidFill>
                  <a:schemeClr val="bg1"/>
                </a:solidFill>
              </a:rPr>
              <a:t>::Qt_6_0); //Ustawiamy wersję strumienia na zgodną z </a:t>
            </a:r>
            <a:r>
              <a:rPr lang="pl-PL" dirty="0" err="1">
                <a:solidFill>
                  <a:schemeClr val="bg1"/>
                </a:solidFill>
              </a:rPr>
              <a:t>Qt</a:t>
            </a:r>
            <a:r>
              <a:rPr lang="pl-PL" dirty="0">
                <a:solidFill>
                  <a:schemeClr val="bg1"/>
                </a:solidFill>
              </a:rPr>
              <a:t> 6.0</a:t>
            </a:r>
          </a:p>
          <a:p>
            <a:r>
              <a:rPr lang="pl-PL" dirty="0">
                <a:solidFill>
                  <a:schemeClr val="bg1"/>
                </a:solidFill>
              </a:rPr>
              <a:t>quint8 </a:t>
            </a:r>
            <a:r>
              <a:rPr lang="pl-PL" dirty="0" err="1">
                <a:solidFill>
                  <a:schemeClr val="bg1"/>
                </a:solidFill>
              </a:rPr>
              <a:t>typeByte</a:t>
            </a:r>
            <a:r>
              <a:rPr lang="pl-PL" dirty="0">
                <a:solidFill>
                  <a:schemeClr val="bg1"/>
                </a:solidFill>
              </a:rPr>
              <a:t>;</a:t>
            </a:r>
          </a:p>
          <a:p>
            <a:r>
              <a:rPr lang="pl-PL" dirty="0">
                <a:solidFill>
                  <a:schemeClr val="bg1"/>
                </a:solidFill>
              </a:rPr>
              <a:t>in &gt;&gt; </a:t>
            </a:r>
            <a:r>
              <a:rPr lang="pl-PL" dirty="0" err="1">
                <a:solidFill>
                  <a:schemeClr val="bg1"/>
                </a:solidFill>
              </a:rPr>
              <a:t>typeByte</a:t>
            </a:r>
            <a:r>
              <a:rPr lang="pl-PL" dirty="0">
                <a:solidFill>
                  <a:schemeClr val="bg1"/>
                </a:solidFill>
              </a:rPr>
              <a:t>; //odczytujemy </a:t>
            </a:r>
            <a:r>
              <a:rPr lang="pl-PL" dirty="0" err="1">
                <a:solidFill>
                  <a:schemeClr val="bg1"/>
                </a:solidFill>
              </a:rPr>
              <a:t>ramke</a:t>
            </a:r>
            <a:r>
              <a:rPr lang="pl-PL" dirty="0">
                <a:solidFill>
                  <a:schemeClr val="bg1"/>
                </a:solidFill>
              </a:rPr>
              <a:t> z bufora</a:t>
            </a:r>
          </a:p>
          <a:p>
            <a:r>
              <a:rPr lang="pl-PL" dirty="0" err="1">
                <a:solidFill>
                  <a:schemeClr val="bg1"/>
                </a:solidFill>
              </a:rPr>
              <a:t>PacketType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= </a:t>
            </a:r>
            <a:r>
              <a:rPr lang="pl-PL" dirty="0" err="1">
                <a:solidFill>
                  <a:schemeClr val="bg1"/>
                </a:solidFill>
              </a:rPr>
              <a:t>static_cast</a:t>
            </a:r>
            <a:r>
              <a:rPr lang="pl-PL" dirty="0">
                <a:solidFill>
                  <a:schemeClr val="bg1"/>
                </a:solidFill>
              </a:rPr>
              <a:t>&lt;</a:t>
            </a:r>
            <a:r>
              <a:rPr lang="pl-PL" dirty="0" err="1">
                <a:solidFill>
                  <a:schemeClr val="bg1"/>
                </a:solidFill>
              </a:rPr>
              <a:t>PacketType</a:t>
            </a:r>
            <a:r>
              <a:rPr lang="pl-PL" dirty="0">
                <a:solidFill>
                  <a:schemeClr val="bg1"/>
                </a:solidFill>
              </a:rPr>
              <a:t>&gt;(</a:t>
            </a:r>
            <a:r>
              <a:rPr lang="pl-PL" dirty="0" err="1">
                <a:solidFill>
                  <a:schemeClr val="bg1"/>
                </a:solidFill>
              </a:rPr>
              <a:t>typeByte</a:t>
            </a:r>
            <a:r>
              <a:rPr lang="pl-PL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60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1305" y="1305160"/>
            <a:ext cx="1867644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dirty="0"/>
              <a:t>Sposób wykrywania „gubienia się pakietów”</a:t>
            </a:r>
            <a:endParaRPr lang="en-US" sz="13800" b="1" dirty="0">
              <a:solidFill>
                <a:schemeClr val="accent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185915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94C480A-8D92-6617-C15E-D6B17AD6EED6}"/>
              </a:ext>
            </a:extLst>
          </p:cNvPr>
          <p:cNvSpPr txBox="1"/>
          <p:nvPr/>
        </p:nvSpPr>
        <p:spPr>
          <a:xfrm>
            <a:off x="1510690" y="3476161"/>
            <a:ext cx="90166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W kolejnym kroku celowo zasymulowano utratę pakietów w transmisji UDP.</a:t>
            </a:r>
          </a:p>
          <a:p>
            <a:endParaRPr lang="pl-PL" sz="4000" dirty="0"/>
          </a:p>
          <a:p>
            <a:r>
              <a:rPr lang="pl-PL" sz="4000" dirty="0"/>
              <a:t>W tym celu zablokowano przesyłanie pakietów wysyłanych przez klienta, obejmujących zakres numerów od 50 do 65 (włącznie), pozwoliło to zaobserwować, w jaki sposób system reaguje na brak danych w konkretnym zakresie iteracji symulacji. Nasz program wykorzystuje w razie awarii połączenia ostatnią odebraną wartość</a:t>
            </a:r>
          </a:p>
        </p:txBody>
      </p:sp>
      <p:pic>
        <p:nvPicPr>
          <p:cNvPr id="4098" name="Picture 2" descr="Everything You Need to Know About Packet Loss">
            <a:extLst>
              <a:ext uri="{FF2B5EF4-FFF2-40B4-BE49-F238E27FC236}">
                <a16:creationId xmlns:a16="http://schemas.microsoft.com/office/drawing/2014/main" id="{92C36CE1-997E-ABF0-E99D-ED42907A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992" y="3734068"/>
            <a:ext cx="11938592" cy="6247863"/>
          </a:xfrm>
          <a:prstGeom prst="roundRect">
            <a:avLst>
              <a:gd name="adj" fmla="val 2735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34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B4E2B-1F6B-5C6B-2B59-3583758E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60F3EB-D21F-B201-574F-E4E36082C8BB}"/>
              </a:ext>
            </a:extLst>
          </p:cNvPr>
          <p:cNvSpPr txBox="1"/>
          <p:nvPr/>
        </p:nvSpPr>
        <p:spPr>
          <a:xfrm>
            <a:off x="2130401" y="576151"/>
            <a:ext cx="1313304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5400" dirty="0"/>
              <a:t>Sposób wykrywania „gubienia się pakietów”</a:t>
            </a:r>
            <a:endParaRPr lang="en-US" sz="8800" b="1" dirty="0">
              <a:solidFill>
                <a:schemeClr val="accent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EC48A-8BF7-2FDA-B7A9-1EE74672CDB5}"/>
              </a:ext>
            </a:extLst>
          </p:cNvPr>
          <p:cNvCxnSpPr/>
          <p:nvPr/>
        </p:nvCxnSpPr>
        <p:spPr>
          <a:xfrm flipH="1">
            <a:off x="0" y="991650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Obraz zawierający tekst, diagram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784262F-BF2F-9475-E2E3-71E88527F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62" y="1725616"/>
            <a:ext cx="19837046" cy="98428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19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5347</TotalTime>
  <Words>753</Words>
  <Application>Microsoft Office PowerPoint</Application>
  <PresentationFormat>Niestandardowy</PresentationFormat>
  <Paragraphs>119</Paragraphs>
  <Slides>12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0" baseType="lpstr">
      <vt:lpstr>Arial</vt:lpstr>
      <vt:lpstr>Barlow SCK SemiBold</vt:lpstr>
      <vt:lpstr>Calibri</vt:lpstr>
      <vt:lpstr>Montserrat Light</vt:lpstr>
      <vt:lpstr>Montserrat SemiBold</vt:lpstr>
      <vt:lpstr>Poppins</vt:lpstr>
      <vt:lpstr>Poppins SemiBold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Jakub Wróbel (jw313080)</cp:lastModifiedBy>
  <cp:revision>921</cp:revision>
  <dcterms:created xsi:type="dcterms:W3CDTF">2016-06-20T18:47:00Z</dcterms:created>
  <dcterms:modified xsi:type="dcterms:W3CDTF">2025-06-23T15:32:09Z</dcterms:modified>
</cp:coreProperties>
</file>