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99" r:id="rId7"/>
    <p:sldId id="302" r:id="rId8"/>
    <p:sldId id="300" r:id="rId9"/>
    <p:sldId id="301" r:id="rId10"/>
    <p:sldId id="303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37387AB6-1C69-5043-B076-D5246982505F}">
          <p14:sldIdLst>
            <p14:sldId id="257"/>
            <p14:sldId id="268"/>
            <p14:sldId id="299"/>
            <p14:sldId id="302"/>
            <p14:sldId id="300"/>
            <p14:sldId id="301"/>
            <p14:sldId id="303"/>
          </p14:sldIdLst>
        </p14:section>
        <p14:section name="Useful slides" id="{794E34B5-A129-AB4D-97FC-4C0C75A1E55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46"/>
    <a:srgbClr val="BE3B45"/>
    <a:srgbClr val="2E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649"/>
  </p:normalViewPr>
  <p:slideViewPr>
    <p:cSldViewPr snapToGrid="0" snapToObjects="1">
      <p:cViewPr varScale="1">
        <p:scale>
          <a:sx n="175" d="100"/>
          <a:sy n="175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800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5FB7B-FABB-5145-A74F-0C01ADC7177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77FC-4B77-C64D-9854-FA0CF412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6828-7198-E644-A1E2-D6CB99EE736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C969-4BE6-F74F-830C-FE4757BE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50495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50494"/>
            <a:ext cx="9144000" cy="41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491916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2701528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88297517-F636-9E4E-B672-F1EF19FBF17A}" type="datetime4">
              <a:rPr lang="en-US" smtClean="0"/>
              <a:t>June 7,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243629"/>
            <a:ext cx="1727200" cy="42714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1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37687"/>
            <a:ext cx="3657600" cy="1828798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57600" y="837687"/>
            <a:ext cx="5486400" cy="18288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837687"/>
            <a:ext cx="4572000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77034" y="837687"/>
            <a:ext cx="2295144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837686"/>
            <a:ext cx="2276856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109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E0BBC83-F25D-6A4B-8CC6-6AA2E3922F60}" type="datetime4">
              <a:rPr lang="en-US" smtClean="0"/>
              <a:t>June 7,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0605" y="1369219"/>
            <a:ext cx="0" cy="32635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3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589"/>
            <a:ext cx="4088130" cy="82032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92650" y="318712"/>
            <a:ext cx="4451350" cy="4507142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5EBA90A9-4B84-F545-ADFB-F9BC9B43D4DE}" type="datetime4">
              <a:rPr lang="en-US" smtClean="0"/>
              <a:t>June 7, 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81781"/>
            <a:ext cx="8272112" cy="74813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92651" y="1518105"/>
            <a:ext cx="4006849" cy="2975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quote or callout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4AF2BF69-7BD4-7348-A595-7CA9E29A8A8B}" type="datetime4">
              <a:rPr lang="en-US" smtClean="0"/>
              <a:t>June 7,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June 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2263"/>
            <a:ext cx="9144000" cy="44950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135085"/>
            <a:ext cx="8290560" cy="152735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June 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June 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46415" y="1620982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Verdana" charset="0"/>
                <a:ea typeface="Verdana" charset="0"/>
                <a:cs typeface="Verdana" charset="0"/>
              </a:rPr>
              <a:t>Thank you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46415" y="3906982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660 West Germantown Pike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500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Plymouth Meeting, PA  19462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endParaRPr lang="en-US" sz="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41848" y="390698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One Convention Place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701 Pike Street, Suite 700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Seattle, WA 98101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72172" y="3906982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8777 E. Hartford Drive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2000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Scottsdale, AZ 85255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03724" y="3906982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Rohanske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nabrezi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678/27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Praha 8, 186 00 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Czech Republic</a:t>
            </a:r>
          </a:p>
        </p:txBody>
      </p:sp>
    </p:spTree>
    <p:extLst>
      <p:ext uri="{BB962C8B-B14F-4D97-AF65-F5344CB8AC3E}">
        <p14:creationId xmlns:p14="http://schemas.microsoft.com/office/powerpoint/2010/main" val="887757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BB-145F-6C43-AE86-6DE3FC833EEC}" type="datetime4">
              <a:rPr lang="en-US" smtClean="0"/>
              <a:t>June 7,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643811"/>
            <a:ext cx="9144000" cy="44996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2"/>
            <a:ext cx="9144000" cy="643813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699599"/>
            <a:ext cx="8173552" cy="1140556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1909211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8297517-F636-9E4E-B672-F1EF19FBF17A}" type="datetime4">
              <a:rPr lang="en-US" smtClean="0"/>
              <a:pPr/>
              <a:t>June 7,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177416"/>
            <a:ext cx="1127705" cy="2788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547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3999" cy="1828799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1828800"/>
            <a:ext cx="9144000" cy="331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955131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3164743"/>
            <a:ext cx="8173552" cy="5951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93" y="4644734"/>
            <a:ext cx="1871324" cy="222585"/>
          </a:xfrm>
        </p:spPr>
        <p:txBody>
          <a:bodyPr lIns="9144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12948EC-D86E-0E4E-BDA8-3A93AC131EAA}" type="datetime4">
              <a:rPr lang="en-US" smtClean="0"/>
              <a:t>June 7,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683008"/>
            <a:ext cx="1665431" cy="411866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43199" y="0"/>
            <a:ext cx="3200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943600" y="0"/>
            <a:ext cx="13716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15201" y="-2"/>
            <a:ext cx="1828798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8317" y="4640330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 marL="577850" indent="-2349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+"/>
              <a:tabLst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4A5F-9361-1D49-B053-1545CE5783EE}" type="datetime4">
              <a:rPr lang="en-US" smtClean="0"/>
              <a:t>June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marL="793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/>
            </a:lvl2pPr>
            <a:lvl3pPr marL="633412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3pPr>
            <a:lvl4pPr marL="1036637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.AppleSystemUIFont" charset="-120"/>
              <a:buChar char="+"/>
              <a:tabLst/>
              <a:defRPr/>
            </a:lvl4pPr>
            <a:lvl5pPr marL="14922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8A5C-1535-7B46-9D98-327194D83E4C}" type="datetime4">
              <a:rPr lang="en-US" smtClean="0"/>
              <a:t>June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E817-5BF1-7248-9653-7556C31B310E}" type="datetime4">
              <a:rPr lang="en-US" smtClean="0"/>
              <a:t>June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43BF-BBE8-4D42-89C9-296A6EDA3AFB}" type="datetime4">
              <a:rPr lang="en-US" smtClean="0"/>
              <a:t>June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37687"/>
            <a:ext cx="9144000" cy="430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33642"/>
            <a:ext cx="7886700" cy="1913902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56122"/>
            <a:ext cx="9144000" cy="318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37686"/>
            <a:ext cx="9144000" cy="1118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746" y="1055212"/>
            <a:ext cx="7951400" cy="731448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395663"/>
            <a:ext cx="8290560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668" y="4920915"/>
            <a:ext cx="1404626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ABA39A7-81BE-8B42-8A9C-B201D4A7BC6B}" type="datetime4">
              <a:rPr lang="en-US" smtClean="0"/>
              <a:t>June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" y="4920915"/>
            <a:ext cx="3086100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3"/>
            <a:ext cx="914400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6616" y="60159"/>
            <a:ext cx="740664" cy="183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915011"/>
            <a:ext cx="259080" cy="1260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824663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2" r:id="rId3"/>
    <p:sldLayoutId id="2147483675" r:id="rId4"/>
    <p:sldLayoutId id="2147483662" r:id="rId5"/>
    <p:sldLayoutId id="2147483678" r:id="rId6"/>
    <p:sldLayoutId id="2147483681" r:id="rId7"/>
    <p:sldLayoutId id="2147483663" r:id="rId8"/>
    <p:sldLayoutId id="2147483680" r:id="rId9"/>
    <p:sldLayoutId id="2147483679" r:id="rId10"/>
    <p:sldLayoutId id="2147483676" r:id="rId11"/>
    <p:sldLayoutId id="2147483664" r:id="rId12"/>
    <p:sldLayoutId id="2147483673" r:id="rId13"/>
    <p:sldLayoutId id="2147483677" r:id="rId14"/>
    <p:sldLayoutId id="2147483666" r:id="rId15"/>
    <p:sldLayoutId id="2147483683" r:id="rId16"/>
    <p:sldLayoutId id="2147483684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1pPr>
      <a:lvl2pPr marL="577850" indent="-2349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3pPr>
      <a:lvl4pPr marL="12573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CloudFormation/latest/UserGuide/intrinsic-function-referenc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7" y="1491916"/>
            <a:ext cx="8246123" cy="114055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How to use </a:t>
            </a:r>
            <a:r>
              <a:rPr lang="en-US" dirty="0" err="1">
                <a:solidFill>
                  <a:schemeClr val="accent3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with Flask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Zeman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68EF-B18E-FF49-9840-D96F1F451A6A}" type="datetime4">
              <a:rPr lang="en-US" smtClean="0"/>
              <a:t>June 7, 2018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konciergeMD</a:t>
            </a:r>
            <a:r>
              <a:rPr lang="en-US" dirty="0"/>
              <a:t>/lambda-</a:t>
            </a:r>
            <a:r>
              <a:rPr lang="en-US" dirty="0" err="1"/>
              <a:t>sam</a:t>
            </a:r>
            <a:r>
              <a:rPr lang="en-US" dirty="0"/>
              <a:t>-python-example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2"/>
            <a:ext cx="8290560" cy="1248514"/>
          </a:xfrm>
        </p:spPr>
        <p:txBody>
          <a:bodyPr/>
          <a:lstStyle/>
          <a:p>
            <a:r>
              <a:rPr lang="en-US" dirty="0"/>
              <a:t>More resources at http://</a:t>
            </a:r>
            <a:r>
              <a:rPr lang="en-US" dirty="0" err="1"/>
              <a:t>flask.pocoo.org</a:t>
            </a:r>
            <a:r>
              <a:rPr lang="en-US" dirty="0"/>
              <a:t> </a:t>
            </a:r>
          </a:p>
          <a:p>
            <a:r>
              <a:rPr lang="en-US" dirty="0"/>
              <a:t>Flexible target platform:</a:t>
            </a:r>
          </a:p>
          <a:p>
            <a:r>
              <a:rPr lang="en-US" dirty="0"/>
              <a:t>Good for larger REST APIs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7, 2018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47415-4909-4A47-A2B6-78FDA52F9BBA}"/>
              </a:ext>
            </a:extLst>
          </p:cNvPr>
          <p:cNvSpPr/>
          <p:nvPr/>
        </p:nvSpPr>
        <p:spPr>
          <a:xfrm>
            <a:off x="1083490" y="3010629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dev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5C26E-ED33-4D49-969F-676A9DC03EA0}"/>
              </a:ext>
            </a:extLst>
          </p:cNvPr>
          <p:cNvSpPr txBox="1"/>
          <p:nvPr/>
        </p:nvSpPr>
        <p:spPr>
          <a:xfrm>
            <a:off x="2825448" y="3000412"/>
            <a:ext cx="46943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http://127.0.0.1:5000/</a:t>
            </a:r>
            <a:r>
              <a:rPr lang="cs-CZ" dirty="0"/>
              <a:t> plus debugger)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C0A43-9DF6-534B-92B1-8CEEE993B047}"/>
              </a:ext>
            </a:extLst>
          </p:cNvPr>
          <p:cNvSpPr/>
          <p:nvPr/>
        </p:nvSpPr>
        <p:spPr>
          <a:xfrm>
            <a:off x="1083490" y="3691177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API GW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247F-956A-8948-9A46-68CACCA7205F}"/>
              </a:ext>
            </a:extLst>
          </p:cNvPr>
          <p:cNvSpPr txBox="1"/>
          <p:nvPr/>
        </p:nvSpPr>
        <p:spPr>
          <a:xfrm>
            <a:off x="2825448" y="3666947"/>
            <a:ext cx="32577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--</a:t>
            </a:r>
            <a:r>
              <a:rPr lang="cs-CZ" dirty="0" err="1"/>
              <a:t>template-file</a:t>
            </a:r>
            <a:r>
              <a:rPr lang="cs-CZ" dirty="0"/>
              <a:t> </a:t>
            </a:r>
            <a:r>
              <a:rPr lang="cs-CZ" dirty="0" err="1"/>
              <a:t>template.yaml</a:t>
            </a:r>
            <a:r>
              <a:rPr lang="cs-CZ" dirty="0"/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FD9E2-F167-4D4E-AEC3-2AAD2C03B96D}"/>
              </a:ext>
            </a:extLst>
          </p:cNvPr>
          <p:cNvSpPr/>
          <p:nvPr/>
        </p:nvSpPr>
        <p:spPr>
          <a:xfrm>
            <a:off x="996646" y="4357712"/>
            <a:ext cx="1236229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docker</a:t>
            </a:r>
            <a:r>
              <a:rPr lang="cs-CZ" dirty="0"/>
              <a:t> + </a:t>
            </a:r>
            <a:r>
              <a:rPr lang="cs-CZ" dirty="0" err="1"/>
              <a:t>nginx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5689F-811B-ED49-A3EF-8BD926D0F23A}"/>
              </a:ext>
            </a:extLst>
          </p:cNvPr>
          <p:cNvSpPr txBox="1"/>
          <p:nvPr/>
        </p:nvSpPr>
        <p:spPr>
          <a:xfrm>
            <a:off x="2825448" y="4333482"/>
            <a:ext cx="38378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nginx</a:t>
            </a:r>
            <a:r>
              <a:rPr lang="cs-CZ" dirty="0"/>
              <a:t> reverse </a:t>
            </a:r>
            <a:r>
              <a:rPr lang="cs-CZ" dirty="0" err="1"/>
              <a:t>proxy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99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Direct API Gateway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2"/>
            <a:ext cx="8290560" cy="3067481"/>
          </a:xfrm>
        </p:spPr>
        <p:txBody>
          <a:bodyPr/>
          <a:lstStyle/>
          <a:p>
            <a:r>
              <a:rPr lang="en-US" dirty="0"/>
              <a:t>You have to define each endpoint in </a:t>
            </a:r>
            <a:r>
              <a:rPr lang="en-US" dirty="0" err="1"/>
              <a:t>yaml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useful Flask functions</a:t>
            </a:r>
          </a:p>
          <a:p>
            <a:r>
              <a:rPr lang="en-US" dirty="0"/>
              <a:t>Tight to API GW only</a:t>
            </a:r>
          </a:p>
          <a:p>
            <a:r>
              <a:rPr lang="en-US" dirty="0"/>
              <a:t>Useful for smaller lambda functions (faster execution time)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7, 2018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84DEA-C971-C64F-BBBB-D981D7C0B267}"/>
              </a:ext>
            </a:extLst>
          </p:cNvPr>
          <p:cNvSpPr txBox="1"/>
          <p:nvPr/>
        </p:nvSpPr>
        <p:spPr>
          <a:xfrm>
            <a:off x="540114" y="1781895"/>
            <a:ext cx="285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HttpRoot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Type: Api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Properties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'/'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2DFD83-CB80-1D4C-8BE6-E6FFA1DB8BF5}"/>
              </a:ext>
            </a:extLst>
          </p:cNvPr>
          <p:cNvSpPr txBox="1"/>
          <p:nvPr/>
        </p:nvSpPr>
        <p:spPr>
          <a:xfrm>
            <a:off x="4628697" y="1781895"/>
            <a:ext cx="2859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HttpRoot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Type: Api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Properties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'/'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ANY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HttpAll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Type: Api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Properties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'/{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proxy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+}'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B8FC4-FD19-BE41-9679-D0B595DFDC23}"/>
              </a:ext>
            </a:extLst>
          </p:cNvPr>
          <p:cNvSpPr txBox="1"/>
          <p:nvPr/>
        </p:nvSpPr>
        <p:spPr>
          <a:xfrm>
            <a:off x="3811634" y="2243956"/>
            <a:ext cx="404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878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Environment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brew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python3</a:t>
            </a:r>
          </a:p>
          <a:p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--upgrade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awscli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</a:t>
            </a:r>
          </a:p>
          <a:p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clone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git@github.com:konciergeMD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/lambda-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-python-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example.git</a:t>
            </a: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lambda-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-python-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yaml</a:t>
            </a:r>
            <a:r>
              <a:rPr lang="en-US" dirty="0"/>
              <a:t> for </a:t>
            </a:r>
            <a:r>
              <a:rPr lang="en-US" dirty="0" err="1"/>
              <a:t>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en-US" dirty="0">
                <a:latin typeface="+mn-lt"/>
              </a:rPr>
              <a:t>Open </a:t>
            </a:r>
            <a:r>
              <a:rPr lang="en-US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dirty="0">
                <a:latin typeface="+mn-lt"/>
              </a:rPr>
              <a:t> and make your own modifications</a:t>
            </a:r>
          </a:p>
          <a:p>
            <a:pPr lvl="1"/>
            <a:r>
              <a:rPr lang="en-US" b="1" dirty="0">
                <a:latin typeface="+mn-lt"/>
              </a:rPr>
              <a:t>!!! Lambda code bucket vs. bucket for lambda runtime !!!</a:t>
            </a:r>
          </a:p>
          <a:p>
            <a:r>
              <a:rPr lang="en-US" dirty="0">
                <a:latin typeface="+mn-lt"/>
              </a:rPr>
              <a:t>Deploy:</a:t>
            </a:r>
          </a:p>
          <a:p>
            <a:pPr marL="0" indent="0">
              <a:buNone/>
            </a:pP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cloudformation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package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template-file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--output-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packaged-template.yaml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-s3-bucket &lt;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S3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bucket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--profile &lt;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profile&gt;</a:t>
            </a:r>
          </a:p>
          <a:p>
            <a:pPr marL="0" indent="0">
              <a:buNone/>
            </a:pP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cloudformation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deploy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template-file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packaged-template.yaml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stack-name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whatever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--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capabilities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CAPABILITY_IAM --profile $(AWS_PROFILE) --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parameter-overrides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Environment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=&lt;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profile&gt;</a:t>
            </a:r>
          </a:p>
          <a:p>
            <a:pPr lvl="1" indent="-171450"/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STACK_NAME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prefix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all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created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resources</a:t>
            </a:r>
            <a:endParaRPr lang="en-US" dirty="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en-US" dirty="0">
                <a:latin typeface="+mn-lt"/>
              </a:rPr>
              <a:t>SAM Doc:</a:t>
            </a:r>
          </a:p>
          <a:p>
            <a:pPr lvl="1"/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github.com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awslabs</a:t>
            </a:r>
            <a:r>
              <a:rPr lang="en-US" dirty="0">
                <a:latin typeface="+mn-lt"/>
              </a:rPr>
              <a:t>/serverless-application-model/blob/develop/versions/2016-10-31.md</a:t>
            </a:r>
          </a:p>
          <a:p>
            <a:r>
              <a:rPr lang="en-US" dirty="0">
                <a:latin typeface="+mn-lt"/>
              </a:rPr>
              <a:t>Internal </a:t>
            </a:r>
            <a:r>
              <a:rPr lang="en-US" dirty="0" err="1">
                <a:latin typeface="+mn-lt"/>
              </a:rPr>
              <a:t>yaml</a:t>
            </a:r>
            <a:r>
              <a:rPr lang="en-US" dirty="0">
                <a:latin typeface="+mn-lt"/>
              </a:rPr>
              <a:t> functions:</a:t>
            </a:r>
          </a:p>
          <a:p>
            <a:pPr lvl="1"/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hlinkClick r:id="rId3"/>
              </a:rPr>
              <a:t>https://docs.aws.amazon.com/AWSCloudFormation/latest/UserGuide/intrinsic-function-reference.html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Cloudformation</a:t>
            </a:r>
            <a:r>
              <a:rPr lang="en-US" dirty="0">
                <a:latin typeface="+mn-lt"/>
              </a:rPr>
              <a:t> API types usable within </a:t>
            </a:r>
            <a:r>
              <a:rPr lang="en-US" dirty="0" err="1">
                <a:latin typeface="+mn-lt"/>
              </a:rPr>
              <a:t>sam</a:t>
            </a:r>
            <a:r>
              <a:rPr lang="en-US" dirty="0">
                <a:latin typeface="+mn-lt"/>
              </a:rPr>
              <a:t> template:</a:t>
            </a:r>
          </a:p>
          <a:p>
            <a:pPr lvl="1"/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docs.aws.amazon.com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AWSCloudFormation</a:t>
            </a:r>
            <a:r>
              <a:rPr lang="en-US" dirty="0">
                <a:latin typeface="+mn-lt"/>
              </a:rPr>
              <a:t>/latest/</a:t>
            </a:r>
            <a:r>
              <a:rPr lang="en-US" dirty="0" err="1">
                <a:latin typeface="+mn-lt"/>
              </a:rPr>
              <a:t>UserGuide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aws</a:t>
            </a:r>
            <a:r>
              <a:rPr lang="en-US" dirty="0">
                <a:latin typeface="+mn-lt"/>
              </a:rPr>
              <a:t>-template-resource-type-</a:t>
            </a:r>
            <a:r>
              <a:rPr lang="en-US" dirty="0" err="1">
                <a:latin typeface="+mn-lt"/>
              </a:rPr>
              <a:t>ref.html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olade Palette 2">
      <a:dk1>
        <a:srgbClr val="003CA6"/>
      </a:dk1>
      <a:lt1>
        <a:srgbClr val="FFFFFF"/>
      </a:lt1>
      <a:dk2>
        <a:srgbClr val="333333"/>
      </a:dk2>
      <a:lt2>
        <a:srgbClr val="E7E6E6"/>
      </a:lt2>
      <a:accent1>
        <a:srgbClr val="5BC1E6"/>
      </a:accent1>
      <a:accent2>
        <a:srgbClr val="FFC845"/>
      </a:accent2>
      <a:accent3>
        <a:srgbClr val="48D597"/>
      </a:accent3>
      <a:accent4>
        <a:srgbClr val="652468"/>
      </a:accent4>
      <a:accent5>
        <a:srgbClr val="B4B6B3"/>
      </a:accent5>
      <a:accent6>
        <a:srgbClr val="BE3B45"/>
      </a:accent6>
      <a:hlink>
        <a:srgbClr val="48D597"/>
      </a:hlink>
      <a:folHlink>
        <a:srgbClr val="48D59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olade_PPT_v5" id="{31D17D65-3F7D-D140-9323-54AF8291D216}" vid="{5096F008-9EC8-514B-BAEA-DBB7D2B21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4F37F529C36469F24EE3B59C95D59" ma:contentTypeVersion="0" ma:contentTypeDescription="Create a new document." ma:contentTypeScope="" ma:versionID="63ce0a4e031f593a181265706b7dd6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3B721-BA85-4080-9C48-F11EF7978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990513-C383-4417-977F-8653F0102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0DCAF4-6759-45CB-9FF7-9FCF33AF57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Accolade_PPT_v5</Template>
  <TotalTime>421</TotalTime>
  <Words>407</Words>
  <Application>Microsoft Macintosh PowerPoint</Application>
  <PresentationFormat>On-screen Show (16:9)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Calibri</vt:lpstr>
      <vt:lpstr>Menlo</vt:lpstr>
      <vt:lpstr>Verdana</vt:lpstr>
      <vt:lpstr>Office Theme</vt:lpstr>
      <vt:lpstr>How to use aws sam with Flask </vt:lpstr>
      <vt:lpstr>Hello world repo</vt:lpstr>
      <vt:lpstr>Flask app</vt:lpstr>
      <vt:lpstr>Direct API Gateway app</vt:lpstr>
      <vt:lpstr>Environment preparation</vt:lpstr>
      <vt:lpstr>Prepare yaml for sam</vt:lpstr>
      <vt:lpstr>Useful URLs</vt:lpstr>
    </vt:vector>
  </TitlesOfParts>
  <Company>Accolade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(Verdana 36pt)</dc:title>
  <dc:creator>Nicole Nelson</dc:creator>
  <cp:lastModifiedBy>Jakub Zeman</cp:lastModifiedBy>
  <cp:revision>42</cp:revision>
  <dcterms:created xsi:type="dcterms:W3CDTF">2016-09-28T19:53:57Z</dcterms:created>
  <dcterms:modified xsi:type="dcterms:W3CDTF">2018-06-07T11:01:49Z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0x0101001DE4F37F529C36469F24EE3B59C95D59</vt:lpwstr>
  </property>
</Properties>
</file>