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5143500" cx="9144000"/>
  <p:notesSz cx="6858000" cy="9144000"/>
  <p:embeddedFontLst>
    <p:embeddedFont>
      <p:font typeface="Proxima Nova"/>
      <p:regular r:id="rId38"/>
      <p:bold r:id="rId39"/>
      <p:italic r:id="rId40"/>
      <p:boldItalic r:id="rId41"/>
    </p:embeddedFont>
    <p:embeddedFont>
      <p:font typeface="Alfa Slab One"/>
      <p:regular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A077296-A6E3-4D4D-A334-4AE2A3D42115}">
  <a:tblStyle styleId="{DA077296-A6E3-4D4D-A334-4AE2A3D42115}"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roximaNova-italic.fntdata"/><Relationship Id="rId20" Type="http://schemas.openxmlformats.org/officeDocument/2006/relationships/slide" Target="slides/slide14.xml"/><Relationship Id="rId42" Type="http://schemas.openxmlformats.org/officeDocument/2006/relationships/font" Target="fonts/AlfaSlabOne-regular.fntdata"/><Relationship Id="rId41" Type="http://schemas.openxmlformats.org/officeDocument/2006/relationships/font" Target="fonts/ProximaNova-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ProximaNova-bold.fntdata"/><Relationship Id="rId16" Type="http://schemas.openxmlformats.org/officeDocument/2006/relationships/slide" Target="slides/slide10.xml"/><Relationship Id="rId38" Type="http://schemas.openxmlformats.org/officeDocument/2006/relationships/font" Target="fonts/ProximaNova-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31b85ea271c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31b85ea271c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1b85ea271c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1b85ea271c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1ee3f3247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1ee3f3247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1b0e2149a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1b0e2149a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1b85ea271c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1b85ea271c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1b326b407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1b326b407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1b326b407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1b326b407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1b326b407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1b326b407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1b326b407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1b326b407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1b326b407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1b326b407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1b326b407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1b326b407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1b0e2149a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1b0e2149a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1b326b407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1b326b407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1b326b4072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1b326b407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1b326b4072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1b326b4072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1b326b4072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1b326b4072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1b326b4072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31b326b407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1b0e2149a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1b0e2149a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31b85ea271c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31b85ea271c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1b0e2149a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31b0e2149a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31b85ea271c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31b85ea271c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1ee3f3247c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31ee3f3247c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1b0e2149a8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1b0e2149a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31b0e2149a8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31b0e2149a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31b85ea271c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31b85ea271c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1b85ea271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1b85ea271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1b85ea271c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1b85ea271c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1b0e2149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1b0e2149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1b0e2149a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1b0e2149a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1b0e2149a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1b0e2149a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1b85ea271c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1b85ea271c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Project Presentation</a:t>
            </a:r>
            <a:endParaRPr/>
          </a:p>
        </p:txBody>
      </p:sp>
      <p:sp>
        <p:nvSpPr>
          <p:cNvPr id="57" name="Google Shape;57;p13"/>
          <p:cNvSpPr txBox="1"/>
          <p:nvPr>
            <p:ph idx="1" type="subTitle"/>
          </p:nvPr>
        </p:nvSpPr>
        <p:spPr>
          <a:xfrm>
            <a:off x="311700" y="3165826"/>
            <a:ext cx="8520600" cy="9921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By: Draix Wyatt, John Akujobi, Norman Nguyen, Sawyer Theis</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Group: Arqer</a:t>
            </a:r>
            <a:endParaRPr/>
          </a:p>
        </p:txBody>
      </p:sp>
      <p:sp>
        <p:nvSpPr>
          <p:cNvPr id="58" name="Google Shape;58;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59" name="Google Shape;59;p13"/>
          <p:cNvPicPr preferRelativeResize="0"/>
          <p:nvPr/>
        </p:nvPicPr>
        <p:blipFill>
          <a:blip r:embed="rId3">
            <a:alphaModFix/>
          </a:blip>
          <a:stretch>
            <a:fillRect/>
          </a:stretch>
        </p:blipFill>
        <p:spPr>
          <a:xfrm flipH="1" rot="1386042">
            <a:off x="8119703" y="106300"/>
            <a:ext cx="1701475" cy="1701475"/>
          </a:xfrm>
          <a:prstGeom prst="rect">
            <a:avLst/>
          </a:prstGeom>
          <a:noFill/>
          <a:ln>
            <a:noFill/>
          </a:ln>
        </p:spPr>
      </p:pic>
      <p:pic>
        <p:nvPicPr>
          <p:cNvPr id="60" name="Google Shape;60;p13"/>
          <p:cNvPicPr preferRelativeResize="0"/>
          <p:nvPr/>
        </p:nvPicPr>
        <p:blipFill>
          <a:blip r:embed="rId4">
            <a:alphaModFix/>
          </a:blip>
          <a:stretch>
            <a:fillRect/>
          </a:stretch>
        </p:blipFill>
        <p:spPr>
          <a:xfrm>
            <a:off x="-3630825" y="222800"/>
            <a:ext cx="4697901" cy="46979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 Diagram</a:t>
            </a:r>
            <a:endParaRPr/>
          </a:p>
        </p:txBody>
      </p:sp>
      <p:pic>
        <p:nvPicPr>
          <p:cNvPr id="120" name="Google Shape;120;p22"/>
          <p:cNvPicPr preferRelativeResize="0"/>
          <p:nvPr/>
        </p:nvPicPr>
        <p:blipFill>
          <a:blip r:embed="rId3">
            <a:alphaModFix/>
          </a:blip>
          <a:stretch>
            <a:fillRect/>
          </a:stretch>
        </p:blipFill>
        <p:spPr>
          <a:xfrm>
            <a:off x="1271500" y="1206925"/>
            <a:ext cx="5946370" cy="3829050"/>
          </a:xfrm>
          <a:prstGeom prst="rect">
            <a:avLst/>
          </a:prstGeom>
          <a:noFill/>
          <a:ln>
            <a:noFill/>
          </a:ln>
        </p:spPr>
      </p:pic>
      <p:sp>
        <p:nvSpPr>
          <p:cNvPr id="121" name="Google Shape;121;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 Diagram (cont)</a:t>
            </a:r>
            <a:endParaRPr/>
          </a:p>
        </p:txBody>
      </p:sp>
      <p:pic>
        <p:nvPicPr>
          <p:cNvPr id="127" name="Google Shape;127;p23"/>
          <p:cNvPicPr preferRelativeResize="0"/>
          <p:nvPr/>
        </p:nvPicPr>
        <p:blipFill>
          <a:blip r:embed="rId3">
            <a:alphaModFix/>
          </a:blip>
          <a:stretch>
            <a:fillRect/>
          </a:stretch>
        </p:blipFill>
        <p:spPr>
          <a:xfrm>
            <a:off x="1564655" y="1185812"/>
            <a:ext cx="6014689" cy="3820975"/>
          </a:xfrm>
          <a:prstGeom prst="rect">
            <a:avLst/>
          </a:prstGeom>
          <a:noFill/>
          <a:ln>
            <a:noFill/>
          </a:ln>
        </p:spPr>
      </p:pic>
      <p:sp>
        <p:nvSpPr>
          <p:cNvPr id="128" name="Google Shape;128;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Database Design</a:t>
            </a:r>
            <a:endParaRPr/>
          </a:p>
        </p:txBody>
      </p:sp>
      <p:sp>
        <p:nvSpPr>
          <p:cNvPr id="134" name="Google Shape;13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Database Design</a:t>
            </a:r>
            <a:endParaRPr/>
          </a:p>
        </p:txBody>
      </p:sp>
      <p:pic>
        <p:nvPicPr>
          <p:cNvPr id="140" name="Google Shape;140;p25"/>
          <p:cNvPicPr preferRelativeResize="0"/>
          <p:nvPr/>
        </p:nvPicPr>
        <p:blipFill>
          <a:blip r:embed="rId3">
            <a:alphaModFix/>
          </a:blip>
          <a:stretch>
            <a:fillRect/>
          </a:stretch>
        </p:blipFill>
        <p:spPr>
          <a:xfrm>
            <a:off x="434738" y="1116325"/>
            <a:ext cx="3281687" cy="3820977"/>
          </a:xfrm>
          <a:prstGeom prst="rect">
            <a:avLst/>
          </a:prstGeom>
          <a:noFill/>
          <a:ln>
            <a:noFill/>
          </a:ln>
        </p:spPr>
      </p:pic>
      <p:sp>
        <p:nvSpPr>
          <p:cNvPr id="141" name="Google Shape;141;p25"/>
          <p:cNvSpPr txBox="1"/>
          <p:nvPr/>
        </p:nvSpPr>
        <p:spPr>
          <a:xfrm>
            <a:off x="4048075" y="542325"/>
            <a:ext cx="4659300" cy="414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100"/>
              <a:t>Users</a:t>
            </a:r>
            <a:r>
              <a:rPr lang="en" sz="1100"/>
              <a:t>: contain email, hashed password, first name, last name, phone number, role, verification status, creation date, update date.</a:t>
            </a:r>
            <a:endParaRPr sz="1100"/>
          </a:p>
          <a:p>
            <a:pPr indent="0" lvl="0" marL="0" rtl="0" algn="l">
              <a:lnSpc>
                <a:spcPct val="100000"/>
              </a:lnSpc>
              <a:spcBef>
                <a:spcPts val="0"/>
              </a:spcBef>
              <a:spcAft>
                <a:spcPts val="0"/>
              </a:spcAft>
              <a:buNone/>
            </a:pPr>
            <a:r>
              <a:rPr b="1" lang="en" sz="1100"/>
              <a:t>User profiles</a:t>
            </a:r>
            <a:r>
              <a:rPr lang="en" sz="1100"/>
              <a:t>: contain profile ID, user ID, profile picture, financial goals, address, city, state, country, postal code, privacy settings.</a:t>
            </a:r>
            <a:endParaRPr sz="1100"/>
          </a:p>
          <a:p>
            <a:pPr indent="0" lvl="0" marL="0" rtl="0" algn="l">
              <a:lnSpc>
                <a:spcPct val="100000"/>
              </a:lnSpc>
              <a:spcBef>
                <a:spcPts val="0"/>
              </a:spcBef>
              <a:spcAft>
                <a:spcPts val="0"/>
              </a:spcAft>
              <a:buNone/>
            </a:pPr>
            <a:r>
              <a:rPr b="1" lang="en" sz="1100"/>
              <a:t>Advisors</a:t>
            </a:r>
            <a:r>
              <a:rPr lang="en" sz="1100"/>
              <a:t>: contains advisor ID, user ID, bio, certifications, specialties, rating.</a:t>
            </a:r>
            <a:endParaRPr sz="1100"/>
          </a:p>
          <a:p>
            <a:pPr indent="0" lvl="0" marL="0" rtl="0" algn="l">
              <a:lnSpc>
                <a:spcPct val="100000"/>
              </a:lnSpc>
              <a:spcBef>
                <a:spcPts val="0"/>
              </a:spcBef>
              <a:spcAft>
                <a:spcPts val="0"/>
              </a:spcAft>
              <a:buNone/>
            </a:pPr>
            <a:r>
              <a:rPr b="1" lang="en" sz="1100"/>
              <a:t>Consultations</a:t>
            </a:r>
            <a:r>
              <a:rPr lang="en" sz="1100"/>
              <a:t>: contains consultation ID, client ID, advisor ID, scheduled date, status, client rating, session notes.</a:t>
            </a:r>
            <a:endParaRPr sz="1100"/>
          </a:p>
          <a:p>
            <a:pPr indent="0" lvl="0" marL="0" rtl="0" algn="l">
              <a:lnSpc>
                <a:spcPct val="100000"/>
              </a:lnSpc>
              <a:spcBef>
                <a:spcPts val="0"/>
              </a:spcBef>
              <a:spcAft>
                <a:spcPts val="0"/>
              </a:spcAft>
              <a:buNone/>
            </a:pPr>
            <a:r>
              <a:rPr b="1" lang="en" sz="1100"/>
              <a:t>Event registrations</a:t>
            </a:r>
            <a:r>
              <a:rPr lang="en" sz="1100"/>
              <a:t>: contains registration ID, event ID, user ID, registration date.</a:t>
            </a:r>
            <a:endParaRPr sz="1100"/>
          </a:p>
          <a:p>
            <a:pPr indent="0" lvl="0" marL="0" rtl="0" algn="l">
              <a:lnSpc>
                <a:spcPct val="100000"/>
              </a:lnSpc>
              <a:spcBef>
                <a:spcPts val="0"/>
              </a:spcBef>
              <a:spcAft>
                <a:spcPts val="0"/>
              </a:spcAft>
              <a:buNone/>
            </a:pPr>
            <a:r>
              <a:rPr b="1" lang="en" sz="1100"/>
              <a:t>Events</a:t>
            </a:r>
            <a:r>
              <a:rPr lang="en" sz="1100"/>
              <a:t>: contains event ID, organizer ID, title, description, event date, location, event type.</a:t>
            </a:r>
            <a:endParaRPr sz="1100"/>
          </a:p>
          <a:p>
            <a:pPr indent="0" lvl="0" marL="0" rtl="0" algn="l">
              <a:lnSpc>
                <a:spcPct val="100000"/>
              </a:lnSpc>
              <a:spcBef>
                <a:spcPts val="0"/>
              </a:spcBef>
              <a:spcAft>
                <a:spcPts val="0"/>
              </a:spcAft>
              <a:buNone/>
            </a:pPr>
            <a:r>
              <a:rPr b="1" lang="en" sz="1100"/>
              <a:t>Notifications</a:t>
            </a:r>
            <a:r>
              <a:rPr lang="en" sz="1100"/>
              <a:t>: contains notification ID, user ID, content, notification type, status, created at.</a:t>
            </a:r>
            <a:endParaRPr sz="1100"/>
          </a:p>
          <a:p>
            <a:pPr indent="0" lvl="0" marL="0" rtl="0" algn="l">
              <a:lnSpc>
                <a:spcPct val="100000"/>
              </a:lnSpc>
              <a:spcBef>
                <a:spcPts val="0"/>
              </a:spcBef>
              <a:spcAft>
                <a:spcPts val="0"/>
              </a:spcAft>
              <a:buNone/>
            </a:pPr>
            <a:r>
              <a:rPr b="1" lang="en" sz="1100"/>
              <a:t>Messaging</a:t>
            </a:r>
            <a:r>
              <a:rPr lang="en" sz="1100"/>
              <a:t>: message ID, sender ID, receiver ID, message content, sent at, read status.</a:t>
            </a:r>
            <a:endParaRPr sz="1100"/>
          </a:p>
          <a:p>
            <a:pPr indent="0" lvl="0" marL="0" rtl="0" algn="l">
              <a:lnSpc>
                <a:spcPct val="100000"/>
              </a:lnSpc>
              <a:spcBef>
                <a:spcPts val="0"/>
              </a:spcBef>
              <a:spcAft>
                <a:spcPts val="0"/>
              </a:spcAft>
              <a:buNone/>
            </a:pPr>
            <a:r>
              <a:rPr b="1" lang="en" sz="1100"/>
              <a:t>Payments</a:t>
            </a:r>
            <a:r>
              <a:rPr lang="en" sz="1100"/>
              <a:t>: contains payment ID, user ID, amount, payment method, payment date, transaction ID, payment status.</a:t>
            </a:r>
            <a:endParaRPr sz="1100"/>
          </a:p>
          <a:p>
            <a:pPr indent="0" lvl="0" marL="0" rtl="0" algn="l">
              <a:lnSpc>
                <a:spcPct val="100000"/>
              </a:lnSpc>
              <a:spcBef>
                <a:spcPts val="0"/>
              </a:spcBef>
              <a:spcAft>
                <a:spcPts val="0"/>
              </a:spcAft>
              <a:buNone/>
            </a:pPr>
            <a:r>
              <a:rPr b="1" lang="en" sz="1100"/>
              <a:t>Subscriptions</a:t>
            </a:r>
            <a:r>
              <a:rPr lang="en" sz="1100"/>
              <a:t>: contains subscription ID, user ID, plan type, start date, end date, auto renewal.</a:t>
            </a:r>
            <a:endParaRPr sz="1100"/>
          </a:p>
          <a:p>
            <a:pPr indent="0" lvl="0" marL="0" rtl="0" algn="l">
              <a:lnSpc>
                <a:spcPct val="100000"/>
              </a:lnSpc>
              <a:spcBef>
                <a:spcPts val="0"/>
              </a:spcBef>
              <a:spcAft>
                <a:spcPts val="0"/>
              </a:spcAft>
              <a:buNone/>
            </a:pPr>
            <a:r>
              <a:rPr b="1" lang="en" sz="1100"/>
              <a:t>Financial Tools Usage</a:t>
            </a:r>
            <a:r>
              <a:rPr lang="en" sz="1100"/>
              <a:t>: contains usage ID, user ID, tool type, input data, result data, usage date.</a:t>
            </a:r>
            <a:endParaRPr sz="1100"/>
          </a:p>
          <a:p>
            <a:pPr indent="0" lvl="0" marL="0" rtl="0" algn="l">
              <a:lnSpc>
                <a:spcPct val="100000"/>
              </a:lnSpc>
              <a:spcBef>
                <a:spcPts val="0"/>
              </a:spcBef>
              <a:spcAft>
                <a:spcPts val="0"/>
              </a:spcAft>
              <a:buNone/>
            </a:pPr>
            <a:r>
              <a:rPr b="1" lang="en" sz="1100"/>
              <a:t>System logs</a:t>
            </a:r>
            <a:r>
              <a:rPr lang="en" sz="1100"/>
              <a:t>: contains log ID, user ID, event type, event description, event timestamp, IP address.</a:t>
            </a:r>
            <a:endParaRPr sz="1100"/>
          </a:p>
          <a:p>
            <a:pPr indent="0" lvl="0" marL="0" rtl="0" algn="l">
              <a:lnSpc>
                <a:spcPct val="100000"/>
              </a:lnSpc>
              <a:spcBef>
                <a:spcPts val="0"/>
              </a:spcBef>
              <a:spcAft>
                <a:spcPts val="0"/>
              </a:spcAft>
              <a:buNone/>
            </a:pPr>
            <a:r>
              <a:t/>
            </a:r>
            <a:endParaRPr sz="1100">
              <a:solidFill>
                <a:schemeClr val="dk2"/>
              </a:solidFill>
              <a:latin typeface="Proxima Nova"/>
              <a:ea typeface="Proxima Nova"/>
              <a:cs typeface="Proxima Nova"/>
              <a:sym typeface="Proxima Nova"/>
            </a:endParaRPr>
          </a:p>
        </p:txBody>
      </p:sp>
      <p:sp>
        <p:nvSpPr>
          <p:cNvPr id="142" name="Google Shape;142;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flow</a:t>
            </a:r>
            <a:endParaRPr/>
          </a:p>
        </p:txBody>
      </p:sp>
      <p:sp>
        <p:nvSpPr>
          <p:cNvPr id="148" name="Google Shape;148;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27"/>
          <p:cNvPicPr preferRelativeResize="0"/>
          <p:nvPr/>
        </p:nvPicPr>
        <p:blipFill>
          <a:blip r:embed="rId3">
            <a:alphaModFix/>
          </a:blip>
          <a:stretch>
            <a:fillRect/>
          </a:stretch>
        </p:blipFill>
        <p:spPr>
          <a:xfrm>
            <a:off x="1102340" y="0"/>
            <a:ext cx="6939320" cy="5143500"/>
          </a:xfrm>
          <a:prstGeom prst="rect">
            <a:avLst/>
          </a:prstGeom>
          <a:noFill/>
          <a:ln>
            <a:noFill/>
          </a:ln>
        </p:spPr>
      </p:pic>
      <p:sp>
        <p:nvSpPr>
          <p:cNvPr id="154" name="Google Shape;154;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28"/>
          <p:cNvPicPr preferRelativeResize="0"/>
          <p:nvPr/>
        </p:nvPicPr>
        <p:blipFill>
          <a:blip r:embed="rId3">
            <a:alphaModFix/>
          </a:blip>
          <a:stretch>
            <a:fillRect/>
          </a:stretch>
        </p:blipFill>
        <p:spPr>
          <a:xfrm>
            <a:off x="619861" y="0"/>
            <a:ext cx="8028877" cy="5143499"/>
          </a:xfrm>
          <a:prstGeom prst="rect">
            <a:avLst/>
          </a:prstGeom>
          <a:noFill/>
          <a:ln>
            <a:noFill/>
          </a:ln>
        </p:spPr>
      </p:pic>
      <p:sp>
        <p:nvSpPr>
          <p:cNvPr id="160" name="Google Shape;160;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29"/>
          <p:cNvPicPr preferRelativeResize="0"/>
          <p:nvPr/>
        </p:nvPicPr>
        <p:blipFill>
          <a:blip r:embed="rId3">
            <a:alphaModFix/>
          </a:blip>
          <a:stretch>
            <a:fillRect/>
          </a:stretch>
        </p:blipFill>
        <p:spPr>
          <a:xfrm>
            <a:off x="1628976" y="0"/>
            <a:ext cx="5886046" cy="5143498"/>
          </a:xfrm>
          <a:prstGeom prst="rect">
            <a:avLst/>
          </a:prstGeom>
          <a:noFill/>
          <a:ln>
            <a:noFill/>
          </a:ln>
        </p:spPr>
      </p:pic>
      <p:sp>
        <p:nvSpPr>
          <p:cNvPr id="166" name="Google Shape;166;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67" name="Google Shape;167;p29"/>
          <p:cNvSpPr txBox="1"/>
          <p:nvPr>
            <p:ph idx="4294967295"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Central Webpage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30"/>
          <p:cNvPicPr preferRelativeResize="0"/>
          <p:nvPr/>
        </p:nvPicPr>
        <p:blipFill>
          <a:blip r:embed="rId3">
            <a:alphaModFix/>
          </a:blip>
          <a:stretch>
            <a:fillRect/>
          </a:stretch>
        </p:blipFill>
        <p:spPr>
          <a:xfrm>
            <a:off x="0" y="350490"/>
            <a:ext cx="9144003" cy="4442521"/>
          </a:xfrm>
          <a:prstGeom prst="rect">
            <a:avLst/>
          </a:prstGeom>
          <a:noFill/>
          <a:ln>
            <a:noFill/>
          </a:ln>
        </p:spPr>
      </p:pic>
      <p:sp>
        <p:nvSpPr>
          <p:cNvPr id="173" name="Google Shape;173;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74" name="Google Shape;174;p30"/>
          <p:cNvSpPr txBox="1"/>
          <p:nvPr>
            <p:ph idx="4294967295"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System </a:t>
            </a:r>
            <a:r>
              <a:rPr lang="en"/>
              <a:t>Administrate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p31"/>
          <p:cNvPicPr preferRelativeResize="0"/>
          <p:nvPr/>
        </p:nvPicPr>
        <p:blipFill>
          <a:blip r:embed="rId3">
            <a:alphaModFix/>
          </a:blip>
          <a:stretch>
            <a:fillRect/>
          </a:stretch>
        </p:blipFill>
        <p:spPr>
          <a:xfrm>
            <a:off x="0" y="453182"/>
            <a:ext cx="9144003" cy="4237138"/>
          </a:xfrm>
          <a:prstGeom prst="rect">
            <a:avLst/>
          </a:prstGeom>
          <a:noFill/>
          <a:ln>
            <a:noFill/>
          </a:ln>
        </p:spPr>
      </p:pic>
      <p:sp>
        <p:nvSpPr>
          <p:cNvPr id="180" name="Google Shape;180;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81" name="Google Shape;181;p31"/>
          <p:cNvSpPr txBox="1"/>
          <p:nvPr>
            <p:ph idx="4294967295"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Account </a:t>
            </a:r>
            <a:r>
              <a:rPr lang="en"/>
              <a:t>Management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2480550"/>
            <a:ext cx="8114400" cy="2445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Major Problems and Project Goals</a:t>
            </a:r>
            <a:endParaRPr/>
          </a:p>
        </p:txBody>
      </p:sp>
      <p:sp>
        <p:nvSpPr>
          <p:cNvPr id="66" name="Google Shape;66;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p32"/>
          <p:cNvPicPr preferRelativeResize="0"/>
          <p:nvPr/>
        </p:nvPicPr>
        <p:blipFill>
          <a:blip r:embed="rId3">
            <a:alphaModFix/>
          </a:blip>
          <a:stretch>
            <a:fillRect/>
          </a:stretch>
        </p:blipFill>
        <p:spPr>
          <a:xfrm>
            <a:off x="1415" y="0"/>
            <a:ext cx="9141172" cy="5143501"/>
          </a:xfrm>
          <a:prstGeom prst="rect">
            <a:avLst/>
          </a:prstGeom>
          <a:noFill/>
          <a:ln>
            <a:noFill/>
          </a:ln>
        </p:spPr>
      </p:pic>
      <p:sp>
        <p:nvSpPr>
          <p:cNvPr id="187" name="Google Shape;187;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88" name="Google Shape;188;p32"/>
          <p:cNvSpPr/>
          <p:nvPr/>
        </p:nvSpPr>
        <p:spPr>
          <a:xfrm>
            <a:off x="733450" y="310300"/>
            <a:ext cx="1612500" cy="441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Proxima Nova"/>
              <a:ea typeface="Proxima Nova"/>
              <a:cs typeface="Proxima Nova"/>
              <a:sym typeface="Proxima Nova"/>
            </a:endParaRPr>
          </a:p>
        </p:txBody>
      </p:sp>
      <p:sp>
        <p:nvSpPr>
          <p:cNvPr id="189" name="Google Shape;189;p32"/>
          <p:cNvSpPr txBox="1"/>
          <p:nvPr>
            <p:ph idx="4294967295" type="title"/>
          </p:nvPr>
        </p:nvSpPr>
        <p:spPr>
          <a:xfrm>
            <a:off x="1425"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Learning Hub</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p33"/>
          <p:cNvPicPr preferRelativeResize="0"/>
          <p:nvPr/>
        </p:nvPicPr>
        <p:blipFill>
          <a:blip r:embed="rId3">
            <a:alphaModFix/>
          </a:blip>
          <a:stretch>
            <a:fillRect/>
          </a:stretch>
        </p:blipFill>
        <p:spPr>
          <a:xfrm>
            <a:off x="0" y="371525"/>
            <a:ext cx="9144003" cy="4978302"/>
          </a:xfrm>
          <a:prstGeom prst="rect">
            <a:avLst/>
          </a:prstGeom>
          <a:noFill/>
          <a:ln>
            <a:noFill/>
          </a:ln>
        </p:spPr>
      </p:pic>
      <p:sp>
        <p:nvSpPr>
          <p:cNvPr id="195" name="Google Shape;195;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96" name="Google Shape;196;p33"/>
          <p:cNvSpPr txBox="1"/>
          <p:nvPr>
            <p:ph idx="4294967295"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Calendar Scheduling</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34"/>
          <p:cNvPicPr preferRelativeResize="0"/>
          <p:nvPr/>
        </p:nvPicPr>
        <p:blipFill>
          <a:blip r:embed="rId3">
            <a:alphaModFix/>
          </a:blip>
          <a:stretch>
            <a:fillRect/>
          </a:stretch>
        </p:blipFill>
        <p:spPr>
          <a:xfrm>
            <a:off x="0" y="524619"/>
            <a:ext cx="9144003" cy="4094263"/>
          </a:xfrm>
          <a:prstGeom prst="rect">
            <a:avLst/>
          </a:prstGeom>
          <a:noFill/>
          <a:ln>
            <a:noFill/>
          </a:ln>
        </p:spPr>
      </p:pic>
      <p:sp>
        <p:nvSpPr>
          <p:cNvPr id="202" name="Google Shape;202;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03" name="Google Shape;203;p34"/>
          <p:cNvSpPr txBox="1"/>
          <p:nvPr>
            <p:ph idx="4294967295"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Financial Calculator</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id="208" name="Google Shape;208;p35"/>
          <p:cNvPicPr preferRelativeResize="0"/>
          <p:nvPr/>
        </p:nvPicPr>
        <p:blipFill>
          <a:blip r:embed="rId3">
            <a:alphaModFix/>
          </a:blip>
          <a:stretch>
            <a:fillRect/>
          </a:stretch>
        </p:blipFill>
        <p:spPr>
          <a:xfrm>
            <a:off x="0" y="442962"/>
            <a:ext cx="9144003" cy="4835427"/>
          </a:xfrm>
          <a:prstGeom prst="rect">
            <a:avLst/>
          </a:prstGeom>
          <a:noFill/>
          <a:ln>
            <a:noFill/>
          </a:ln>
        </p:spPr>
      </p:pic>
      <p:sp>
        <p:nvSpPr>
          <p:cNvPr id="209" name="Google Shape;209;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10" name="Google Shape;210;p35"/>
          <p:cNvSpPr txBox="1"/>
          <p:nvPr>
            <p:ph idx="4294967295"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Message System</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id="215" name="Google Shape;215;p36"/>
          <p:cNvPicPr preferRelativeResize="0"/>
          <p:nvPr/>
        </p:nvPicPr>
        <p:blipFill>
          <a:blip r:embed="rId3">
            <a:alphaModFix/>
          </a:blip>
          <a:stretch>
            <a:fillRect/>
          </a:stretch>
        </p:blipFill>
        <p:spPr>
          <a:xfrm>
            <a:off x="0" y="701923"/>
            <a:ext cx="9144003" cy="4317505"/>
          </a:xfrm>
          <a:prstGeom prst="rect">
            <a:avLst/>
          </a:prstGeom>
          <a:noFill/>
          <a:ln>
            <a:noFill/>
          </a:ln>
        </p:spPr>
      </p:pic>
      <p:sp>
        <p:nvSpPr>
          <p:cNvPr id="216" name="Google Shape;216;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17" name="Google Shape;217;p36"/>
          <p:cNvSpPr txBox="1"/>
          <p:nvPr>
            <p:ph idx="4294967295"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Payment Process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7"/>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Technologies and Tools</a:t>
            </a:r>
            <a:endParaRPr/>
          </a:p>
        </p:txBody>
      </p:sp>
      <p:sp>
        <p:nvSpPr>
          <p:cNvPr id="223" name="Google Shape;223;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Technologies and Tools</a:t>
            </a:r>
            <a:endParaRPr/>
          </a:p>
        </p:txBody>
      </p:sp>
      <p:graphicFrame>
        <p:nvGraphicFramePr>
          <p:cNvPr id="229" name="Google Shape;229;p38"/>
          <p:cNvGraphicFramePr/>
          <p:nvPr/>
        </p:nvGraphicFramePr>
        <p:xfrm>
          <a:off x="100950" y="1125650"/>
          <a:ext cx="3000000" cy="3000000"/>
        </p:xfrm>
        <a:graphic>
          <a:graphicData uri="http://schemas.openxmlformats.org/drawingml/2006/table">
            <a:tbl>
              <a:tblPr>
                <a:noFill/>
                <a:tableStyleId>{DA077296-A6E3-4D4D-A334-4AE2A3D42115}</a:tableStyleId>
              </a:tblPr>
              <a:tblGrid>
                <a:gridCol w="1322300"/>
                <a:gridCol w="1184450"/>
                <a:gridCol w="1078475"/>
                <a:gridCol w="5356875"/>
              </a:tblGrid>
              <a:tr h="371475">
                <a:tc>
                  <a:txBody>
                    <a:bodyPr/>
                    <a:lstStyle/>
                    <a:p>
                      <a:pPr indent="0" lvl="0" marL="0" rtl="0" algn="l">
                        <a:spcBef>
                          <a:spcPts val="0"/>
                        </a:spcBef>
                        <a:spcAft>
                          <a:spcPts val="0"/>
                        </a:spcAft>
                        <a:buNone/>
                      </a:pPr>
                      <a:r>
                        <a:rPr lang="en">
                          <a:solidFill>
                            <a:schemeClr val="dk2"/>
                          </a:solidFill>
                        </a:rPr>
                        <a:t>Component</a:t>
                      </a:r>
                      <a:endParaRPr>
                        <a:solidFill>
                          <a:schemeClr val="dk2"/>
                        </a:solidFill>
                      </a:endParaRPr>
                    </a:p>
                  </a:txBody>
                  <a:tcPr marT="91425" marB="91425" marR="91425" marL="91425">
                    <a:lnL cap="flat" cmpd="sng" w="19050">
                      <a:solidFill>
                        <a:schemeClr val="accent6"/>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6"/>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2"/>
                          </a:solidFill>
                        </a:rPr>
                        <a:t>Primary Choice</a:t>
                      </a:r>
                      <a:endParaRPr>
                        <a:solidFill>
                          <a:schemeClr val="dk2"/>
                        </a:solidFill>
                      </a:endParaRPr>
                    </a:p>
                  </a:txBody>
                  <a:tcPr marT="91425" marB="91425" marR="91425" marL="91425">
                    <a:lnL cap="flat" cmpd="sng" w="19050">
                      <a:solidFill>
                        <a:schemeClr val="accent6"/>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6"/>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2"/>
                          </a:solidFill>
                        </a:rPr>
                        <a:t>Language</a:t>
                      </a:r>
                      <a:endParaRPr>
                        <a:solidFill>
                          <a:schemeClr val="dk2"/>
                        </a:solidFill>
                      </a:endParaRPr>
                    </a:p>
                  </a:txBody>
                  <a:tcPr marT="91425" marB="91425" marR="91425" marL="91425">
                    <a:lnL cap="flat" cmpd="sng" w="19050">
                      <a:solidFill>
                        <a:schemeClr val="accent6"/>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6"/>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2"/>
                          </a:solidFill>
                        </a:rPr>
                        <a:t>Reasoning</a:t>
                      </a:r>
                      <a:endParaRPr>
                        <a:solidFill>
                          <a:schemeClr val="dk2"/>
                        </a:solidFill>
                      </a:endParaRPr>
                    </a:p>
                  </a:txBody>
                  <a:tcPr marT="91425" marB="91425" marR="91425" marL="91425">
                    <a:lnL cap="flat" cmpd="sng" w="19050">
                      <a:solidFill>
                        <a:schemeClr val="accent6"/>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6"/>
                      </a:solidFill>
                      <a:prstDash val="solid"/>
                      <a:round/>
                      <a:headEnd len="sm" w="sm" type="none"/>
                      <a:tailEnd len="sm" w="sm" type="none"/>
                    </a:lnB>
                  </a:tcPr>
                </a:tc>
              </a:tr>
              <a:tr h="542925">
                <a:tc>
                  <a:txBody>
                    <a:bodyPr/>
                    <a:lstStyle/>
                    <a:p>
                      <a:pPr indent="0" lvl="0" marL="0" rtl="0" algn="l">
                        <a:spcBef>
                          <a:spcPts val="0"/>
                        </a:spcBef>
                        <a:spcAft>
                          <a:spcPts val="0"/>
                        </a:spcAft>
                        <a:buNone/>
                      </a:pPr>
                      <a:r>
                        <a:rPr lang="en">
                          <a:solidFill>
                            <a:schemeClr val="dk2"/>
                          </a:solidFill>
                        </a:rPr>
                        <a:t>Frontend</a:t>
                      </a:r>
                      <a:endParaRPr>
                        <a:solidFill>
                          <a:schemeClr val="dk2"/>
                        </a:solidFill>
                      </a:endParaRPr>
                    </a:p>
                  </a:txBody>
                  <a:tcPr marT="91425" marB="91425" marR="91425" marL="91425">
                    <a:lnL cap="flat" cmpd="sng" w="19050">
                      <a:solidFill>
                        <a:schemeClr val="accent6"/>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6"/>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2"/>
                          </a:solidFill>
                        </a:rPr>
                        <a:t>Next.js</a:t>
                      </a:r>
                      <a:endParaRPr>
                        <a:solidFill>
                          <a:schemeClr val="dk2"/>
                        </a:solidFill>
                      </a:endParaRPr>
                    </a:p>
                  </a:txBody>
                  <a:tcPr marT="91425" marB="91425" marR="91425" marL="91425">
                    <a:lnL cap="flat" cmpd="sng" w="19050">
                      <a:solidFill>
                        <a:schemeClr val="accent6"/>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6"/>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2"/>
                          </a:solidFill>
                        </a:rPr>
                        <a:t>JavaScript</a:t>
                      </a:r>
                      <a:endParaRPr>
                        <a:solidFill>
                          <a:schemeClr val="dk2"/>
                        </a:solidFill>
                      </a:endParaRPr>
                    </a:p>
                  </a:txBody>
                  <a:tcPr marT="91425" marB="91425" marR="91425" marL="91425">
                    <a:lnL cap="flat" cmpd="sng" w="19050">
                      <a:solidFill>
                        <a:schemeClr val="accent6"/>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6"/>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2"/>
                          </a:solidFill>
                        </a:rPr>
                        <a:t>Next.js gives us extensive library support, allows us to resuse components, and improves SEO through server rendering. This is good for our complex application with dynamic content</a:t>
                      </a:r>
                      <a:endParaRPr>
                        <a:solidFill>
                          <a:schemeClr val="dk2"/>
                        </a:solidFill>
                      </a:endParaRPr>
                    </a:p>
                  </a:txBody>
                  <a:tcPr marT="91425" marB="91425" marR="91425" marL="91425">
                    <a:lnL cap="flat" cmpd="sng" w="19050">
                      <a:solidFill>
                        <a:schemeClr val="accent6"/>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6"/>
                      </a:solidFill>
                      <a:prstDash val="solid"/>
                      <a:round/>
                      <a:headEnd len="sm" w="sm" type="none"/>
                      <a:tailEnd len="sm" w="sm" type="none"/>
                    </a:lnB>
                  </a:tcPr>
                </a:tc>
              </a:tr>
              <a:tr h="371475">
                <a:tc>
                  <a:txBody>
                    <a:bodyPr/>
                    <a:lstStyle/>
                    <a:p>
                      <a:pPr indent="0" lvl="0" marL="0" rtl="0" algn="l">
                        <a:spcBef>
                          <a:spcPts val="0"/>
                        </a:spcBef>
                        <a:spcAft>
                          <a:spcPts val="0"/>
                        </a:spcAft>
                        <a:buNone/>
                      </a:pPr>
                      <a:r>
                        <a:rPr lang="en">
                          <a:solidFill>
                            <a:schemeClr val="dk2"/>
                          </a:solidFill>
                        </a:rPr>
                        <a:t>Backend</a:t>
                      </a:r>
                      <a:endParaRPr>
                        <a:solidFill>
                          <a:schemeClr val="dk2"/>
                        </a:solidFill>
                      </a:endParaRPr>
                    </a:p>
                  </a:txBody>
                  <a:tcPr marT="91425" marB="91425" marR="91425" marL="91425">
                    <a:lnL cap="flat" cmpd="sng" w="19050">
                      <a:solidFill>
                        <a:schemeClr val="accent6"/>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6"/>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2"/>
                          </a:solidFill>
                        </a:rPr>
                        <a:t>FastAPI</a:t>
                      </a:r>
                      <a:endParaRPr>
                        <a:solidFill>
                          <a:schemeClr val="dk2"/>
                        </a:solidFill>
                      </a:endParaRPr>
                    </a:p>
                  </a:txBody>
                  <a:tcPr marT="91425" marB="91425" marR="91425" marL="91425">
                    <a:lnL cap="flat" cmpd="sng" w="19050">
                      <a:solidFill>
                        <a:schemeClr val="accent6"/>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6"/>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2"/>
                          </a:solidFill>
                        </a:rPr>
                        <a:t>Python</a:t>
                      </a:r>
                      <a:endParaRPr>
                        <a:solidFill>
                          <a:schemeClr val="dk2"/>
                        </a:solidFill>
                      </a:endParaRPr>
                    </a:p>
                  </a:txBody>
                  <a:tcPr marT="91425" marB="91425" marR="91425" marL="91425">
                    <a:lnL cap="flat" cmpd="sng" w="19050">
                      <a:solidFill>
                        <a:schemeClr val="accent6"/>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6"/>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2"/>
                          </a:solidFill>
                        </a:rPr>
                        <a:t>FastAPI is lightweight, fast, and async-capable, making it suitable for a scalable API-focused app.</a:t>
                      </a:r>
                      <a:endParaRPr>
                        <a:solidFill>
                          <a:schemeClr val="dk2"/>
                        </a:solidFill>
                      </a:endParaRPr>
                    </a:p>
                  </a:txBody>
                  <a:tcPr marT="91425" marB="91425" marR="91425" marL="91425">
                    <a:lnL cap="flat" cmpd="sng" w="19050">
                      <a:solidFill>
                        <a:schemeClr val="accent6"/>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6"/>
                      </a:solidFill>
                      <a:prstDash val="solid"/>
                      <a:round/>
                      <a:headEnd len="sm" w="sm" type="none"/>
                      <a:tailEnd len="sm" w="sm" type="none"/>
                    </a:lnB>
                  </a:tcPr>
                </a:tc>
              </a:tr>
              <a:tr h="371475">
                <a:tc>
                  <a:txBody>
                    <a:bodyPr/>
                    <a:lstStyle/>
                    <a:p>
                      <a:pPr indent="0" lvl="0" marL="0" rtl="0" algn="l">
                        <a:spcBef>
                          <a:spcPts val="0"/>
                        </a:spcBef>
                        <a:spcAft>
                          <a:spcPts val="0"/>
                        </a:spcAft>
                        <a:buNone/>
                      </a:pPr>
                      <a:r>
                        <a:rPr lang="en">
                          <a:solidFill>
                            <a:schemeClr val="dk2"/>
                          </a:solidFill>
                        </a:rPr>
                        <a:t>Database</a:t>
                      </a:r>
                      <a:endParaRPr>
                        <a:solidFill>
                          <a:schemeClr val="dk2"/>
                        </a:solidFill>
                      </a:endParaRPr>
                    </a:p>
                  </a:txBody>
                  <a:tcPr marT="91425" marB="91425" marR="91425" marL="91425">
                    <a:lnL cap="flat" cmpd="sng" w="19050">
                      <a:solidFill>
                        <a:schemeClr val="accent6"/>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6"/>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2"/>
                          </a:solidFill>
                        </a:rPr>
                        <a:t>PostgreSQL</a:t>
                      </a:r>
                      <a:endParaRPr>
                        <a:solidFill>
                          <a:schemeClr val="dk2"/>
                        </a:solidFill>
                      </a:endParaRPr>
                    </a:p>
                  </a:txBody>
                  <a:tcPr marT="91425" marB="91425" marR="91425" marL="91425">
                    <a:lnL cap="flat" cmpd="sng" w="19050">
                      <a:solidFill>
                        <a:schemeClr val="accent6"/>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6"/>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2"/>
                          </a:solidFill>
                        </a:rPr>
                        <a:t>SQL</a:t>
                      </a:r>
                      <a:endParaRPr>
                        <a:solidFill>
                          <a:schemeClr val="dk2"/>
                        </a:solidFill>
                      </a:endParaRPr>
                    </a:p>
                  </a:txBody>
                  <a:tcPr marT="91425" marB="91425" marR="91425" marL="91425">
                    <a:lnL cap="flat" cmpd="sng" w="19050">
                      <a:solidFill>
                        <a:schemeClr val="accent6"/>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6"/>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2"/>
                          </a:solidFill>
                        </a:rPr>
                        <a:t>PostgreSQL provides reliability and scalability, whereas SQLite could be simpler but less robust.</a:t>
                      </a:r>
                      <a:endParaRPr>
                        <a:solidFill>
                          <a:schemeClr val="dk2"/>
                        </a:solidFill>
                      </a:endParaRPr>
                    </a:p>
                  </a:txBody>
                  <a:tcPr marT="91425" marB="91425" marR="91425" marL="91425">
                    <a:lnL cap="flat" cmpd="sng" w="19050">
                      <a:solidFill>
                        <a:schemeClr val="accent6"/>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6"/>
                      </a:solidFill>
                      <a:prstDash val="solid"/>
                      <a:round/>
                      <a:headEnd len="sm" w="sm" type="none"/>
                      <a:tailEnd len="sm" w="sm" type="none"/>
                    </a:lnB>
                  </a:tcPr>
                </a:tc>
              </a:tr>
              <a:tr h="542925">
                <a:tc>
                  <a:txBody>
                    <a:bodyPr/>
                    <a:lstStyle/>
                    <a:p>
                      <a:pPr indent="0" lvl="0" marL="0" rtl="0" algn="l">
                        <a:spcBef>
                          <a:spcPts val="0"/>
                        </a:spcBef>
                        <a:spcAft>
                          <a:spcPts val="0"/>
                        </a:spcAft>
                        <a:buNone/>
                      </a:pPr>
                      <a:r>
                        <a:rPr lang="en">
                          <a:solidFill>
                            <a:schemeClr val="dk2"/>
                          </a:solidFill>
                        </a:rPr>
                        <a:t>Deployment</a:t>
                      </a:r>
                      <a:endParaRPr>
                        <a:solidFill>
                          <a:schemeClr val="dk2"/>
                        </a:solidFill>
                      </a:endParaRPr>
                    </a:p>
                  </a:txBody>
                  <a:tcPr marT="91425" marB="91425" marR="91425" marL="91425">
                    <a:lnL cap="flat" cmpd="sng" w="19050">
                      <a:solidFill>
                        <a:schemeClr val="accent6"/>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6"/>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2"/>
                          </a:solidFill>
                        </a:rPr>
                        <a:t>Namecheap + C-Panel + Cloudflare</a:t>
                      </a:r>
                      <a:endParaRPr>
                        <a:solidFill>
                          <a:schemeClr val="dk2"/>
                        </a:solidFill>
                      </a:endParaRPr>
                    </a:p>
                  </a:txBody>
                  <a:tcPr marT="91425" marB="91425" marR="91425" marL="91425">
                    <a:lnL cap="flat" cmpd="sng" w="19050">
                      <a:solidFill>
                        <a:schemeClr val="accent6"/>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6"/>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2"/>
                          </a:solidFill>
                        </a:rPr>
                        <a:t>-</a:t>
                      </a:r>
                      <a:endParaRPr>
                        <a:solidFill>
                          <a:schemeClr val="dk2"/>
                        </a:solidFill>
                      </a:endParaRPr>
                    </a:p>
                  </a:txBody>
                  <a:tcPr marT="91425" marB="91425" marR="91425" marL="91425">
                    <a:lnL cap="flat" cmpd="sng" w="19050">
                      <a:solidFill>
                        <a:schemeClr val="accent6"/>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6"/>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2"/>
                          </a:solidFill>
                        </a:rPr>
                        <a:t>Namecheap </a:t>
                      </a:r>
                      <a:r>
                        <a:rPr lang="en">
                          <a:solidFill>
                            <a:schemeClr val="dk2"/>
                          </a:solidFill>
                        </a:rPr>
                        <a:t>with </a:t>
                      </a:r>
                      <a:r>
                        <a:rPr lang="en">
                          <a:solidFill>
                            <a:schemeClr val="dk2"/>
                          </a:solidFill>
                        </a:rPr>
                        <a:t>C-Panel and Cloudflare is cost-effective for small deployments. Heroku/Vercel offers auto-deployment but with potential cost and configuration limitations.</a:t>
                      </a:r>
                      <a:endParaRPr>
                        <a:solidFill>
                          <a:schemeClr val="dk2"/>
                        </a:solidFill>
                      </a:endParaRPr>
                    </a:p>
                  </a:txBody>
                  <a:tcPr marT="91425" marB="91425" marR="91425" marL="91425">
                    <a:lnL cap="flat" cmpd="sng" w="19050">
                      <a:solidFill>
                        <a:schemeClr val="accent6"/>
                      </a:solidFill>
                      <a:prstDash val="solid"/>
                      <a:round/>
                      <a:headEnd len="sm" w="sm" type="none"/>
                      <a:tailEnd len="sm" w="sm" type="none"/>
                    </a:lnL>
                    <a:lnR cap="flat" cmpd="sng" w="19050">
                      <a:solidFill>
                        <a:schemeClr val="accent6"/>
                      </a:solidFill>
                      <a:prstDash val="solid"/>
                      <a:round/>
                      <a:headEnd len="sm" w="sm" type="none"/>
                      <a:tailEnd len="sm" w="sm" type="none"/>
                    </a:lnR>
                    <a:lnT cap="flat" cmpd="sng" w="19050">
                      <a:solidFill>
                        <a:schemeClr val="accent6"/>
                      </a:solidFill>
                      <a:prstDash val="solid"/>
                      <a:round/>
                      <a:headEnd len="sm" w="sm" type="none"/>
                      <a:tailEnd len="sm" w="sm" type="none"/>
                    </a:lnT>
                    <a:lnB cap="flat" cmpd="sng" w="19050">
                      <a:solidFill>
                        <a:schemeClr val="accent6"/>
                      </a:solidFill>
                      <a:prstDash val="solid"/>
                      <a:round/>
                      <a:headEnd len="sm" w="sm" type="none"/>
                      <a:tailEnd len="sm" w="sm" type="none"/>
                    </a:lnB>
                  </a:tcPr>
                </a:tc>
              </a:tr>
            </a:tbl>
          </a:graphicData>
        </a:graphic>
      </p:graphicFrame>
      <p:sp>
        <p:nvSpPr>
          <p:cNvPr id="230" name="Google Shape;230;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9"/>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Challenges</a:t>
            </a:r>
            <a:r>
              <a:rPr lang="en"/>
              <a:t> and Solutions</a:t>
            </a:r>
            <a:endParaRPr/>
          </a:p>
        </p:txBody>
      </p:sp>
      <p:sp>
        <p:nvSpPr>
          <p:cNvPr id="236" name="Google Shape;236;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 and Solutions</a:t>
            </a:r>
            <a:endParaRPr/>
          </a:p>
        </p:txBody>
      </p:sp>
      <p:sp>
        <p:nvSpPr>
          <p:cNvPr id="242" name="Google Shape;242;p40"/>
          <p:cNvSpPr txBox="1"/>
          <p:nvPr>
            <p:ph idx="1" type="body"/>
          </p:nvPr>
        </p:nvSpPr>
        <p:spPr>
          <a:xfrm>
            <a:off x="311700" y="1152475"/>
            <a:ext cx="8734800" cy="36951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b="1" lang="en" sz="1600"/>
              <a:t>Team experience level:</a:t>
            </a:r>
            <a:r>
              <a:rPr lang="en" sz="1600"/>
              <a:t> Our team members have varying experience levels in different technologies and tool.</a:t>
            </a:r>
            <a:endParaRPr sz="1600"/>
          </a:p>
          <a:p>
            <a:pPr indent="0" lvl="0" marL="457200" rtl="0" algn="l">
              <a:spcBef>
                <a:spcPts val="1200"/>
              </a:spcBef>
              <a:spcAft>
                <a:spcPts val="0"/>
              </a:spcAft>
              <a:buNone/>
            </a:pPr>
            <a:r>
              <a:rPr lang="en" sz="1600"/>
              <a:t>To balance this, we must communicate clearly, explain concepts and assist members to learn various tools and system features</a:t>
            </a:r>
            <a:r>
              <a:rPr lang="en" sz="1600"/>
              <a:t>. Furthermore, we will divide and assign tasks and assign based on member’s preference and experience. However, at minimum, all members are required to understand the fundamentals of the system design and features.</a:t>
            </a:r>
            <a:endParaRPr sz="1600"/>
          </a:p>
          <a:p>
            <a:pPr indent="-330200" lvl="0" marL="457200" rtl="0" algn="l">
              <a:spcBef>
                <a:spcPts val="1200"/>
              </a:spcBef>
              <a:spcAft>
                <a:spcPts val="0"/>
              </a:spcAft>
              <a:buSzPts val="1600"/>
              <a:buChar char="●"/>
            </a:pPr>
            <a:r>
              <a:rPr b="1" lang="en" sz="1600"/>
              <a:t>Team consistency:</a:t>
            </a:r>
            <a:r>
              <a:rPr lang="en" sz="1600"/>
              <a:t> Our team members have different ways and times of working, and sometimes, this makes it's challenging to maintain a standard and cohesiveness.</a:t>
            </a:r>
            <a:endParaRPr sz="1600"/>
          </a:p>
          <a:p>
            <a:pPr indent="0" lvl="0" marL="457200" rtl="0" algn="l">
              <a:spcBef>
                <a:spcPts val="1200"/>
              </a:spcBef>
              <a:spcAft>
                <a:spcPts val="1200"/>
              </a:spcAft>
              <a:buNone/>
            </a:pPr>
            <a:r>
              <a:rPr lang="en" sz="1600"/>
              <a:t>To solve this, we agree on standards and conventions for our work. For communication, we use a mix of asynchronous messaging, voice &amp; video calls, and in-person meetings that we collectively schedule ahead for.</a:t>
            </a:r>
            <a:endParaRPr b="1" sz="1600"/>
          </a:p>
        </p:txBody>
      </p:sp>
      <p:sp>
        <p:nvSpPr>
          <p:cNvPr id="243" name="Google Shape;243;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 and Solutions (cont.)</a:t>
            </a:r>
            <a:endParaRPr/>
          </a:p>
        </p:txBody>
      </p:sp>
      <p:sp>
        <p:nvSpPr>
          <p:cNvPr id="249" name="Google Shape;249;p41"/>
          <p:cNvSpPr txBox="1"/>
          <p:nvPr>
            <p:ph idx="1" type="body"/>
          </p:nvPr>
        </p:nvSpPr>
        <p:spPr>
          <a:xfrm>
            <a:off x="311700" y="1152475"/>
            <a:ext cx="8520600" cy="37758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b="1" lang="en"/>
              <a:t>Tech decision:</a:t>
            </a:r>
            <a:r>
              <a:rPr lang="en"/>
              <a:t> With limited experience in building actual software implementations and testing, we struggled to determine the best approach for the project, including what tools to use, our tech stack, and how to deploy.</a:t>
            </a:r>
            <a:br>
              <a:rPr lang="en"/>
            </a:br>
            <a:r>
              <a:rPr lang="en"/>
              <a:t>- To overcome this, we read articles and researched other existing software to understand their deployment and testing methods. With this knowledge, we tested them to see if they fit our requirements.</a:t>
            </a:r>
            <a:endParaRPr/>
          </a:p>
          <a:p>
            <a:pPr indent="-342900" lvl="0" marL="457200" rtl="0" algn="l">
              <a:spcBef>
                <a:spcPts val="0"/>
              </a:spcBef>
              <a:spcAft>
                <a:spcPts val="0"/>
              </a:spcAft>
              <a:buSzPts val="1800"/>
              <a:buChar char="●"/>
            </a:pPr>
            <a:r>
              <a:rPr b="1" lang="en"/>
              <a:t>Managing team assets:</a:t>
            </a:r>
            <a:r>
              <a:rPr lang="en"/>
              <a:t> Because several components are in different tools and work areas, it is </a:t>
            </a:r>
            <a:r>
              <a:rPr lang="en"/>
              <a:t>sometimes tricky to find</a:t>
            </a:r>
            <a:r>
              <a:rPr lang="en"/>
              <a:t> material that we need.</a:t>
            </a:r>
            <a:br>
              <a:rPr lang="en"/>
            </a:br>
            <a:r>
              <a:rPr lang="en"/>
              <a:t>- We will allow members to use whatever they want to work, but all the material must be pushed to the </a:t>
            </a:r>
            <a:r>
              <a:rPr b="1" lang="en"/>
              <a:t>GitHub </a:t>
            </a:r>
            <a:r>
              <a:rPr lang="en"/>
              <a:t>repository. For documents, we use a </a:t>
            </a:r>
            <a:r>
              <a:rPr lang="en"/>
              <a:t>central </a:t>
            </a:r>
            <a:r>
              <a:rPr b="1" lang="en"/>
              <a:t>Notion </a:t>
            </a:r>
            <a:r>
              <a:rPr lang="en"/>
              <a:t>workspace which is subsequently converted into a Word document where it is further formatted for submission.</a:t>
            </a:r>
            <a:endParaRPr/>
          </a:p>
        </p:txBody>
      </p:sp>
      <p:sp>
        <p:nvSpPr>
          <p:cNvPr id="250" name="Google Shape;250;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Major Problems</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b="1" lang="en" sz="1900"/>
              <a:t>Data Security and Privacy Risks</a:t>
            </a:r>
            <a:r>
              <a:rPr lang="en" sz="1900"/>
              <a:t>: sensitive data leads to a potential target, to mitigate, we will comply with regulations such as GDPR and PCI DSS</a:t>
            </a:r>
            <a:endParaRPr sz="1900"/>
          </a:p>
          <a:p>
            <a:pPr indent="-349250" lvl="0" marL="457200" rtl="0" algn="l">
              <a:spcBef>
                <a:spcPts val="0"/>
              </a:spcBef>
              <a:spcAft>
                <a:spcPts val="0"/>
              </a:spcAft>
              <a:buSzPts val="1900"/>
              <a:buChar char="●"/>
            </a:pPr>
            <a:r>
              <a:rPr b="1" lang="en" sz="1900"/>
              <a:t>Implementation of Video conferencing</a:t>
            </a:r>
            <a:r>
              <a:rPr lang="en" sz="1900"/>
              <a:t>: we require video conferencing to support advisor meetings and events. We will use 3rd party API to Zoom, etc.</a:t>
            </a:r>
            <a:endParaRPr sz="1900"/>
          </a:p>
          <a:p>
            <a:pPr indent="-349250" lvl="0" marL="457200" rtl="0" algn="l">
              <a:spcBef>
                <a:spcPts val="0"/>
              </a:spcBef>
              <a:spcAft>
                <a:spcPts val="0"/>
              </a:spcAft>
              <a:buSzPts val="1900"/>
              <a:buChar char="●"/>
            </a:pPr>
            <a:r>
              <a:rPr b="1" lang="en" sz="1900"/>
              <a:t>Payment</a:t>
            </a:r>
            <a:r>
              <a:rPr lang="en" sz="1900"/>
              <a:t>: payment must be made secure as to not have theft of customer payments. We will use payment gateways from PayPal, Visa, etc</a:t>
            </a:r>
            <a:endParaRPr sz="1900"/>
          </a:p>
          <a:p>
            <a:pPr indent="-349250" lvl="0" marL="457200" rtl="0" algn="l">
              <a:spcBef>
                <a:spcPts val="0"/>
              </a:spcBef>
              <a:spcAft>
                <a:spcPts val="0"/>
              </a:spcAft>
              <a:buSzPts val="1900"/>
              <a:buChar char="●"/>
            </a:pPr>
            <a:r>
              <a:rPr b="1" lang="en" sz="1900"/>
              <a:t>Managing </a:t>
            </a:r>
            <a:r>
              <a:rPr b="1" lang="en" sz="1900"/>
              <a:t>Real Time</a:t>
            </a:r>
            <a:r>
              <a:rPr b="1" lang="en" sz="1900"/>
              <a:t> Updates</a:t>
            </a:r>
            <a:r>
              <a:rPr lang="en" sz="1900"/>
              <a:t>: News and Stock data require real time updates. We will </a:t>
            </a:r>
            <a:r>
              <a:rPr lang="en" sz="1900"/>
              <a:t>cache</a:t>
            </a:r>
            <a:r>
              <a:rPr lang="en" sz="1900"/>
              <a:t> any data feasible, and used sound database methods (ie. ACID)</a:t>
            </a:r>
            <a:endParaRPr sz="1900"/>
          </a:p>
        </p:txBody>
      </p:sp>
      <p:sp>
        <p:nvSpPr>
          <p:cNvPr id="73" name="Google Shape;73;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2"/>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256" name="Google Shape;256;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262" name="Google Shape;262;p43"/>
          <p:cNvSpPr txBox="1"/>
          <p:nvPr>
            <p:ph idx="1" type="body"/>
          </p:nvPr>
        </p:nvSpPr>
        <p:spPr>
          <a:xfrm>
            <a:off x="311700" y="1152475"/>
            <a:ext cx="3905700" cy="334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Project Objectives</a:t>
            </a:r>
            <a:endParaRPr b="1"/>
          </a:p>
          <a:p>
            <a:pPr indent="-342900" lvl="0" marL="457200" rtl="0" algn="l">
              <a:spcBef>
                <a:spcPts val="1200"/>
              </a:spcBef>
              <a:spcAft>
                <a:spcPts val="0"/>
              </a:spcAft>
              <a:buSzPts val="1800"/>
              <a:buChar char="●"/>
            </a:pPr>
            <a:r>
              <a:rPr lang="en"/>
              <a:t>Centralize WealthWise Services</a:t>
            </a:r>
            <a:endParaRPr/>
          </a:p>
          <a:p>
            <a:pPr indent="-342900" lvl="0" marL="457200" rtl="0" algn="l">
              <a:spcBef>
                <a:spcPts val="0"/>
              </a:spcBef>
              <a:spcAft>
                <a:spcPts val="0"/>
              </a:spcAft>
              <a:buSzPts val="1800"/>
              <a:buChar char="●"/>
            </a:pPr>
            <a:r>
              <a:rPr lang="en"/>
              <a:t>Provide Access to Advisors</a:t>
            </a:r>
            <a:endParaRPr/>
          </a:p>
          <a:p>
            <a:pPr indent="-342900" lvl="0" marL="457200" rtl="0" algn="l">
              <a:spcBef>
                <a:spcPts val="0"/>
              </a:spcBef>
              <a:spcAft>
                <a:spcPts val="0"/>
              </a:spcAft>
              <a:buSzPts val="1800"/>
              <a:buChar char="●"/>
            </a:pPr>
            <a:r>
              <a:rPr lang="en"/>
              <a:t>Provide Financial Tools</a:t>
            </a:r>
            <a:endParaRPr/>
          </a:p>
          <a:p>
            <a:pPr indent="-355600" lvl="0" marL="457200" rtl="0" algn="l">
              <a:spcBef>
                <a:spcPts val="0"/>
              </a:spcBef>
              <a:spcAft>
                <a:spcPts val="0"/>
              </a:spcAft>
              <a:buSzPts val="2000"/>
              <a:buChar char="●"/>
            </a:pPr>
            <a:r>
              <a:rPr lang="en" sz="2000"/>
              <a:t>Provide Education and News Resources</a:t>
            </a:r>
            <a:endParaRPr sz="2000"/>
          </a:p>
          <a:p>
            <a:pPr indent="-355600" lvl="0" marL="457200" rtl="0" algn="l">
              <a:spcBef>
                <a:spcPts val="0"/>
              </a:spcBef>
              <a:spcAft>
                <a:spcPts val="0"/>
              </a:spcAft>
              <a:buSzPts val="2000"/>
              <a:buChar char="●"/>
            </a:pPr>
            <a:r>
              <a:rPr lang="en" sz="2000"/>
              <a:t>Intuitive User Interface</a:t>
            </a:r>
            <a:endParaRPr/>
          </a:p>
        </p:txBody>
      </p:sp>
      <p:sp>
        <p:nvSpPr>
          <p:cNvPr id="263" name="Google Shape;263;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64" name="Google Shape;264;p43"/>
          <p:cNvSpPr txBox="1"/>
          <p:nvPr/>
        </p:nvSpPr>
        <p:spPr>
          <a:xfrm>
            <a:off x="4960150" y="1857725"/>
            <a:ext cx="2049900" cy="4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Proxima Nova"/>
                <a:ea typeface="Proxima Nova"/>
                <a:cs typeface="Proxima Nova"/>
                <a:sym typeface="Proxima Nova"/>
              </a:rPr>
              <a:t>Est. Cost- $0.00</a:t>
            </a:r>
            <a:endParaRPr sz="1800">
              <a:solidFill>
                <a:schemeClr val="dk2"/>
              </a:solidFill>
              <a:latin typeface="Proxima Nova"/>
              <a:ea typeface="Proxima Nova"/>
              <a:cs typeface="Proxima Nova"/>
              <a:sym typeface="Proxima Nova"/>
            </a:endParaRPr>
          </a:p>
        </p:txBody>
      </p:sp>
      <p:sp>
        <p:nvSpPr>
          <p:cNvPr id="265" name="Google Shape;265;p43"/>
          <p:cNvSpPr txBox="1"/>
          <p:nvPr/>
        </p:nvSpPr>
        <p:spPr>
          <a:xfrm>
            <a:off x="4960150" y="2313725"/>
            <a:ext cx="3629400" cy="53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Proxima Nova"/>
                <a:ea typeface="Proxima Nova"/>
                <a:cs typeface="Proxima Nova"/>
                <a:sym typeface="Proxima Nova"/>
              </a:rPr>
              <a:t>Est. Time to Completion- 4 months</a:t>
            </a:r>
            <a:endParaRPr sz="1800">
              <a:solidFill>
                <a:schemeClr val="dk2"/>
              </a:solidFill>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Goals</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b="1" lang="en" sz="2000"/>
              <a:t>Centralize </a:t>
            </a:r>
            <a:r>
              <a:rPr b="1" lang="en" sz="2000"/>
              <a:t>WealthWise</a:t>
            </a:r>
            <a:r>
              <a:rPr b="1" lang="en" sz="2000"/>
              <a:t> Services</a:t>
            </a:r>
            <a:endParaRPr b="1" sz="2000"/>
          </a:p>
          <a:p>
            <a:pPr indent="-355600" lvl="1" marL="914400" rtl="0" algn="l">
              <a:spcBef>
                <a:spcPts val="0"/>
              </a:spcBef>
              <a:spcAft>
                <a:spcPts val="0"/>
              </a:spcAft>
              <a:buSzPts val="2000"/>
              <a:buChar char="○"/>
            </a:pPr>
            <a:r>
              <a:rPr lang="en" sz="2000"/>
              <a:t>The system shall centralize every service under one web app</a:t>
            </a:r>
            <a:endParaRPr sz="2000"/>
          </a:p>
          <a:p>
            <a:pPr indent="-355600" lvl="0" marL="457200" rtl="0" algn="l">
              <a:spcBef>
                <a:spcPts val="0"/>
              </a:spcBef>
              <a:spcAft>
                <a:spcPts val="0"/>
              </a:spcAft>
              <a:buSzPts val="2000"/>
              <a:buChar char="●"/>
            </a:pPr>
            <a:r>
              <a:rPr b="1" lang="en" sz="2000"/>
              <a:t>Provide Accessibility to </a:t>
            </a:r>
            <a:r>
              <a:rPr b="1" lang="en" sz="2000"/>
              <a:t>Certified</a:t>
            </a:r>
            <a:r>
              <a:rPr b="1" lang="en" sz="2000"/>
              <a:t> </a:t>
            </a:r>
            <a:r>
              <a:rPr b="1" lang="en" sz="2000"/>
              <a:t>Advisors</a:t>
            </a:r>
            <a:endParaRPr b="1" sz="2000"/>
          </a:p>
          <a:p>
            <a:pPr indent="-355600" lvl="1" marL="914400" rtl="0" algn="l">
              <a:spcBef>
                <a:spcPts val="0"/>
              </a:spcBef>
              <a:spcAft>
                <a:spcPts val="0"/>
              </a:spcAft>
              <a:buSzPts val="2000"/>
              <a:buChar char="○"/>
            </a:pPr>
            <a:r>
              <a:rPr lang="en" sz="2000"/>
              <a:t>Users shall be able to consult with certified advisors under WealthWise’s employment/contract</a:t>
            </a:r>
            <a:endParaRPr sz="2000"/>
          </a:p>
          <a:p>
            <a:pPr indent="-355600" lvl="0" marL="457200" rtl="0" algn="l">
              <a:spcBef>
                <a:spcPts val="0"/>
              </a:spcBef>
              <a:spcAft>
                <a:spcPts val="0"/>
              </a:spcAft>
              <a:buSzPts val="2000"/>
              <a:buChar char="●"/>
            </a:pPr>
            <a:r>
              <a:rPr b="1" lang="en" sz="2000"/>
              <a:t>Provide Advanced Financial Tools</a:t>
            </a:r>
            <a:endParaRPr b="1" sz="2000"/>
          </a:p>
          <a:p>
            <a:pPr indent="-355600" lvl="1" marL="914400" rtl="0" algn="l">
              <a:spcBef>
                <a:spcPts val="0"/>
              </a:spcBef>
              <a:spcAft>
                <a:spcPts val="0"/>
              </a:spcAft>
              <a:buSzPts val="2000"/>
              <a:buChar char="○"/>
            </a:pPr>
            <a:r>
              <a:rPr lang="en" sz="2000"/>
              <a:t>Calculators shall be able to provide effective financial data and feedback</a:t>
            </a:r>
            <a:endParaRPr sz="2000"/>
          </a:p>
        </p:txBody>
      </p:sp>
      <p:sp>
        <p:nvSpPr>
          <p:cNvPr id="80" name="Google Shape;80;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Goals Cont…</a:t>
            </a:r>
            <a:endParaRPr/>
          </a:p>
        </p:txBody>
      </p:sp>
      <p:sp>
        <p:nvSpPr>
          <p:cNvPr id="86" name="Google Shape;86;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b="1" lang="en" sz="2000"/>
              <a:t>Provide Education and News Resources</a:t>
            </a:r>
            <a:endParaRPr b="1" sz="2000"/>
          </a:p>
          <a:p>
            <a:pPr indent="-355600" lvl="1" marL="914400" rtl="0" algn="l">
              <a:spcBef>
                <a:spcPts val="0"/>
              </a:spcBef>
              <a:spcAft>
                <a:spcPts val="0"/>
              </a:spcAft>
              <a:buSzPts val="2000"/>
              <a:buChar char="○"/>
            </a:pPr>
            <a:r>
              <a:rPr lang="en" sz="2000"/>
              <a:t>The system shall provide access to external financial resources</a:t>
            </a:r>
            <a:endParaRPr sz="2000"/>
          </a:p>
          <a:p>
            <a:pPr indent="-355600" lvl="0" marL="457200" rtl="0" algn="l">
              <a:spcBef>
                <a:spcPts val="0"/>
              </a:spcBef>
              <a:spcAft>
                <a:spcPts val="0"/>
              </a:spcAft>
              <a:buSzPts val="2000"/>
              <a:buChar char="●"/>
            </a:pPr>
            <a:r>
              <a:rPr b="1" lang="en" sz="2000"/>
              <a:t>Secure Payment to site</a:t>
            </a:r>
            <a:endParaRPr b="1" sz="2000"/>
          </a:p>
          <a:p>
            <a:pPr indent="-355600" lvl="1" marL="914400" rtl="0" algn="l">
              <a:spcBef>
                <a:spcPts val="0"/>
              </a:spcBef>
              <a:spcAft>
                <a:spcPts val="0"/>
              </a:spcAft>
              <a:buSzPts val="2000"/>
              <a:buChar char="○"/>
            </a:pPr>
            <a:r>
              <a:rPr lang="en" sz="2000"/>
              <a:t>Payment to WealthWise shall be made secure and reliable</a:t>
            </a:r>
            <a:endParaRPr sz="2000"/>
          </a:p>
          <a:p>
            <a:pPr indent="-355600" lvl="0" marL="457200" rtl="0" algn="l">
              <a:spcBef>
                <a:spcPts val="0"/>
              </a:spcBef>
              <a:spcAft>
                <a:spcPts val="0"/>
              </a:spcAft>
              <a:buSzPts val="2000"/>
              <a:buChar char="●"/>
            </a:pPr>
            <a:r>
              <a:rPr b="1" lang="en" sz="2000"/>
              <a:t>System Security Monitoring</a:t>
            </a:r>
            <a:endParaRPr b="1" sz="2000"/>
          </a:p>
          <a:p>
            <a:pPr indent="-355600" lvl="1" marL="914400" rtl="0" algn="l">
              <a:spcBef>
                <a:spcPts val="0"/>
              </a:spcBef>
              <a:spcAft>
                <a:spcPts val="0"/>
              </a:spcAft>
              <a:buSzPts val="2000"/>
              <a:buChar char="○"/>
            </a:pPr>
            <a:r>
              <a:rPr lang="en" sz="2000"/>
              <a:t>The system shall be able to detect intrusions</a:t>
            </a:r>
            <a:endParaRPr sz="2000"/>
          </a:p>
          <a:p>
            <a:pPr indent="-355600" lvl="0" marL="457200" rtl="0" algn="l">
              <a:spcBef>
                <a:spcPts val="0"/>
              </a:spcBef>
              <a:spcAft>
                <a:spcPts val="0"/>
              </a:spcAft>
              <a:buSzPts val="2000"/>
              <a:buChar char="●"/>
            </a:pPr>
            <a:r>
              <a:rPr b="1" lang="en" sz="2000"/>
              <a:t>Intuitive UI</a:t>
            </a:r>
            <a:endParaRPr b="1" sz="2000"/>
          </a:p>
          <a:p>
            <a:pPr indent="-355600" lvl="1" marL="914400" rtl="0" algn="l">
              <a:spcBef>
                <a:spcPts val="0"/>
              </a:spcBef>
              <a:spcAft>
                <a:spcPts val="0"/>
              </a:spcAft>
              <a:buSzPts val="2000"/>
              <a:buChar char="○"/>
            </a:pPr>
            <a:r>
              <a:rPr lang="en" sz="2000"/>
              <a:t>Users shall not be often confused by UI</a:t>
            </a:r>
            <a:endParaRPr sz="2000"/>
          </a:p>
        </p:txBody>
      </p:sp>
      <p:sp>
        <p:nvSpPr>
          <p:cNvPr id="87" name="Google Shape;87;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Structure of the proposal system</a:t>
            </a:r>
            <a:endParaRPr/>
          </a:p>
        </p:txBody>
      </p:sp>
      <p:sp>
        <p:nvSpPr>
          <p:cNvPr id="93" name="Google Shape;9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0" name="Google Shape;100;p19"/>
          <p:cNvPicPr preferRelativeResize="0"/>
          <p:nvPr/>
        </p:nvPicPr>
        <p:blipFill>
          <a:blip r:embed="rId3">
            <a:alphaModFix/>
          </a:blip>
          <a:stretch>
            <a:fillRect/>
          </a:stretch>
        </p:blipFill>
        <p:spPr>
          <a:xfrm>
            <a:off x="378574" y="0"/>
            <a:ext cx="8386852" cy="5143499"/>
          </a:xfrm>
          <a:prstGeom prst="rect">
            <a:avLst/>
          </a:prstGeom>
          <a:noFill/>
          <a:ln>
            <a:noFill/>
          </a:ln>
        </p:spPr>
      </p:pic>
      <p:sp>
        <p:nvSpPr>
          <p:cNvPr id="101" name="Google Shape;101;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Architecture Design</a:t>
            </a:r>
            <a:endParaRPr/>
          </a:p>
        </p:txBody>
      </p:sp>
      <p:sp>
        <p:nvSpPr>
          <p:cNvPr id="107" name="Google Shape;107;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 Design</a:t>
            </a:r>
            <a:endParaRPr/>
          </a:p>
        </p:txBody>
      </p:sp>
      <p:pic>
        <p:nvPicPr>
          <p:cNvPr id="113" name="Google Shape;113;p21"/>
          <p:cNvPicPr preferRelativeResize="0"/>
          <p:nvPr/>
        </p:nvPicPr>
        <p:blipFill>
          <a:blip r:embed="rId3">
            <a:alphaModFix/>
          </a:blip>
          <a:stretch>
            <a:fillRect/>
          </a:stretch>
        </p:blipFill>
        <p:spPr>
          <a:xfrm>
            <a:off x="952229" y="1152475"/>
            <a:ext cx="7239522" cy="3851851"/>
          </a:xfrm>
          <a:prstGeom prst="rect">
            <a:avLst/>
          </a:prstGeom>
          <a:noFill/>
          <a:ln>
            <a:noFill/>
          </a:ln>
        </p:spPr>
      </p:pic>
      <p:sp>
        <p:nvSpPr>
          <p:cNvPr id="114" name="Google Shape;114;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