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2"/>
  </p:notesMasterIdLst>
  <p:sldIdLst>
    <p:sldId id="446" r:id="rId5"/>
    <p:sldId id="432" r:id="rId6"/>
    <p:sldId id="447" r:id="rId7"/>
    <p:sldId id="449" r:id="rId8"/>
    <p:sldId id="450" r:id="rId9"/>
    <p:sldId id="451" r:id="rId10"/>
    <p:sldId id="270" r:id="rId11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3"/>
      <p:bold r:id="rId14"/>
      <p:italic r:id="rId15"/>
      <p:boldItalic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Nunito Sans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2DD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93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-1099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10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10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07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2.fntdata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10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6423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7101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https://colab.research.google.com/drive/11f8yeYfJv2vQO7Pw4Z3j-GwDHwKlWiE5?usp=sharing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https://colab.research.google.com/drive/11f8yeYfJv2vQO7Pw4Z3j-GwDHwKlWiE5?usp=sharing#scrollTo=8iH3iyyMUThO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https://colab.research.google.com/github/iyaja/GPT-2-PyTorch/blob/master/GPT_2_PyTorch.ipynb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https://www.youtube.com/watch?v=opfzcgXI7wA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https://www.youtube.com/watch?v=aXX1-CQFLrw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https://www.youtube.com/watch?v=gxpmtgqhUf0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https://colab.research.google.com/github/tugstugi/dl-colab-notebooks/blob/master/notebooks/MozillaDeepSpeech.ipynb#scrollTo=4OAYywPHApuz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https://colab.research.google.com/drive/1fnnS48mMbjcz5y90rRdk89XpvFmQwtH3#scrollTo=GgkfZu7ZPC7Y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https://www.youtube.com/watch?v=aXX1-CQFLrw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https://www.youtube.com/watch?v=4LA6AjW17lk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https://github.com/AnshGaikwad/Personal-Voice-Assistant/blob/master/setup.py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https://www.youtube.com/watch?v=LLZQT9-0l_8 – esse é top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23/07/2024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F26FE383-15BF-3792-C21D-B644B814F0B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7" name="Google Shape;57;p2"/>
          <p:cNvSpPr txBox="1"/>
          <p:nvPr/>
        </p:nvSpPr>
        <p:spPr>
          <a:xfrm>
            <a:off x="490382" y="2876867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Prof. Dr. Diego Renan Bruno</a:t>
            </a:r>
            <a:endParaRPr sz="1600" b="0" i="0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Doutor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Robótica e </a:t>
            </a:r>
            <a:r>
              <a:rPr lang="en-US" sz="1600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86943" y="607262"/>
            <a:ext cx="8274913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MLP </a:t>
            </a:r>
            <a:r>
              <a:rPr lang="en-US" sz="4000" b="1" dirty="0" err="1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40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Prática</a:t>
            </a:r>
            <a:r>
              <a:rPr lang="en-US" sz="40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Deep Learning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4000" b="1" dirty="0">
              <a:solidFill>
                <a:srgbClr val="48F048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0D29B4-F624-C3E4-3771-5B9A0887B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81896"/>
            <a:ext cx="9144000" cy="896006"/>
          </a:xfrm>
          <a:prstGeom prst="rect">
            <a:avLst/>
          </a:prstGeom>
        </p:spPr>
      </p:pic>
      <p:pic>
        <p:nvPicPr>
          <p:cNvPr id="16" name="Picture 2" descr="YOLO Darknet TXT Annotation Format">
            <a:extLst>
              <a:ext uri="{FF2B5EF4-FFF2-40B4-BE49-F238E27FC236}">
                <a16:creationId xmlns:a16="http://schemas.microsoft.com/office/drawing/2014/main" id="{5816BBA8-5B02-F357-C879-16F374AA3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470" y="4038114"/>
            <a:ext cx="2198595" cy="109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OpenCV – Wikipédia, a enciclopédia livre">
            <a:extLst>
              <a:ext uri="{FF2B5EF4-FFF2-40B4-BE49-F238E27FC236}">
                <a16:creationId xmlns:a16="http://schemas.microsoft.com/office/drawing/2014/main" id="{F8DA768E-C788-0F15-556B-1197172AF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92" y="4058785"/>
            <a:ext cx="901835" cy="111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TensorFlow Logo PNG Vector (SVG) Free Download">
            <a:extLst>
              <a:ext uri="{FF2B5EF4-FFF2-40B4-BE49-F238E27FC236}">
                <a16:creationId xmlns:a16="http://schemas.microsoft.com/office/drawing/2014/main" id="{54567830-385B-C6D6-0454-F9641D273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100" y="4107906"/>
            <a:ext cx="833302" cy="89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Inception v3 - Thambi Chat Bots Platform">
            <a:extLst>
              <a:ext uri="{FF2B5EF4-FFF2-40B4-BE49-F238E27FC236}">
                <a16:creationId xmlns:a16="http://schemas.microsoft.com/office/drawing/2014/main" id="{539FDA08-8AEA-B8C6-6D78-1542F96B7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4279775"/>
            <a:ext cx="828927" cy="82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316198E6-4567-EA83-1EB6-A31B9219D1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2" name="Picture 4" descr="google colab neural network for Sale OFF 60%">
            <a:extLst>
              <a:ext uri="{FF2B5EF4-FFF2-40B4-BE49-F238E27FC236}">
                <a16:creationId xmlns:a16="http://schemas.microsoft.com/office/drawing/2014/main" id="{6AAE8D76-4B9F-9E70-D00E-507C6659B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45" y="4081744"/>
            <a:ext cx="1177095" cy="117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EACFCF6E-EC17-27D8-8846-DD576FC15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100" y="3520547"/>
            <a:ext cx="1195571" cy="46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rocessamento de linguagem natural - ícones de diversos grátis">
            <a:extLst>
              <a:ext uri="{FF2B5EF4-FFF2-40B4-BE49-F238E27FC236}">
                <a16:creationId xmlns:a16="http://schemas.microsoft.com/office/drawing/2014/main" id="{25BADCFB-85DF-0410-ABEA-06BA3DC12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732" y="309714"/>
            <a:ext cx="2840309" cy="284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27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1AFC102-5F64-B337-B2C5-5D9D143EE7AA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E6E29B-C12A-D47A-B43A-D2A5DA0DB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B7B3EB3-F160-C28D-B213-E4C1C7A412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4" name="Google Shape;58;p2">
            <a:extLst>
              <a:ext uri="{FF2B5EF4-FFF2-40B4-BE49-F238E27FC236}">
                <a16:creationId xmlns:a16="http://schemas.microsoft.com/office/drawing/2014/main" id="{B142177D-CE0C-398A-54D7-E7EF005D4BBA}"/>
              </a:ext>
            </a:extLst>
          </p:cNvPr>
          <p:cNvSpPr txBox="1"/>
          <p:nvPr/>
        </p:nvSpPr>
        <p:spPr>
          <a:xfrm>
            <a:off x="405444" y="705411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Deep Learning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para PLN</a:t>
            </a:r>
            <a:endParaRPr lang="en-US" sz="3200" b="1" dirty="0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158;g10a4cd88d6f_0_57">
            <a:extLst>
              <a:ext uri="{FF2B5EF4-FFF2-40B4-BE49-F238E27FC236}">
                <a16:creationId xmlns:a16="http://schemas.microsoft.com/office/drawing/2014/main" id="{37C9940A-152A-924B-F44E-F2C87E524AA0}"/>
              </a:ext>
            </a:extLst>
          </p:cNvPr>
          <p:cNvSpPr txBox="1"/>
          <p:nvPr/>
        </p:nvSpPr>
        <p:spPr>
          <a:xfrm>
            <a:off x="-1034129" y="2545568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75F95B5-627C-3B6E-B1B3-30B734B29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inguagem Natural e Inteligência Artificial posicionam MicroStrategy com  destaque no Quadrante Mágico do Gartner 2018 para plataformas analíticas e  de BI - Portal Information Management">
            <a:extLst>
              <a:ext uri="{FF2B5EF4-FFF2-40B4-BE49-F238E27FC236}">
                <a16:creationId xmlns:a16="http://schemas.microsoft.com/office/drawing/2014/main" id="{A79BCBEB-D997-18CA-E125-B038DC261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158" y="612727"/>
            <a:ext cx="5361701" cy="28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Neural - ícones de computador grátis">
            <a:extLst>
              <a:ext uri="{FF2B5EF4-FFF2-40B4-BE49-F238E27FC236}">
                <a16:creationId xmlns:a16="http://schemas.microsoft.com/office/drawing/2014/main" id="{5C5005D7-38B9-0A4D-99C1-23C96DA37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979" y="2468409"/>
            <a:ext cx="2675042" cy="267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34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 Sistema de interpretação de linguagem natural.</a:t>
            </a: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err="1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</a:t>
            </a: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Learning para PLN</a:t>
            </a:r>
            <a:endParaRPr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5F2C628-B820-F703-A4E8-189115A0E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45867"/>
            <a:ext cx="7471317" cy="359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55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 Sistemas: recomendação, comando por voz, </a:t>
            </a:r>
            <a:r>
              <a:rPr lang="pt-BR" sz="2200" dirty="0" err="1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chatbots</a:t>
            </a: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...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Níveis do processamento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AEE9C800-F98A-2DB6-58F0-622904C83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56" y="1530927"/>
            <a:ext cx="3456840" cy="341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8D67061-F9F3-D8E4-8290-7E383D96F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141" y="1536789"/>
            <a:ext cx="4489643" cy="102697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B311C03-B1EB-9576-82E9-A92B6BC00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141" y="2767012"/>
            <a:ext cx="4537167" cy="97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6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pPr algn="l"/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1600" b="1" i="0" dirty="0">
                <a:effectLst/>
                <a:latin typeface="Nunito Sans" panose="020B0604020202020204" pitchFamily="2" charset="0"/>
              </a:rPr>
              <a:t>A importância do contexto (ou intenção)</a:t>
            </a:r>
            <a:br>
              <a:rPr lang="pt-BR" sz="1600" b="1" i="0" dirty="0">
                <a:effectLst/>
                <a:latin typeface="Nunito Sans" panose="020B0604020202020204" pitchFamily="2" charset="0"/>
              </a:rPr>
            </a:br>
            <a:r>
              <a:rPr lang="pt-BR" sz="1800" b="0" i="0" dirty="0">
                <a:solidFill>
                  <a:schemeClr val="bg1">
                    <a:lumMod val="95000"/>
                  </a:schemeClr>
                </a:solidFill>
                <a:effectLst/>
                <a:latin typeface="Arial Narrow" panose="020B0606020202030204" pitchFamily="34" charset="0"/>
              </a:rPr>
              <a:t>Os sistemas de NLP permitem que a</a:t>
            </a:r>
            <a:r>
              <a:rPr lang="pt-BR" sz="1800" b="1" i="0" dirty="0">
                <a:solidFill>
                  <a:schemeClr val="bg1">
                    <a:lumMod val="95000"/>
                  </a:schemeClr>
                </a:solidFill>
                <a:effectLst/>
                <a:latin typeface="Arial Narrow" panose="020B0606020202030204" pitchFamily="34" charset="0"/>
              </a:rPr>
              <a:t> tecnologia usada não apenas entenda o significado</a:t>
            </a:r>
            <a:r>
              <a:rPr lang="pt-BR" sz="1800" b="0" i="0" dirty="0">
                <a:solidFill>
                  <a:schemeClr val="bg1">
                    <a:lumMod val="95000"/>
                  </a:schemeClr>
                </a:solidFill>
                <a:effectLst/>
                <a:latin typeface="Arial Narrow" panose="020B0606020202030204" pitchFamily="34" charset="0"/>
              </a:rPr>
              <a:t> literal de cada palavra que está sendo dita, como também considere aspectos como:</a:t>
            </a:r>
            <a:br>
              <a:rPr lang="pt-BR" sz="1800" b="0" i="0" dirty="0">
                <a:solidFill>
                  <a:schemeClr val="bg1">
                    <a:lumMod val="95000"/>
                  </a:schemeClr>
                </a:solidFill>
                <a:effectLst/>
                <a:latin typeface="Arial Narrow" panose="020B0606020202030204" pitchFamily="34" charset="0"/>
              </a:rPr>
            </a:br>
            <a:br>
              <a:rPr lang="pt-BR" sz="1800" b="0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 dirty="0">
                <a:solidFill>
                  <a:srgbClr val="FFFF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C</a:t>
            </a: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ontexto da conversa;</a:t>
            </a:r>
            <a:b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 dirty="0">
                <a:solidFill>
                  <a:srgbClr val="FFFF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S</a:t>
            </a: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ignificados sintáticos e semânticos;</a:t>
            </a:r>
            <a:b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 dirty="0">
                <a:solidFill>
                  <a:srgbClr val="FFFF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I</a:t>
            </a: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nterprete os textos;</a:t>
            </a:r>
            <a:b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 dirty="0">
                <a:solidFill>
                  <a:srgbClr val="FFFF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A</a:t>
            </a: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nálise sentimentos e mais.</a:t>
            </a:r>
            <a:b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br>
              <a:rPr lang="pt-BR" sz="1800" b="0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br>
              <a:rPr lang="pt-BR" sz="1600" b="0" i="0" dirty="0">
                <a:solidFill>
                  <a:srgbClr val="7A7A7A"/>
                </a:solidFill>
                <a:effectLst/>
                <a:latin typeface="Nunito Sans" panose="020B0604020202020204" pitchFamily="2" charset="0"/>
              </a:rPr>
            </a:br>
            <a:endParaRPr lang="pt-BR" sz="2200" b="1" dirty="0">
              <a:solidFill>
                <a:srgbClr val="FFFF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err="1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</a:t>
            </a: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Learning para PLN</a:t>
            </a:r>
            <a:endParaRPr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rocessamento de linguagem natural - ícones de diversos grátis">
            <a:extLst>
              <a:ext uri="{FF2B5EF4-FFF2-40B4-BE49-F238E27FC236}">
                <a16:creationId xmlns:a16="http://schemas.microsoft.com/office/drawing/2014/main" id="{4E04DFA1-8231-97D0-60A0-1EA8FCF25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384" y="1909542"/>
            <a:ext cx="2840309" cy="284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151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pPr algn="l"/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1600" b="1" i="0" dirty="0">
                <a:effectLst/>
                <a:latin typeface="Nunito Sans" panose="020B0604020202020204" pitchFamily="2" charset="0"/>
              </a:rPr>
              <a:t>A importância do contexto (ou intenção)</a:t>
            </a:r>
            <a:br>
              <a:rPr lang="pt-BR" sz="1600" b="1" i="0" dirty="0">
                <a:effectLst/>
                <a:latin typeface="Nunito Sans" panose="020B0604020202020204" pitchFamily="2" charset="0"/>
              </a:rPr>
            </a:br>
            <a:b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br>
              <a:rPr lang="pt-BR" sz="1800" b="0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br>
              <a:rPr lang="pt-BR" sz="1600" b="0" i="0" dirty="0">
                <a:solidFill>
                  <a:srgbClr val="7A7A7A"/>
                </a:solidFill>
                <a:effectLst/>
                <a:latin typeface="Nunito Sans" panose="020B0604020202020204" pitchFamily="2" charset="0"/>
              </a:rPr>
            </a:br>
            <a:endParaRPr lang="pt-BR" sz="2200" b="1" dirty="0">
              <a:solidFill>
                <a:srgbClr val="FFFF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1" dirty="0" err="1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</a:t>
            </a:r>
            <a:r>
              <a:rPr lang="pt-BR" sz="3600" b="1" i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Learning </a:t>
            </a: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PLN</a:t>
            </a:r>
            <a:endParaRPr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1F5C219-CE8D-F505-AED8-E127DFD88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0497"/>
            <a:ext cx="9144000" cy="3568507"/>
          </a:xfrm>
          <a:prstGeom prst="rect">
            <a:avLst/>
          </a:prstGeom>
        </p:spPr>
      </p:pic>
      <p:pic>
        <p:nvPicPr>
          <p:cNvPr id="17" name="Picture 2" descr="Processamento de linguagem natural - ícones de diversos grátis">
            <a:extLst>
              <a:ext uri="{FF2B5EF4-FFF2-40B4-BE49-F238E27FC236}">
                <a16:creationId xmlns:a16="http://schemas.microsoft.com/office/drawing/2014/main" id="{A8636E02-059D-A8B6-67ED-86E98E1C2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175" y="718660"/>
            <a:ext cx="2840309" cy="284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735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72555" y="21040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11" name="Picture 2" descr="Lenna - Wikipedia">
            <a:extLst>
              <a:ext uri="{FF2B5EF4-FFF2-40B4-BE49-F238E27FC236}">
                <a16:creationId xmlns:a16="http://schemas.microsoft.com/office/drawing/2014/main" id="{18133670-36CC-8F79-58A8-97F8E215C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89" y="1819402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edia Kit - OpenCV">
            <a:extLst>
              <a:ext uri="{FF2B5EF4-FFF2-40B4-BE49-F238E27FC236}">
                <a16:creationId xmlns:a16="http://schemas.microsoft.com/office/drawing/2014/main" id="{CF8F7B42-B959-61BC-A01B-34929BFCC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98" y="2988625"/>
            <a:ext cx="1159095" cy="1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7" ma:contentTypeDescription="Crie um novo documento." ma:contentTypeScope="" ma:versionID="24b1a864f8a0a55a83119d37ebcecb8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1e5738b860885d393c380861e56a036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753074-C56B-42E3-9389-3AB500CA3EFA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235F2A9B-E98D-4739-B8AC-852FEF6934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7F1CA3-7255-486B-91F2-89BEF7E36A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3201</TotalTime>
  <Words>403</Words>
  <Application>Microsoft Office PowerPoint</Application>
  <PresentationFormat>Apresentação na tela (16:9)</PresentationFormat>
  <Paragraphs>38</Paragraphs>
  <Slides>7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Simple Light</vt:lpstr>
      <vt:lpstr>Apresentação do PowerPoint</vt:lpstr>
      <vt:lpstr> </vt:lpstr>
      <vt:lpstr>    Sistema de interpretação de linguagem natural.  </vt:lpstr>
      <vt:lpstr>    Sistemas: recomendação, comando por voz, chatbots...           </vt:lpstr>
      <vt:lpstr>   A importância do contexto (ou intenção) Os sistemas de NLP permitem que a tecnologia usada não apenas entenda o significado literal de cada palavra que está sendo dita, como também considere aspectos como:   Contexto da conversa;  Significados sintáticos e semânticos;  Interprete os textos;  Análise sentimentos e mais.   </vt:lpstr>
      <vt:lpstr>   A importância do contexto (ou intenção)  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81</cp:revision>
  <dcterms:modified xsi:type="dcterms:W3CDTF">2024-07-23T20:42:45Z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