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3"/>
  </p:notesMasterIdLst>
  <p:sldIdLst>
    <p:sldId id="265" r:id="rId5"/>
    <p:sldId id="278" r:id="rId6"/>
    <p:sldId id="262" r:id="rId7"/>
    <p:sldId id="261" r:id="rId8"/>
    <p:sldId id="279" r:id="rId9"/>
    <p:sldId id="264" r:id="rId10"/>
    <p:sldId id="268" r:id="rId11"/>
    <p:sldId id="266" r:id="rId12"/>
    <p:sldId id="295" r:id="rId13"/>
    <p:sldId id="280" r:id="rId14"/>
    <p:sldId id="281" r:id="rId15"/>
    <p:sldId id="296" r:id="rId16"/>
    <p:sldId id="282" r:id="rId17"/>
    <p:sldId id="283" r:id="rId18"/>
    <p:sldId id="284" r:id="rId19"/>
    <p:sldId id="285" r:id="rId20"/>
    <p:sldId id="297" r:id="rId21"/>
    <p:sldId id="286" r:id="rId22"/>
    <p:sldId id="287" r:id="rId23"/>
    <p:sldId id="288" r:id="rId24"/>
    <p:sldId id="289" r:id="rId25"/>
    <p:sldId id="290" r:id="rId26"/>
    <p:sldId id="291" r:id="rId27"/>
    <p:sldId id="298" r:id="rId28"/>
    <p:sldId id="292" r:id="rId29"/>
    <p:sldId id="293" r:id="rId30"/>
    <p:sldId id="299" r:id="rId31"/>
    <p:sldId id="294" r:id="rId3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50FE0-6DFB-AA2B-8D9E-CA781DC8BD27}" v="39" dt="2022-07-04T02:21:08.658"/>
    <p1510:client id="{D8E1F566-B51C-2979-A69E-48AFAD727866}" v="37" dt="2023-02-08T17:51:35.932"/>
    <p1510:client id="{EFA45E26-E06E-69A4-B70E-FB66DF6081FD}" v="22" dt="2023-03-15T12:55:29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customschemas.google.com/relationships/presentationmetadata" Target="metadata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4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518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877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110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1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080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585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758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472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350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8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292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gerenciamento de negócios e vendas usando lógica visual e modelagem de dados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2228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013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572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188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714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pt-P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plataforma de desenvolvimento em low-code está evoluindo para suportar tecnologias emergentes e permitir a criação de soluções personalizadas para setores não tecnológicos.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1719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733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9837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02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023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96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gabc.com.br/Noticia/3952254/7-motivos-para-desmistificar-o-low-cod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igitaljournal.com/pr/news/insight-view-on-no-code-and-low-code-development-platforms-software-market-2023-2027-size-and-regional-analysis-survey-report-by-absolute-reports" TargetMode="External"/><Relationship Id="rId4" Type="http://schemas.openxmlformats.org/officeDocument/2006/relationships/hyperlink" Target="https://www.decisionreport.com.br/varejo/nova-plataforma-low-code-tera-foco-em-superapps/#.ZBB5uhTMLrc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475471" y="389357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Thiago Mari -       /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thiago-mari</a:t>
            </a:r>
            <a:endParaRPr lang="pt-BR" dirty="0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00970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OutSystems Fundamentals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4" descr="Linkedin - Free social media icons">
            <a:extLst>
              <a:ext uri="{FF2B5EF4-FFF2-40B4-BE49-F238E27FC236}">
                <a16:creationId xmlns:a16="http://schemas.microsoft.com/office/drawing/2014/main" id="{63F9697B-082C-5407-4221-C957CC8E6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3" y="3912819"/>
            <a:ext cx="360218" cy="36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Uma imagem com texto, homem, cansativo, pose&#10;&#10;Descrição gerada automaticamente">
            <a:extLst>
              <a:ext uri="{FF2B5EF4-FFF2-40B4-BE49-F238E27FC236}">
                <a16:creationId xmlns:a16="http://schemas.microsoft.com/office/drawing/2014/main" id="{1D488DA7-DECD-FAA8-787C-45882BEAC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677" y="1155123"/>
            <a:ext cx="1412295" cy="14166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1575" y="1273747"/>
            <a:ext cx="7582923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Desenvolvimento em low-code é uma abordagem de desenvolvimento de software que permite criar aplicativos e sistemas de forma mais rápida e eficiente.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desenvolvimento por norma é feito de forma visual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 forma gráfica que o programador seleciona e configura componentes pré-fabricados.</a:t>
            </a:r>
            <a:endParaRPr lang="pt-P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low-code?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170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3550" y="1144351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acessível a usuários que não são programadores experientes;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 a necessidade de criar código do zero;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 componentes pr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é-fabricados (ou como falamos,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widgets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P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048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295da5bc_1_75"/>
          <p:cNvSpPr txBox="1"/>
          <p:nvPr/>
        </p:nvSpPr>
        <p:spPr>
          <a:xfrm>
            <a:off x="517826" y="1764900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entre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" name="Google Shape;194;p5">
            <a:extLst>
              <a:ext uri="{FF2B5EF4-FFF2-40B4-BE49-F238E27FC236}">
                <a16:creationId xmlns:a16="http://schemas.microsoft.com/office/drawing/2014/main" id="{ABA16C2C-A2D5-C7D2-C88F-2DADF7A209E7}"/>
              </a:ext>
            </a:extLst>
          </p:cNvPr>
          <p:cNvSpPr txBox="1"/>
          <p:nvPr/>
        </p:nvSpPr>
        <p:spPr>
          <a:xfrm>
            <a:off x="291887" y="4351151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alibri"/>
                <a:sym typeface="Calibri"/>
              </a:rPr>
              <a:t>Introdução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alibri"/>
                <a:sym typeface="Calibri"/>
              </a:rPr>
              <a:t>ao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alibri"/>
                <a:sym typeface="Calibri"/>
              </a:rPr>
              <a:t>Desenvolvimento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libri"/>
                <a:sym typeface="Calibri"/>
              </a:rPr>
              <a:t> Low-Code </a:t>
            </a:r>
            <a:endParaRPr lang="pt-BR" sz="2000">
              <a:solidFill>
                <a:schemeClr val="bg1">
                  <a:lumMod val="8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83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3550" y="1144351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desenvolvimento pode ser feita de varias maneiras e cada uma com suas vantagens e desvantagens. Nesse contexto, explico as principais diferenças entre os desenvolvimentos mais comuns.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356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3550" y="1144351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uma abordagem mais antiga e convencional de desenvolvimento, que envolve escrever todo o código do zero;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P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geralmente mais demorado e caro que outras abordagens;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altamente flexível e personalizável;</a:t>
            </a:r>
            <a:endParaRPr lang="pt-P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Desenvolvimento Tradicional</a:t>
            </a:r>
            <a:endParaRPr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6158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1575" y="1333195"/>
            <a:ext cx="7995209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uma abordagem que envolve o uso de plataforma que permite criar aplicativos personalizados usando componentes pré-fabricados;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P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rapido e eficiente, pois usa componentes pré-fabricados e elimina a necessidade de escrever código do zero;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P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acessível a usuários que não programadores experientes;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Low-Code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2382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3550" y="1144351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uma abordagem que permite criar aplicativos sem escrever código, usando logica visual e modelagem de dados;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PT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ainda mais rapido e facil, pois não necessita de </a:t>
            </a: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habilidades de programação;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PT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 ser limitado em termos de personalização e flexibilidade;</a:t>
            </a:r>
            <a:endParaRPr lang="pt-PT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No-Code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9390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295da5bc_1_75"/>
          <p:cNvSpPr txBox="1"/>
          <p:nvPr/>
        </p:nvSpPr>
        <p:spPr>
          <a:xfrm>
            <a:off x="517826" y="1764900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Plataformas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Soluções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Low-Code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" name="Google Shape;194;p5">
            <a:extLst>
              <a:ext uri="{FF2B5EF4-FFF2-40B4-BE49-F238E27FC236}">
                <a16:creationId xmlns:a16="http://schemas.microsoft.com/office/drawing/2014/main" id="{ABA16C2C-A2D5-C7D2-C88F-2DADF7A209E7}"/>
              </a:ext>
            </a:extLst>
          </p:cNvPr>
          <p:cNvSpPr txBox="1"/>
          <p:nvPr/>
        </p:nvSpPr>
        <p:spPr>
          <a:xfrm>
            <a:off x="291887" y="4351151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alibri"/>
                <a:sym typeface="Calibri"/>
              </a:rPr>
              <a:t>Introdução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alibri"/>
                <a:sym typeface="Calibri"/>
              </a:rPr>
              <a:t>ao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alibri"/>
                <a:sym typeface="Calibri"/>
              </a:rPr>
              <a:t>Desenvolvimento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libri"/>
                <a:sym typeface="Calibri"/>
              </a:rPr>
              <a:t> Low-Code </a:t>
            </a:r>
            <a:endParaRPr lang="pt-BR" sz="2000">
              <a:solidFill>
                <a:schemeClr val="bg1">
                  <a:lumMod val="8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569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3550" y="1144351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Existem diversas plataformas e soluções Low-Code disponíveis no mercado. Irei mostrar as principais opções existentes no mercado, cada opção possui suas próprias características, recursos e vantagens.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Plataformas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37303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Microsoft Power Apps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Business Application Platform | Microsoft Power Platform">
            <a:extLst>
              <a:ext uri="{FF2B5EF4-FFF2-40B4-BE49-F238E27FC236}">
                <a16:creationId xmlns:a16="http://schemas.microsoft.com/office/drawing/2014/main" id="{733BD884-0B54-27AE-1A15-16B757005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25" y="1481050"/>
            <a:ext cx="6583404" cy="35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02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Thiago Mari -       /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thiago-mari</a:t>
            </a:r>
            <a:endParaRPr lang="pt-BR" dirty="0"/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OutSystems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2" name="Picture 4" descr="Linkedin - Free social media icons">
            <a:extLst>
              <a:ext uri="{FF2B5EF4-FFF2-40B4-BE49-F238E27FC236}">
                <a16:creationId xmlns:a16="http://schemas.microsoft.com/office/drawing/2014/main" id="{63F9697B-082C-5407-4221-C957CC8E6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3" y="3912819"/>
            <a:ext cx="360218" cy="36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076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Salesforce Lighting Platform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2052" name="Picture 4" descr="Lightning Platform: Building blocks of better apps. - Salesforce EMEA">
            <a:extLst>
              <a:ext uri="{FF2B5EF4-FFF2-40B4-BE49-F238E27FC236}">
                <a16:creationId xmlns:a16="http://schemas.microsoft.com/office/drawing/2014/main" id="{95FEAD2E-CF1B-F43E-4007-4FB09B93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96" y="1689991"/>
            <a:ext cx="6122422" cy="345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281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OutSystems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3078" name="Picture 6" descr="High-Performance Low-Code for App Development | OutSystems">
            <a:extLst>
              <a:ext uri="{FF2B5EF4-FFF2-40B4-BE49-F238E27FC236}">
                <a16:creationId xmlns:a16="http://schemas.microsoft.com/office/drawing/2014/main" id="{00B16BB0-FE55-36B2-0409-1DEF7EC98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25" y="1514839"/>
            <a:ext cx="5294948" cy="343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799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Mendix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4098" name="Picture 2" descr="Low-code Application Development Platform | Mendix">
            <a:extLst>
              <a:ext uri="{FF2B5EF4-FFF2-40B4-BE49-F238E27FC236}">
                <a16:creationId xmlns:a16="http://schemas.microsoft.com/office/drawing/2014/main" id="{8075982C-6953-5E06-C694-432489003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24" y="1481051"/>
            <a:ext cx="6182587" cy="335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638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Appian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Appian - Deep Analysis">
            <a:extLst>
              <a:ext uri="{FF2B5EF4-FFF2-40B4-BE49-F238E27FC236}">
                <a16:creationId xmlns:a16="http://schemas.microsoft.com/office/drawing/2014/main" id="{2EAAAA2B-07B6-1FC7-6120-2DE89EB94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3" y="1544782"/>
            <a:ext cx="6240371" cy="340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923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295da5bc_1_75"/>
          <p:cNvSpPr txBox="1"/>
          <p:nvPr/>
        </p:nvSpPr>
        <p:spPr>
          <a:xfrm>
            <a:off x="517826" y="1764900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Tendencias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Mercado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" name="Google Shape;194;p5">
            <a:extLst>
              <a:ext uri="{FF2B5EF4-FFF2-40B4-BE49-F238E27FC236}">
                <a16:creationId xmlns:a16="http://schemas.microsoft.com/office/drawing/2014/main" id="{ABA16C2C-A2D5-C7D2-C88F-2DADF7A209E7}"/>
              </a:ext>
            </a:extLst>
          </p:cNvPr>
          <p:cNvSpPr txBox="1"/>
          <p:nvPr/>
        </p:nvSpPr>
        <p:spPr>
          <a:xfrm>
            <a:off x="291887" y="4351151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alibri"/>
                <a:sym typeface="Calibri"/>
              </a:rPr>
              <a:t>Introdução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alibri"/>
                <a:sym typeface="Calibri"/>
              </a:rPr>
              <a:t>ao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alibri"/>
                <a:sym typeface="Calibri"/>
              </a:rPr>
              <a:t>Desenvolvimento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libri"/>
                <a:sym typeface="Calibri"/>
              </a:rPr>
              <a:t> Low-Code </a:t>
            </a:r>
            <a:endParaRPr lang="pt-BR" sz="2000">
              <a:solidFill>
                <a:schemeClr val="bg1">
                  <a:lumMod val="8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945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1575" y="1481050"/>
            <a:ext cx="7177098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desenvolvimento em low-code é uma tendência crescente no mercado de tecnologia e está mudando a maneira como as empresas desenvolvem e entregam aplicativos.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Tendencias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Mercado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183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39884" y="134120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Aumento da demanda por aplicativos personalizados.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PT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Integração com tecnologias emergentes.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Maior colaboração entre equipes de negócios e TI</a:t>
            </a:r>
            <a:r>
              <a:rPr lang="pt-PT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Automação de processos de negócios.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PT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Expansão para setores não tecnológicos.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Tendencias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Mercado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9296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39884" y="1573600"/>
            <a:ext cx="7239443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pt-PT" sz="2400" u="sng" dirty="0">
                <a:solidFill>
                  <a:srgbClr val="0097A7"/>
                </a:solidFill>
                <a:latin typeface="Calibri"/>
                <a:ea typeface="Calibri"/>
                <a:cs typeface="Calibri"/>
                <a:hlinkClick r:id="rId3"/>
              </a:rPr>
              <a:t> </a:t>
            </a:r>
            <a:r>
              <a:rPr lang="pt-PT" sz="2400" b="0" i="0" u="sng" strike="noStrike" dirty="0">
                <a:solidFill>
                  <a:srgbClr val="0097A7"/>
                </a:solidFill>
                <a:effectLst/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https://www.dgabc.com.br/Noticia/3952254/7-motivos-para-desmistificar-o-low-code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PT" sz="2400" u="sng" dirty="0">
                <a:solidFill>
                  <a:srgbClr val="0097A7"/>
                </a:solidFill>
                <a:latin typeface="Calibri"/>
                <a:ea typeface="Calibri"/>
                <a:cs typeface="Calibri"/>
                <a:hlinkClick r:id="rId4"/>
              </a:rPr>
              <a:t> </a:t>
            </a:r>
            <a:r>
              <a:rPr lang="pt-PT" sz="2400" b="0" i="0" u="sng" strike="noStrike" dirty="0">
                <a:solidFill>
                  <a:srgbClr val="0097A7"/>
                </a:solidFill>
                <a:effectLst/>
                <a:latin typeface="Calibri"/>
                <a:ea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Nova plataforma Low-Code terá foco em SuperApps - Decision Report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pt-PT" sz="2400" u="sng" dirty="0">
                <a:solidFill>
                  <a:srgbClr val="0097A7"/>
                </a:solidFill>
                <a:latin typeface="Calibri"/>
                <a:ea typeface="Calibri"/>
                <a:cs typeface="Calibri"/>
                <a:hlinkClick r:id="rId5"/>
              </a:rPr>
              <a:t> </a:t>
            </a:r>
            <a:r>
              <a:rPr lang="pt-PT" sz="2400" b="0" i="0" u="sng" strike="noStrike" dirty="0">
                <a:solidFill>
                  <a:srgbClr val="0097A7"/>
                </a:solidFill>
                <a:effectLst/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Insight View sobre o mercado de software de plataformas de desenvolvimento sem código e low-code 2023-2027 Tamanho e análise regional | Relatório de Pesquisa por Absolute Reports (digitaljournal.com)</a:t>
            </a:r>
            <a:r>
              <a:rPr lang="pt-PT" sz="2400" b="0" i="0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​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800" b="1" i="0" u="none" strike="noStrike" dirty="0">
                <a:solidFill>
                  <a:srgbClr val="EA4E60"/>
                </a:solidFill>
                <a:effectLst/>
                <a:latin typeface="Century Gothic" panose="020B0502020202020204" pitchFamily="34" charset="0"/>
              </a:rPr>
              <a:t>Links </a:t>
            </a:r>
            <a:r>
              <a:rPr lang="en-US" sz="4800" b="1" i="0" u="none" strike="noStrike" dirty="0" err="1">
                <a:solidFill>
                  <a:srgbClr val="EA4E60"/>
                </a:solidFill>
                <a:effectLst/>
                <a:latin typeface="Century Gothic" panose="020B0502020202020204" pitchFamily="34" charset="0"/>
              </a:rPr>
              <a:t>Úteis</a:t>
            </a:r>
            <a:r>
              <a:rPr lang="en-US" sz="4800" b="1" i="0" u="none" strike="noStrike" dirty="0">
                <a:solidFill>
                  <a:srgbClr val="EA4E60"/>
                </a:solidFill>
                <a:effectLst/>
                <a:latin typeface="Century Gothic" panose="020B0502020202020204" pitchFamily="34" charset="0"/>
              </a:rPr>
              <a:t> e </a:t>
            </a:r>
            <a:r>
              <a:rPr lang="en-US" sz="4800" b="1" i="0" u="none" strike="noStrike" dirty="0" err="1">
                <a:solidFill>
                  <a:srgbClr val="EA4E60"/>
                </a:solidFill>
                <a:effectLst/>
                <a:latin typeface="Century Gothic" panose="020B0502020202020204" pitchFamily="34" charset="0"/>
              </a:rPr>
              <a:t>Referências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​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2146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197549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38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desse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modulo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passos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OutSystems,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diferenças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linguagens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pouco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tendencias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Plataforma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06198" y="837441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PT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Meu nome é Thiago Mari. </a:t>
            </a: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Trabalho há </a:t>
            </a:r>
            <a:r>
              <a:rPr lang="pt-PT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+ de 7 anos na área de desenvolvimento (C# inicialmente e depois OutSystems).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pt-PT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Atualmente sou OutSystems </a:t>
            </a:r>
            <a:r>
              <a:rPr lang="pt-PT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Champion</a:t>
            </a: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(ou seja, reconhecido pela própria OutSystems como referencia).</a:t>
            </a:r>
            <a:endParaRPr lang="pt-PT" sz="1900" b="1" i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2EF11B-B538-E113-AC95-4E9AA6470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8" y="3599875"/>
            <a:ext cx="3590481" cy="114997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F002B00-65CC-CB17-1CCF-6C8B423F6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629" y="3599875"/>
            <a:ext cx="2037942" cy="10670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32324" y="105880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PT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termos de certificações: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Tx/>
              <a:buChar char="-"/>
            </a:pP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OutSystems ODC 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Tx/>
              <a:buChar char="-"/>
            </a:pP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OutSystems Professional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Tx/>
              <a:buChar char="-"/>
            </a:pPr>
            <a:r>
              <a:rPr lang="pt-PT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OutSystems </a:t>
            </a: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Reactive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Tx/>
              <a:buChar char="-"/>
            </a:pPr>
            <a:r>
              <a:rPr lang="pt-PT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IBMI (</a:t>
            </a:r>
            <a:r>
              <a:rPr lang="pt-PT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International</a:t>
            </a:r>
            <a:r>
              <a:rPr lang="pt-PT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Business Ma</a:t>
            </a: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nagement </a:t>
            </a:r>
            <a:r>
              <a:rPr lang="pt-PT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Institute</a:t>
            </a: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Tx/>
              <a:buChar char="-"/>
            </a:pPr>
            <a:r>
              <a:rPr lang="pt-PT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Scrum</a:t>
            </a:r>
            <a:r>
              <a:rPr lang="pt-PT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Fundamentals (</a:t>
            </a:r>
            <a:r>
              <a:rPr lang="pt-PT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Scrum</a:t>
            </a:r>
            <a:r>
              <a:rPr lang="pt-PT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PT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Study</a:t>
            </a:r>
            <a:r>
              <a:rPr lang="pt-PT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Tx/>
              <a:buChar char="-"/>
            </a:pPr>
            <a:r>
              <a:rPr lang="pt-PT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Projecto</a:t>
            </a: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PT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Ageis</a:t>
            </a: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pt-PT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Scrum</a:t>
            </a: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(DIO)</a:t>
            </a:r>
            <a:endParaRPr lang="pt-PT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3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183;p17">
            <a:extLst>
              <a:ext uri="{FF2B5EF4-FFF2-40B4-BE49-F238E27FC236}">
                <a16:creationId xmlns:a16="http://schemas.microsoft.com/office/drawing/2014/main" id="{313C6826-529A-B538-6F83-50E24DCA9AEE}"/>
              </a:ext>
            </a:extLst>
          </p:cNvPr>
          <p:cNvSpPr txBox="1"/>
          <p:nvPr/>
        </p:nvSpPr>
        <p:spPr>
          <a:xfrm>
            <a:off x="565525" y="1783549"/>
            <a:ext cx="7752763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sym typeface="Calibri"/>
              </a:rPr>
              <a:t>Introdução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sym typeface="Calibri"/>
              </a:rPr>
              <a:t>ao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sym typeface="Calibri"/>
              </a:rPr>
              <a:t>desenvolvimento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sym typeface="Calibri"/>
              </a:rPr>
              <a:t> low-code </a:t>
            </a:r>
            <a:endParaRPr lang="pt-BR" sz="2400" b="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6" name="Google Shape;183;p17">
            <a:extLst>
              <a:ext uri="{FF2B5EF4-FFF2-40B4-BE49-F238E27FC236}">
                <a16:creationId xmlns:a16="http://schemas.microsoft.com/office/drawing/2014/main" id="{D002C589-AE4B-0D5E-3257-33750552438D}"/>
              </a:ext>
            </a:extLst>
          </p:cNvPr>
          <p:cNvSpPr txBox="1"/>
          <p:nvPr/>
        </p:nvSpPr>
        <p:spPr>
          <a:xfrm>
            <a:off x="565525" y="2775587"/>
            <a:ext cx="7752763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sym typeface="Calibri"/>
              </a:rPr>
              <a:t>Introdução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sym typeface="Calibri"/>
              </a:rPr>
              <a:t>ao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sym typeface="Calibri"/>
              </a:rPr>
              <a:t> Agile</a:t>
            </a:r>
            <a:endParaRPr lang="pt-BR" sz="2400" b="1">
              <a:solidFill>
                <a:schemeClr val="bg1"/>
              </a:solidFill>
              <a:latin typeface="Calibri"/>
            </a:endParaRPr>
          </a:p>
        </p:txBody>
      </p:sp>
      <p:sp>
        <p:nvSpPr>
          <p:cNvPr id="7" name="Google Shape;183;p17">
            <a:extLst>
              <a:ext uri="{FF2B5EF4-FFF2-40B4-BE49-F238E27FC236}">
                <a16:creationId xmlns:a16="http://schemas.microsoft.com/office/drawing/2014/main" id="{F7D6A079-970D-E1AA-D395-39014E3FB9DA}"/>
              </a:ext>
            </a:extLst>
          </p:cNvPr>
          <p:cNvSpPr txBox="1"/>
          <p:nvPr/>
        </p:nvSpPr>
        <p:spPr>
          <a:xfrm>
            <a:off x="565525" y="3767624"/>
            <a:ext cx="7752763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/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sym typeface="Calibri"/>
              </a:rPr>
              <a:t>Introdução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sym typeface="Calibri"/>
              </a:rPr>
              <a:t>ao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sym typeface="Calibri"/>
              </a:rPr>
              <a:t>Ecossistema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sym typeface="Calibri"/>
              </a:rPr>
              <a:t>OutSystems</a:t>
            </a:r>
            <a:endParaRPr lang="pt-BR" sz="2400" b="1">
              <a:solidFill>
                <a:schemeClr val="bg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295da5bc_1_75"/>
          <p:cNvSpPr txBox="1"/>
          <p:nvPr/>
        </p:nvSpPr>
        <p:spPr>
          <a:xfrm>
            <a:off x="552462" y="1136737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low-code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39884" y="982801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O que é Low-code</a:t>
            </a:r>
            <a:endParaRPr lang="pt-P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Diferenças entre 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tipos de desenvolvimentos</a:t>
            </a:r>
            <a:endParaRPr lang="pt-PT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Principais plataforma e soluções low-code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Tendê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ncias de mercado</a:t>
            </a:r>
            <a:endParaRPr lang="pt-P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Assuntos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295da5bc_1_75"/>
          <p:cNvSpPr txBox="1"/>
          <p:nvPr/>
        </p:nvSpPr>
        <p:spPr>
          <a:xfrm>
            <a:off x="517826" y="1764900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Low-Code?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" name="Google Shape;194;p5">
            <a:extLst>
              <a:ext uri="{FF2B5EF4-FFF2-40B4-BE49-F238E27FC236}">
                <a16:creationId xmlns:a16="http://schemas.microsoft.com/office/drawing/2014/main" id="{ABA16C2C-A2D5-C7D2-C88F-2DADF7A209E7}"/>
              </a:ext>
            </a:extLst>
          </p:cNvPr>
          <p:cNvSpPr txBox="1"/>
          <p:nvPr/>
        </p:nvSpPr>
        <p:spPr>
          <a:xfrm>
            <a:off x="291887" y="4351151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alibri"/>
                <a:sym typeface="Calibri"/>
              </a:rPr>
              <a:t>Introdução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alibri"/>
                <a:sym typeface="Calibri"/>
              </a:rPr>
              <a:t>ao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alibri"/>
                <a:sym typeface="Calibri"/>
              </a:rPr>
              <a:t>Desenvolvimento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libri"/>
                <a:sym typeface="Calibri"/>
              </a:rPr>
              <a:t> Low-Code </a:t>
            </a:r>
            <a:endParaRPr lang="pt-BR" sz="2000">
              <a:solidFill>
                <a:schemeClr val="bg1">
                  <a:lumMod val="8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65434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494C5BA-0965-4BDE-AD8A-1F559681A4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724</Words>
  <Application>Microsoft Office PowerPoint</Application>
  <PresentationFormat>Apresentação na tela (16:9)</PresentationFormat>
  <Paragraphs>107</Paragraphs>
  <Slides>28</Slides>
  <Notes>28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Thiago Mari 🚀</cp:lastModifiedBy>
  <cp:revision>47</cp:revision>
  <dcterms:modified xsi:type="dcterms:W3CDTF">2024-07-23T21:02:53Z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