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4"/>
  </p:notesMasterIdLst>
  <p:sldIdLst>
    <p:sldId id="256" r:id="rId5"/>
    <p:sldId id="257" r:id="rId6"/>
    <p:sldId id="258" r:id="rId7"/>
    <p:sldId id="259" r:id="rId8"/>
    <p:sldId id="260" r:id="rId9"/>
    <p:sldId id="270" r:id="rId10"/>
    <p:sldId id="279" r:id="rId11"/>
    <p:sldId id="278" r:id="rId12"/>
    <p:sldId id="277" r:id="rId13"/>
    <p:sldId id="276" r:id="rId14"/>
    <p:sldId id="275" r:id="rId15"/>
    <p:sldId id="274" r:id="rId16"/>
    <p:sldId id="273" r:id="rId17"/>
    <p:sldId id="272" r:id="rId18"/>
    <p:sldId id="292" r:id="rId19"/>
    <p:sldId id="291" r:id="rId20"/>
    <p:sldId id="290" r:id="rId21"/>
    <p:sldId id="289" r:id="rId22"/>
    <p:sldId id="288" r:id="rId23"/>
    <p:sldId id="287" r:id="rId24"/>
    <p:sldId id="286" r:id="rId25"/>
    <p:sldId id="285" r:id="rId26"/>
    <p:sldId id="284" r:id="rId27"/>
    <p:sldId id="283" r:id="rId28"/>
    <p:sldId id="282" r:id="rId29"/>
    <p:sldId id="281" r:id="rId30"/>
    <p:sldId id="304" r:id="rId31"/>
    <p:sldId id="303" r:id="rId32"/>
    <p:sldId id="302" r:id="rId33"/>
    <p:sldId id="301" r:id="rId34"/>
    <p:sldId id="300" r:id="rId35"/>
    <p:sldId id="299" r:id="rId36"/>
    <p:sldId id="298" r:id="rId37"/>
    <p:sldId id="297" r:id="rId38"/>
    <p:sldId id="296" r:id="rId39"/>
    <p:sldId id="295" r:id="rId40"/>
    <p:sldId id="294" r:id="rId41"/>
    <p:sldId id="317" r:id="rId42"/>
    <p:sldId id="316" r:id="rId43"/>
    <p:sldId id="315" r:id="rId44"/>
    <p:sldId id="314" r:id="rId45"/>
    <p:sldId id="313" r:id="rId46"/>
    <p:sldId id="312" r:id="rId47"/>
    <p:sldId id="311" r:id="rId48"/>
    <p:sldId id="310" r:id="rId49"/>
    <p:sldId id="309" r:id="rId50"/>
    <p:sldId id="308" r:id="rId51"/>
    <p:sldId id="307" r:id="rId52"/>
    <p:sldId id="306" r:id="rId5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55"/>
      <p:bold r:id="rId56"/>
      <p:italic r:id="rId57"/>
      <p:boldItalic r:id="rId58"/>
    </p:embeddedFont>
    <p:embeddedFont>
      <p:font typeface="Century Gothic" panose="020B0502020202020204" pitchFamily="34" charset="0"/>
      <p:regular r:id="rId59"/>
      <p:bold r:id="rId60"/>
      <p:italic r:id="rId61"/>
      <p:boldItalic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  <p:embeddedFont>
      <p:font typeface="Ubuntu" panose="020B0504030602030204" pitchFamily="3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C4629-3919-E704-D49B-78DECF8996BE}" v="51" dt="2022-09-02T16:11:47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7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80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font" Target="fonts/font1.fntdata"/><Relationship Id="rId76" Type="http://schemas.openxmlformats.org/officeDocument/2006/relationships/presProps" Target="presProps.xml"/><Relationship Id="rId7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https://www.youtube.com/watch?v=-WWZebBJ-eU - ---- AWS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https://www.youtube.com/watch?v=K3ngZKF31mc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https://www.youtube.com/watch?v=-WWZebBJ-eU - ---- AWS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https://www.youtube.com/watch?v=K3ngZKF31mc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https://www.youtube.com/watch?v=-WWZebBJ-eU - ---- AWS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https://www.youtube.com/watch?v=K3ngZKF31mc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4cd88d6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0a4cd88d6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a3cd0d61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1a3cd0d61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3cd0d6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1a3cd0d6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https://www.youtube.com/watch?v=-WWZebBJ-eU - ---- AWS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https://www.youtube.com/watch?v=K3ngZKF31mc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7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www.credential.net/gy7a7rsn" TargetMode="External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credential.net/gy7a7rsn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0BFA2373-C46E-043A-DA34-C9AC66C8DA45}"/>
              </a:ext>
            </a:extLst>
          </p:cNvPr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Imersão ao Ecossistema </a:t>
            </a:r>
            <a:r>
              <a:rPr lang="pt-BR" sz="42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Cloud Data</a:t>
            </a: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AWS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7AAB8DC1-23EF-2844-CAAC-4E7D12C78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75" y="202945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ipos de cloud computing - Amazon Web Services">
            <a:extLst>
              <a:ext uri="{FF2B5EF4-FFF2-40B4-BE49-F238E27FC236}">
                <a16:creationId xmlns:a16="http://schemas.microsoft.com/office/drawing/2014/main" id="{D1243400-D08D-78D2-BCE2-479303CBB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13" y="1068195"/>
            <a:ext cx="3232459" cy="15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6ABB00B8-B4D1-5CBA-4A16-31EF9AEC5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75" y="173209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ipos de cloud computing - Amazon Web Services">
            <a:extLst>
              <a:ext uri="{FF2B5EF4-FFF2-40B4-BE49-F238E27FC236}">
                <a16:creationId xmlns:a16="http://schemas.microsoft.com/office/drawing/2014/main" id="{ED8A3A50-349E-59C1-DC17-4E90A841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13" y="1038459"/>
            <a:ext cx="3232459" cy="15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isa Prado Arquitetura | Acessibilidade – O atentado de 11 de setembro e  as pessoas com deficiência">
            <a:extLst>
              <a:ext uri="{FF2B5EF4-FFF2-40B4-BE49-F238E27FC236}">
                <a16:creationId xmlns:a16="http://schemas.microsoft.com/office/drawing/2014/main" id="{DAE2A1DD-2670-A8BB-3975-35A6481A5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84" y="1127852"/>
            <a:ext cx="4006540" cy="400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Serviço em nuvem...</a:t>
            </a:r>
            <a:endParaRPr sz="3600" b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193514-9DB3-5975-9F23-DF3DBE17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69" y="1346509"/>
            <a:ext cx="35528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Web Services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, também conhecido como AWS, é uma plataforma de serviços de computação em nuvem, que formam uma plataforma de computação na nuvem oferecida pela Amazon.com. Os serviços são oferecidos em várias áreas geográficas distribuídas pelo mundo.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O que é Cloud Data</a:t>
            </a:r>
            <a:r>
              <a:rPr lang="pt-BR" sz="36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AWS?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FF693B9-4483-4ED4-DE7E-5E9CDA7C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576"/>
            <a:ext cx="4906537" cy="2897924"/>
          </a:xfrm>
          <a:prstGeom prst="rect">
            <a:avLst/>
          </a:prstGeom>
        </p:spPr>
      </p:pic>
      <p:pic>
        <p:nvPicPr>
          <p:cNvPr id="5122" name="Picture 2" descr="World PNG HD | PNG Mart">
            <a:extLst>
              <a:ext uri="{FF2B5EF4-FFF2-40B4-BE49-F238E27FC236}">
                <a16:creationId xmlns:a16="http://schemas.microsoft.com/office/drawing/2014/main" id="{A54D029B-677A-0904-D3A7-B85EAAEFE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133600"/>
            <a:ext cx="2044390" cy="20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45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Serviços em nuvem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1800" b="1" i="0" dirty="0">
                <a:solidFill>
                  <a:schemeClr val="tx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Onde aplicamos?</a:t>
            </a:r>
            <a:endParaRPr sz="1800" b="1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6" name="Picture 2" descr="Cloud computing in banking: All you need to know before moving to cloud">
            <a:extLst>
              <a:ext uri="{FF2B5EF4-FFF2-40B4-BE49-F238E27FC236}">
                <a16:creationId xmlns:a16="http://schemas.microsoft.com/office/drawing/2014/main" id="{55AEA28A-C23D-891C-4A54-941E3925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2" y="1569369"/>
            <a:ext cx="2812431" cy="281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gronegócio - dataRain">
            <a:extLst>
              <a:ext uri="{FF2B5EF4-FFF2-40B4-BE49-F238E27FC236}">
                <a16:creationId xmlns:a16="http://schemas.microsoft.com/office/drawing/2014/main" id="{C76A8F97-4AE7-537A-62E1-35206E5E1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79" y="1569370"/>
            <a:ext cx="2812430" cy="281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CE7B4F-2623-FD39-458E-9C73AB29C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76" y="1569369"/>
            <a:ext cx="2753532" cy="28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7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Serviços em nuvem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1800" b="1" u="none" strike="noStrike" cap="none" dirty="0">
                <a:solidFill>
                  <a:schemeClr val="tx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Arquitetura:</a:t>
            </a:r>
            <a:endParaRPr sz="1800" b="1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2" name="Picture 4" descr="Provisionamento de infraestrutura como código – AWS CloudFormation – Amazon  Web Services">
            <a:extLst>
              <a:ext uri="{FF2B5EF4-FFF2-40B4-BE49-F238E27FC236}">
                <a16:creationId xmlns:a16="http://schemas.microsoft.com/office/drawing/2014/main" id="{D35DC7D0-3D8E-3EAC-B098-21F0D3A80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" y="1313372"/>
            <a:ext cx="86010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aculdade CDL realiza webinar gratuito sobre plataforma de armazenamento em  nuvem, a Amazon Web Services (AWS) | Agência da Boa Notícia">
            <a:extLst>
              <a:ext uri="{FF2B5EF4-FFF2-40B4-BE49-F238E27FC236}">
                <a16:creationId xmlns:a16="http://schemas.microsoft.com/office/drawing/2014/main" id="{F9811D93-7138-0ACE-BBED-422DA9870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" y="3973667"/>
            <a:ext cx="1901796" cy="115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25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9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FAFE3A70-FDCD-AA1C-3640-A26C486D6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10" y="720649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38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452BBE60-A4B2-5F67-7F0B-B742CBD2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75" y="232681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Google Shape;57;p2"/>
          <p:cNvSpPr txBox="1"/>
          <p:nvPr/>
        </p:nvSpPr>
        <p:spPr>
          <a:xfrm>
            <a:off x="535788" y="297551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Processamento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em </a:t>
            </a:r>
            <a:r>
              <a:rPr lang="pt-BR" sz="4200" b="1" i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Cloud</a:t>
            </a: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com a Ferramenta </a:t>
            </a:r>
            <a:r>
              <a:rPr lang="pt-BR" sz="42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EC2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Tipos de cloud computing - Amazon Web Services">
            <a:extLst>
              <a:ext uri="{FF2B5EF4-FFF2-40B4-BE49-F238E27FC236}">
                <a16:creationId xmlns:a16="http://schemas.microsoft.com/office/drawing/2014/main" id="{8DCE8A4C-63B4-9FBC-6D44-0DBA23FB3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13" y="1097931"/>
            <a:ext cx="3232459" cy="15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72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60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Ferramentas </a:t>
            </a:r>
            <a:r>
              <a:rPr lang="pt-BR" sz="60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Cloud</a:t>
            </a:r>
            <a:endParaRPr lang="pt-BR" sz="60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8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B4FCCDF3-0F54-2FED-AA80-35B2CC77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10" y="720649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32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Os serviços em nuvem consistem em infraestrutura, plataformas ou </a:t>
            </a:r>
            <a:r>
              <a:rPr lang="pt-BR" sz="1800" i="1" dirty="0">
                <a:solidFill>
                  <a:schemeClr val="tx1"/>
                </a:solidFill>
                <a:latin typeface="Arial Narrow" pitchFamily="34" charset="0"/>
              </a:rPr>
              <a:t>software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hospedados por fornecedores terceirizados e disponibilizados aos usuários via Internet.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O que é Cloud Data</a:t>
            </a:r>
            <a:r>
              <a:rPr lang="pt-BR" sz="36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- AWS?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6" name="Picture 4" descr="O que é Cloud Computing - Portal GSTI">
            <a:extLst>
              <a:ext uri="{FF2B5EF4-FFF2-40B4-BE49-F238E27FC236}">
                <a16:creationId xmlns:a16="http://schemas.microsoft.com/office/drawing/2014/main" id="{0B27571B-5A90-6EFE-E2E5-B7012E54F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852" y="1709805"/>
            <a:ext cx="3807063" cy="33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Serviços em nuvem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1800" b="1" u="none" strike="noStrike" cap="none" dirty="0">
                <a:solidFill>
                  <a:schemeClr val="tx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Arquitetura:</a:t>
            </a:r>
            <a:endParaRPr sz="1800" b="1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2" name="Picture 4" descr="Provisionamento de infraestrutura como código – AWS CloudFormation – Amazon  Web Services">
            <a:extLst>
              <a:ext uri="{FF2B5EF4-FFF2-40B4-BE49-F238E27FC236}">
                <a16:creationId xmlns:a16="http://schemas.microsoft.com/office/drawing/2014/main" id="{D35DC7D0-3D8E-3EAC-B098-21F0D3A80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" y="1313372"/>
            <a:ext cx="86010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aculdade CDL realiza webinar gratuito sobre plataforma de armazenamento em  nuvem, a Amazon Web Services (AWS) | Agência da Boa Notícia">
            <a:extLst>
              <a:ext uri="{FF2B5EF4-FFF2-40B4-BE49-F238E27FC236}">
                <a16:creationId xmlns:a16="http://schemas.microsoft.com/office/drawing/2014/main" id="{F9811D93-7138-0ACE-BBED-422DA9870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" y="3973667"/>
            <a:ext cx="1901796" cy="115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721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Elastic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Compute Cloud (EC2)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é uma parte central da plataforma de cloud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computing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da Amazon.com,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Web Services. O EC2 permite que os usuários aluguem computadores virtuais nos quais rodam suas próprias aplicações.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EC2 - AWS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Deploying the Storage Made Easy Private Cloud Appliance on Amazon EC2 –  Storage Made Easy Blog">
            <a:extLst>
              <a:ext uri="{FF2B5EF4-FFF2-40B4-BE49-F238E27FC236}">
                <a16:creationId xmlns:a16="http://schemas.microsoft.com/office/drawing/2014/main" id="{7C4C1B5C-7F1C-C13C-7431-912FBAD11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" y="2061903"/>
            <a:ext cx="2769878" cy="29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C04407-F071-7980-1963-6184D7B5E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320" y="2159875"/>
            <a:ext cx="2769878" cy="269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7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a4cd88d6f_0_206"/>
          <p:cNvSpPr/>
          <p:nvPr/>
        </p:nvSpPr>
        <p:spPr>
          <a:xfrm>
            <a:off x="0" y="1490150"/>
            <a:ext cx="8224500" cy="290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w="158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g10a4cd88d6f_0_206"/>
          <p:cNvPicPr preferRelativeResize="0"/>
          <p:nvPr/>
        </p:nvPicPr>
        <p:blipFill rotWithShape="1">
          <a:blip r:embed="rId3">
            <a:alphaModFix amt="90000"/>
          </a:blip>
          <a:srcRect t="28303" b="8782"/>
          <a:stretch/>
        </p:blipFill>
        <p:spPr>
          <a:xfrm>
            <a:off x="4599432" y="1545185"/>
            <a:ext cx="816600" cy="6515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0a4cd88d6f_0_206"/>
          <p:cNvSpPr/>
          <p:nvPr/>
        </p:nvSpPr>
        <p:spPr>
          <a:xfrm>
            <a:off x="3068096" y="3126254"/>
            <a:ext cx="816600" cy="805800"/>
          </a:xfrm>
          <a:prstGeom prst="ellipse">
            <a:avLst/>
          </a:prstGeom>
          <a:solidFill>
            <a:srgbClr val="1155CC"/>
          </a:solidFill>
          <a:ln w="762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10a4cd88d6f_0_206"/>
          <p:cNvSpPr/>
          <p:nvPr/>
        </p:nvSpPr>
        <p:spPr>
          <a:xfrm>
            <a:off x="4623898" y="2025907"/>
            <a:ext cx="816600" cy="805800"/>
          </a:xfrm>
          <a:prstGeom prst="ellipse">
            <a:avLst/>
          </a:prstGeom>
          <a:solidFill>
            <a:srgbClr val="134F5C"/>
          </a:solidFill>
          <a:ln w="7620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g10a4cd88d6f_0_206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w="7620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10a4cd88d6f_0_206"/>
          <p:cNvSpPr/>
          <p:nvPr/>
        </p:nvSpPr>
        <p:spPr>
          <a:xfrm>
            <a:off x="1512245" y="2621934"/>
            <a:ext cx="816600" cy="805800"/>
          </a:xfrm>
          <a:prstGeom prst="ellipse">
            <a:avLst/>
          </a:prstGeom>
          <a:solidFill>
            <a:srgbClr val="38761D"/>
          </a:solidFill>
          <a:ln w="762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" name="Google Shape;71;g10a4cd88d6f_0_206"/>
          <p:cNvGrpSpPr/>
          <p:nvPr/>
        </p:nvGrpSpPr>
        <p:grpSpPr>
          <a:xfrm>
            <a:off x="7831255" y="1017788"/>
            <a:ext cx="1079236" cy="641350"/>
            <a:chOff x="10452101" y="1779589"/>
            <a:chExt cx="365100" cy="219100"/>
          </a:xfrm>
        </p:grpSpPr>
        <p:sp>
          <p:nvSpPr>
            <p:cNvPr id="72" name="Google Shape;72;g10a4cd88d6f_0_206"/>
            <p:cNvSpPr/>
            <p:nvPr/>
          </p:nvSpPr>
          <p:spPr>
            <a:xfrm>
              <a:off x="10550526" y="1900239"/>
              <a:ext cx="112800" cy="9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g10a4cd88d6f_0_206"/>
            <p:cNvSpPr/>
            <p:nvPr/>
          </p:nvSpPr>
          <p:spPr>
            <a:xfrm>
              <a:off x="10452101" y="1779589"/>
              <a:ext cx="365100" cy="18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g10a4cd88d6f_0_206"/>
            <p:cNvSpPr/>
            <p:nvPr/>
          </p:nvSpPr>
          <p:spPr>
            <a:xfrm>
              <a:off x="10531476" y="1792289"/>
              <a:ext cx="258900" cy="206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" name="Google Shape;75;g10a4cd88d6f_0_206"/>
          <p:cNvSpPr txBox="1"/>
          <p:nvPr/>
        </p:nvSpPr>
        <p:spPr>
          <a:xfrm>
            <a:off x="1088950" y="37736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 em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Eletrônica: Modalidade Automação Industrial </a:t>
            </a:r>
            <a:endParaRPr sz="11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10a4cd88d6f_0_206"/>
          <p:cNvSpPr txBox="1"/>
          <p:nvPr/>
        </p:nvSpPr>
        <p:spPr>
          <a:xfrm>
            <a:off x="1088950" y="35360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0a4cd88d6f_0_206"/>
          <p:cNvSpPr txBox="1"/>
          <p:nvPr/>
        </p:nvSpPr>
        <p:spPr>
          <a:xfrm>
            <a:off x="2604425" y="24530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Início da carreira como </a:t>
            </a:r>
            <a:r>
              <a:rPr lang="en-US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professor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 também do </a:t>
            </a:r>
            <a:r>
              <a:rPr lang="en-US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mestrado</a:t>
            </a:r>
            <a:endParaRPr sz="11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10a4cd88d6f_0_206"/>
          <p:cNvSpPr txBox="1"/>
          <p:nvPr/>
        </p:nvSpPr>
        <p:spPr>
          <a:xfrm>
            <a:off x="2675650" y="21848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Mestrado 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0a4cd88d6f_0_206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0a4cd88d6f_0_206"/>
          <p:cNvSpPr txBox="1"/>
          <p:nvPr/>
        </p:nvSpPr>
        <p:spPr>
          <a:xfrm>
            <a:off x="4101500" y="3001075"/>
            <a:ext cx="1835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Mestre + Início do Doutorado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0a4cd88d6f_0_206"/>
          <p:cNvSpPr txBox="1"/>
          <p:nvPr/>
        </p:nvSpPr>
        <p:spPr>
          <a:xfrm>
            <a:off x="4101500" y="3346725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Título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 Mestre em Computação: Robótica e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11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0a4cd88d6f_0_206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2012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0a4cd88d6f_0_206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0a4cd88d6f_0_206"/>
          <p:cNvSpPr txBox="1"/>
          <p:nvPr/>
        </p:nvSpPr>
        <p:spPr>
          <a:xfrm>
            <a:off x="5667249" y="1588950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0a4cd88d6f_0_206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0a4cd88d6f_0_206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0a4cd88d6f_0_206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0a4cd88d6f_0_206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10a4cd88d6f_0_206">
            <a:hlinkClick r:id="rId4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0a4cd88d6f_0_2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1" name="Google Shape;91;g10a4cd88d6f_0_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243" y="4484548"/>
            <a:ext cx="908407" cy="5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0a4cd88d6f_0_2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7750" y="3935100"/>
            <a:ext cx="1952155" cy="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0a4cd88d6f_0_2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2201" y="4743950"/>
            <a:ext cx="1030000" cy="2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0a4cd88d6f_0_206"/>
          <p:cNvSpPr txBox="1"/>
          <p:nvPr/>
        </p:nvSpPr>
        <p:spPr>
          <a:xfrm>
            <a:off x="5657225" y="1859413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 em Computação: Robótica e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10a4cd88d6f_0_2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4413" y="3357995"/>
            <a:ext cx="1387375" cy="113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0a4cd88d6f_0_2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03443" y="3363156"/>
            <a:ext cx="1079225" cy="9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0a4cd88d6f_0_2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98294" y="404448"/>
            <a:ext cx="1579354" cy="11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0a4cd88d6f_0_2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6150" y="2339725"/>
            <a:ext cx="1184500" cy="11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0a4cd88d6f_0_20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09506" y="4323050"/>
            <a:ext cx="1524757" cy="4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273436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Elastic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Compute Cloud (EC2)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é uma parte central da plataforma de cloud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computing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da Amazon.com,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Web Services. O EC2 permite que os usuários aluguem computadores virtuais nos quais rodam suas próprias aplicações.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EC2 - AWS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Worth-It: Creating AMI/Snapshot Backup With Tags From Its EC2. | by Manoj  Kumar S | MiQ Tech and Analytics | Medium">
            <a:extLst>
              <a:ext uri="{FF2B5EF4-FFF2-40B4-BE49-F238E27FC236}">
                <a16:creationId xmlns:a16="http://schemas.microsoft.com/office/drawing/2014/main" id="{FCBB042F-7819-79E0-EB80-DA238202C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-49"/>
            <a:ext cx="4927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25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273436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 EC2 permite a implantação de aplicações escaláveis ao prover um 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Web </a:t>
            </a:r>
            <a:r>
              <a:rPr lang="pt-BR" sz="1800" b="1" dirty="0" err="1">
                <a:solidFill>
                  <a:schemeClr val="tx1"/>
                </a:solidFill>
                <a:latin typeface="Arial Narrow" pitchFamily="34" charset="0"/>
              </a:rPr>
              <a:t>service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através do qual um usuário pode iniciar uma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Machine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Image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para criar uma máquina virtual, que a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chama uma 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"instância",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contendo qualquer </a:t>
            </a:r>
            <a:r>
              <a:rPr lang="pt-BR" sz="1800" i="1" dirty="0">
                <a:solidFill>
                  <a:schemeClr val="tx1"/>
                </a:solidFill>
                <a:latin typeface="Arial Narrow" pitchFamily="34" charset="0"/>
              </a:rPr>
              <a:t>software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desejado.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EC2 - AWS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Cloud Architecture | Ottawa Cloud Consulting">
            <a:extLst>
              <a:ext uri="{FF2B5EF4-FFF2-40B4-BE49-F238E27FC236}">
                <a16:creationId xmlns:a16="http://schemas.microsoft.com/office/drawing/2014/main" id="{ADADB665-6D2F-4DC3-D169-8AD87212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09" y="577453"/>
            <a:ext cx="48672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5B07D5-0B5C-8DD9-1254-314579E13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12" y="3378875"/>
            <a:ext cx="1626103" cy="16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273436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Um usuário pode criar, 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lançar e terminar instâncias do servidor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, conforme necessário, 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pagando por hora pelos servidores ativos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, daí o termo "elástico". O EC2 oferece aos usuários o controle sobre a localização geográfica da instâncias o que permite a otimização de latência e altos níveis de redundância.[1]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EC2 - AWS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Preço AWS - Amazon Web Services">
            <a:extLst>
              <a:ext uri="{FF2B5EF4-FFF2-40B4-BE49-F238E27FC236}">
                <a16:creationId xmlns:a16="http://schemas.microsoft.com/office/drawing/2014/main" id="{AA32A43B-678A-2AC6-F050-5E6F2E72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15" y="190500"/>
            <a:ext cx="45243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eço AWS - Amazon Web Services">
            <a:extLst>
              <a:ext uri="{FF2B5EF4-FFF2-40B4-BE49-F238E27FC236}">
                <a16:creationId xmlns:a16="http://schemas.microsoft.com/office/drawing/2014/main" id="{BCB13BC9-72A1-BE94-4D91-19ADEC2E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767" y="1884452"/>
            <a:ext cx="26193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29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273436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EC2 Auto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Scaling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ajuda a garantir que você tenha o número correto de instâncias do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EC2 disponíveis para processar a carga da sua aplicação. Você cria coleções de instâncias EC2, chamadas de grupos de Auto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Scaling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EC2 </a:t>
            </a:r>
            <a:r>
              <a:rPr lang="pt-BR" sz="36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Scaling</a:t>
            </a:r>
            <a:endParaRPr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&#10;   Uma ilustração de um grupo básico do Auto Scaling.&#10;  ">
            <a:extLst>
              <a:ext uri="{FF2B5EF4-FFF2-40B4-BE49-F238E27FC236}">
                <a16:creationId xmlns:a16="http://schemas.microsoft.com/office/drawing/2014/main" id="{44241EFE-0710-AFAE-F252-5E31A8AA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67" y="1095322"/>
            <a:ext cx="3691750" cy="266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425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273436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endParaRPr lang="pt-BR" sz="18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 do </a:t>
            </a:r>
            <a:r>
              <a:rPr lang="pt-BR" sz="36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Scaling</a:t>
            </a:r>
            <a:endParaRPr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2A0AE4-3BA4-401F-7D26-70A038A6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907"/>
            <a:ext cx="6281854" cy="40295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1DCAA93-09A2-5920-A63E-71199A2AA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267" y="1104026"/>
            <a:ext cx="1626103" cy="16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25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273436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Como não há tarifas adicionais para o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EC2 Auto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Scaling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, é fácil testá-lo e ver como ele pode beneficiar sua arquitetura da AWS. Você só paga pelos recursos da AWS (por exemplo, instâncias do EC2) que utiliza.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Valores para EC2 </a:t>
            </a:r>
            <a:r>
              <a:rPr lang="pt-BR" sz="36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Scaling</a:t>
            </a:r>
            <a:endParaRPr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&#10;   Uma ilustração de um grupo básico do Auto Scaling.&#10;  ">
            <a:extLst>
              <a:ext uri="{FF2B5EF4-FFF2-40B4-BE49-F238E27FC236}">
                <a16:creationId xmlns:a16="http://schemas.microsoft.com/office/drawing/2014/main" id="{44241EFE-0710-AFAE-F252-5E31A8AA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67" y="1095322"/>
            <a:ext cx="3691750" cy="266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192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9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FAFE3A70-FDCD-AA1C-3640-A26C486D6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10" y="720649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00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WS RDS Logo PNG Transparent &amp; SVG Vector - Freebie Supply">
            <a:extLst>
              <a:ext uri="{FF2B5EF4-FFF2-40B4-BE49-F238E27FC236}">
                <a16:creationId xmlns:a16="http://schemas.microsoft.com/office/drawing/2014/main" id="{41879F5A-4F43-E705-50CB-77D1BEF3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061" y="1873429"/>
            <a:ext cx="2032735" cy="229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452BBE60-A4B2-5F67-7F0B-B742CBD2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75" y="232681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Google Shape;57;p2"/>
          <p:cNvSpPr txBox="1"/>
          <p:nvPr/>
        </p:nvSpPr>
        <p:spPr>
          <a:xfrm>
            <a:off x="509474" y="328031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7" y="232681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9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Sistemas de Gerenciamento de Bancos de Dados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9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com RDS</a:t>
            </a:r>
            <a:endParaRPr sz="39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Tipos de cloud computing - Amazon Web Services">
            <a:extLst>
              <a:ext uri="{FF2B5EF4-FFF2-40B4-BE49-F238E27FC236}">
                <a16:creationId xmlns:a16="http://schemas.microsoft.com/office/drawing/2014/main" id="{8DCE8A4C-63B4-9FBC-6D44-0DBA23FB3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13" y="1097931"/>
            <a:ext cx="3232459" cy="15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411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965924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60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Ferramentas </a:t>
            </a:r>
            <a:r>
              <a:rPr lang="pt-BR" sz="60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Cloud</a:t>
            </a: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1026" name="Picture 2" descr="AWS RDS Logo PNG Transparent &amp; SVG Vector - Freebie Supply">
            <a:extLst>
              <a:ext uri="{FF2B5EF4-FFF2-40B4-BE49-F238E27FC236}">
                <a16:creationId xmlns:a16="http://schemas.microsoft.com/office/drawing/2014/main" id="{04E03E0A-D90F-3222-4DB3-3DCE2FCB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453" y="2197081"/>
            <a:ext cx="2032735" cy="229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B4FCCDF3-0F54-2FED-AA80-35B2CC77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10" y="750386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54;g10a4cd88d6f_0_57">
            <a:extLst>
              <a:ext uri="{FF2B5EF4-FFF2-40B4-BE49-F238E27FC236}">
                <a16:creationId xmlns:a16="http://schemas.microsoft.com/office/drawing/2014/main" id="{741E1485-6A43-4D9E-8430-8C6114D9A05C}"/>
              </a:ext>
            </a:extLst>
          </p:cNvPr>
          <p:cNvSpPr txBox="1"/>
          <p:nvPr/>
        </p:nvSpPr>
        <p:spPr>
          <a:xfrm>
            <a:off x="590574" y="1716840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60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Wingdings" panose="05000000000000000000" pitchFamily="2" charset="2"/>
              </a:rPr>
              <a:t> </a:t>
            </a:r>
            <a:r>
              <a:rPr lang="pt-BR" sz="60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RDS</a:t>
            </a:r>
            <a:endParaRPr lang="pt-BR" sz="6000" b="1" i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73608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b="1" i="1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Relational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Database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Service (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RDS)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é um serviço de banco de dados SQL gerenciado fornecido pelo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Web Services ( AWS ).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RDS suporta uma variedade de mecanismos de banco de dados para armazenar e organizar dados e ajuda nas tarefas de gerenciamento de banco de dados, como migração,  backup e  recuperação.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 RDS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 descr="AWS RDS Logo PNG Transparent &amp; SVG Vector - Freebie Supply">
            <a:extLst>
              <a:ext uri="{FF2B5EF4-FFF2-40B4-BE49-F238E27FC236}">
                <a16:creationId xmlns:a16="http://schemas.microsoft.com/office/drawing/2014/main" id="{957C6366-7D32-F7A1-C4F5-D1A467D48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357" y="2442871"/>
            <a:ext cx="2032735" cy="229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5F4B485F-32C7-04E0-CF93-9EC8A2AD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214" y="996176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3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a3cd0d61f_0_7"/>
          <p:cNvSpPr/>
          <p:nvPr/>
        </p:nvSpPr>
        <p:spPr>
          <a:xfrm>
            <a:off x="0" y="1490150"/>
            <a:ext cx="8224500" cy="290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w="158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11a3cd0d61f_0_7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w="7620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" name="Google Shape;106;g11a3cd0d61f_0_7"/>
          <p:cNvGrpSpPr/>
          <p:nvPr/>
        </p:nvGrpSpPr>
        <p:grpSpPr>
          <a:xfrm>
            <a:off x="7831244" y="1017784"/>
            <a:ext cx="1079236" cy="641350"/>
            <a:chOff x="10452101" y="1779589"/>
            <a:chExt cx="365100" cy="219100"/>
          </a:xfrm>
        </p:grpSpPr>
        <p:sp>
          <p:nvSpPr>
            <p:cNvPr id="107" name="Google Shape;107;g11a3cd0d61f_0_7"/>
            <p:cNvSpPr/>
            <p:nvPr/>
          </p:nvSpPr>
          <p:spPr>
            <a:xfrm>
              <a:off x="10550526" y="1900239"/>
              <a:ext cx="112800" cy="9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g11a3cd0d61f_0_7"/>
            <p:cNvSpPr/>
            <p:nvPr/>
          </p:nvSpPr>
          <p:spPr>
            <a:xfrm>
              <a:off x="10452101" y="1779589"/>
              <a:ext cx="365100" cy="18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g11a3cd0d61f_0_7"/>
            <p:cNvSpPr/>
            <p:nvPr/>
          </p:nvSpPr>
          <p:spPr>
            <a:xfrm>
              <a:off x="10531476" y="1792289"/>
              <a:ext cx="258900" cy="206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" name="Google Shape;110;g11a3cd0d61f_0_7"/>
          <p:cNvSpPr txBox="1"/>
          <p:nvPr/>
        </p:nvSpPr>
        <p:spPr>
          <a:xfrm>
            <a:off x="1088950" y="35450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Pós-doutorado em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para Veículos Autônomos </a:t>
            </a:r>
            <a:endParaRPr sz="1100" b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1a3cd0d61f_0_7"/>
          <p:cNvSpPr txBox="1"/>
          <p:nvPr/>
        </p:nvSpPr>
        <p:spPr>
          <a:xfrm>
            <a:off x="1088950" y="33074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Pós-Doutorado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1a3cd0d61f_0_7"/>
          <p:cNvSpPr txBox="1"/>
          <p:nvPr/>
        </p:nvSpPr>
        <p:spPr>
          <a:xfrm>
            <a:off x="2604425" y="24530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Pós-graduação para IoT: Pesquisas em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endParaRPr sz="1100" i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para Robótica</a:t>
            </a:r>
            <a:endParaRPr sz="1100" b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1a3cd0d61f_0_7"/>
          <p:cNvSpPr txBox="1"/>
          <p:nvPr/>
        </p:nvSpPr>
        <p:spPr>
          <a:xfrm>
            <a:off x="2675650" y="21848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Pós-grad em IoT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1a3cd0d61f_0_7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g11a3cd0d61f_0_7"/>
          <p:cNvSpPr txBox="1"/>
          <p:nvPr/>
        </p:nvSpPr>
        <p:spPr>
          <a:xfrm>
            <a:off x="4101500" y="3001075"/>
            <a:ext cx="1835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Editor da IEEE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a3cd0d61f_0_7"/>
          <p:cNvSpPr txBox="1"/>
          <p:nvPr/>
        </p:nvSpPr>
        <p:spPr>
          <a:xfrm>
            <a:off x="4101500" y="3346725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endParaRPr sz="11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1a3cd0d61f_0_7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1a3cd0d61f_0_7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1a3cd0d61f_0_7"/>
          <p:cNvSpPr txBox="1"/>
          <p:nvPr/>
        </p:nvSpPr>
        <p:spPr>
          <a:xfrm>
            <a:off x="5667124" y="1963900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Professor e Pesquisador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1a3cd0d61f_0_7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1a3cd0d61f_0_7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11a3cd0d61f_0_7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Hoje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1a3cd0d61f_0_7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1a3cd0d61f_0_7">
            <a:hlinkClick r:id="rId3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1a3cd0d61f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g11a3cd0d61f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893" y="4555700"/>
            <a:ext cx="1524757" cy="4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1a3cd0d61f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750" y="4175300"/>
            <a:ext cx="1982396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1a3cd0d61f_0_7"/>
          <p:cNvSpPr txBox="1"/>
          <p:nvPr/>
        </p:nvSpPr>
        <p:spPr>
          <a:xfrm>
            <a:off x="114700" y="1431675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900" b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Atualmente:</a:t>
            </a:r>
            <a:endParaRPr sz="1900" b="1" i="0" u="none" strike="noStrike" cap="non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g11a3cd0d61f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5638" y="1482810"/>
            <a:ext cx="742225" cy="74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1a3cd0d61f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7873" y="1585859"/>
            <a:ext cx="683625" cy="568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1a3cd0d61f_0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4450" y="3258851"/>
            <a:ext cx="1387350" cy="68674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1a3cd0d61f_0_7"/>
          <p:cNvSpPr txBox="1"/>
          <p:nvPr/>
        </p:nvSpPr>
        <p:spPr>
          <a:xfrm>
            <a:off x="5871650" y="33580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endParaRPr sz="1100" i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Professor da Fatec </a:t>
            </a:r>
            <a:endParaRPr sz="1100" b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11a3cd0d61f_0_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86799" y="1962263"/>
            <a:ext cx="1144600" cy="9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1a3cd0d61f_0_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84789" y="3009551"/>
            <a:ext cx="1144601" cy="658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689748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O </a:t>
            </a:r>
            <a:r>
              <a:rPr lang="pt-BR" sz="1800" b="1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Amazon</a:t>
            </a:r>
            <a:r>
              <a:rPr lang="pt-BR" sz="1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Relational</a:t>
            </a:r>
            <a:r>
              <a:rPr lang="pt-BR" sz="1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Database</a:t>
            </a:r>
            <a:r>
              <a:rPr lang="pt-BR" sz="1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Service (</a:t>
            </a:r>
            <a:r>
              <a:rPr lang="pt-BR" sz="1800" b="1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Amazon</a:t>
            </a:r>
            <a:r>
              <a:rPr lang="pt-BR" sz="1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RDS) 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é uma coleção de serviços gerenciados que facilita a configuração, operação e escalabilidade de bancos de dados na nuvem</a:t>
            </a: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 RDS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6" name="Picture 4" descr="O que é Cloud Computing - Portal GSTI">
            <a:extLst>
              <a:ext uri="{FF2B5EF4-FFF2-40B4-BE49-F238E27FC236}">
                <a16:creationId xmlns:a16="http://schemas.microsoft.com/office/drawing/2014/main" id="{0B27571B-5A90-6EFE-E2E5-B7012E54F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901" y="1003146"/>
            <a:ext cx="3807063" cy="33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161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689748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Escolha entre sete opções de mecanismos bastante utilizados: </a:t>
            </a:r>
            <a:r>
              <a:rPr lang="pt-BR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Aurora compatível com MySQL, </a:t>
            </a:r>
            <a:r>
              <a:rPr lang="pt-BR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Aurora compatível com PostgreSQL, MySQL, PostgreSQL, Oracle e SQL Server. </a:t>
            </a: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 RDS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 descr="AWS RDS Logo PNG Transparent &amp; SVG Vector - Freebie Supply">
            <a:extLst>
              <a:ext uri="{FF2B5EF4-FFF2-40B4-BE49-F238E27FC236}">
                <a16:creationId xmlns:a16="http://schemas.microsoft.com/office/drawing/2014/main" id="{D4AE6096-88EF-D92F-8DED-7C0A3FE2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01" y="1681248"/>
            <a:ext cx="2032735" cy="229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CB484827-6679-D8A3-ECFF-727A04EC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58" y="234553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35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689748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Escolha entre sete opções de mecanismos bastante utilizados: </a:t>
            </a:r>
            <a:r>
              <a:rPr lang="pt-BR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Aurora compatível com MySQL, </a:t>
            </a:r>
            <a:r>
              <a:rPr lang="pt-BR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Aurora compatível com PostgreSQL, MySQL, PostgreSQL, Oracle e SQL Server. </a:t>
            </a: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 RDS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6" name="Picture 4" descr="O que é Cloud Computing - Portal GSTI">
            <a:extLst>
              <a:ext uri="{FF2B5EF4-FFF2-40B4-BE49-F238E27FC236}">
                <a16:creationId xmlns:a16="http://schemas.microsoft.com/office/drawing/2014/main" id="{0B27571B-5A90-6EFE-E2E5-B7012E54F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901" y="1003146"/>
            <a:ext cx="3807063" cy="33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98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689748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 RDS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1800" i="0" u="none" strike="noStrike" cap="none" dirty="0">
                <a:solidFill>
                  <a:schemeClr val="tx1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O </a:t>
            </a:r>
            <a:r>
              <a:rPr lang="pt-BR" sz="1800" b="1" i="1" u="none" strike="noStrike" cap="none" dirty="0" err="1">
                <a:solidFill>
                  <a:schemeClr val="tx1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Amazon</a:t>
            </a:r>
            <a:r>
              <a:rPr lang="pt-BR" sz="1800" b="1" i="1" u="none" strike="noStrike" cap="none" dirty="0">
                <a:solidFill>
                  <a:schemeClr val="tx1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800" b="1" i="1" u="none" strike="noStrike" cap="none" dirty="0" err="1">
                <a:solidFill>
                  <a:schemeClr val="tx1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Relational</a:t>
            </a:r>
            <a:r>
              <a:rPr lang="pt-BR" sz="1800" b="1" i="1" u="none" strike="noStrike" cap="none" dirty="0">
                <a:solidFill>
                  <a:schemeClr val="tx1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800" b="1" i="1" u="none" strike="noStrike" cap="none" dirty="0" err="1">
                <a:solidFill>
                  <a:schemeClr val="tx1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Database</a:t>
            </a:r>
            <a:r>
              <a:rPr lang="pt-BR" sz="1800" b="1" i="1" u="none" strike="noStrike" cap="none" dirty="0">
                <a:solidFill>
                  <a:schemeClr val="tx1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 Service (</a:t>
            </a:r>
            <a:r>
              <a:rPr lang="pt-BR" sz="1800" b="1" i="1" u="none" strike="noStrike" cap="none" dirty="0" err="1">
                <a:solidFill>
                  <a:schemeClr val="tx1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Amazon</a:t>
            </a:r>
            <a:r>
              <a:rPr lang="pt-BR" sz="1800" b="1" i="1" u="none" strike="noStrike" cap="none" dirty="0">
                <a:solidFill>
                  <a:schemeClr val="tx1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 RDS) </a:t>
            </a:r>
            <a:r>
              <a:rPr lang="pt-BR" sz="1800" i="0" u="none" strike="noStrike" cap="none" dirty="0">
                <a:solidFill>
                  <a:schemeClr val="tx1"/>
                </a:solidFill>
                <a:latin typeface="Arial Narrow" panose="020B0606020202030204" pitchFamily="34" charset="0"/>
                <a:ea typeface="Century Gothic"/>
                <a:cs typeface="Century Gothic"/>
                <a:sym typeface="Century Gothic"/>
              </a:rPr>
              <a:t>é um serviço da Web que facilita a configuração, a operação e escalabilidade de um banco de dados relacional na Nuvem AWS.</a:t>
            </a:r>
            <a:endParaRPr sz="1800" i="0" u="none" strike="noStrike" cap="none" dirty="0">
              <a:solidFill>
                <a:schemeClr val="tx1"/>
              </a:solidFill>
              <a:latin typeface="Arial Narrow" panose="020B060602020203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Diagrama de funcionamento do Amazon RDS">
            <a:extLst>
              <a:ext uri="{FF2B5EF4-FFF2-40B4-BE49-F238E27FC236}">
                <a16:creationId xmlns:a16="http://schemas.microsoft.com/office/drawing/2014/main" id="{066C95E2-29D5-8248-1B85-087619B7F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0614"/>
            <a:ext cx="9144000" cy="27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611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689748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6183183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sz="2400" b="1" i="0" dirty="0">
                <a:solidFill>
                  <a:srgbClr val="FF0000"/>
                </a:solidFill>
                <a:effectLst/>
                <a:latin typeface="Ubuntu" panose="020B0604020202020204" pitchFamily="34" charset="0"/>
              </a:rPr>
              <a:t>Mecanismos de banco de dados </a:t>
            </a:r>
            <a:r>
              <a:rPr lang="pt-BR" sz="2400" b="1" i="0" dirty="0" err="1">
                <a:solidFill>
                  <a:srgbClr val="FF0000"/>
                </a:solidFill>
                <a:effectLst/>
                <a:latin typeface="Ubuntu" panose="020B0604020202020204" pitchFamily="34" charset="0"/>
              </a:rPr>
              <a:t>Amazon</a:t>
            </a:r>
            <a:r>
              <a:rPr lang="pt-BR" sz="2400" b="1" i="0" dirty="0">
                <a:solidFill>
                  <a:srgbClr val="FF0000"/>
                </a:solidFill>
                <a:effectLst/>
                <a:latin typeface="Ubuntu" panose="020B0604020202020204" pitchFamily="34" charset="0"/>
              </a:rPr>
              <a:t> RDS</a:t>
            </a:r>
          </a:p>
          <a:p>
            <a:pPr algn="l"/>
            <a:br>
              <a:rPr lang="pt-BR" sz="2400" dirty="0"/>
            </a:b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Um usuário da AWS pode ativar alguns tipos de mecanismos de banco de dados no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Amazon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RDS:</a:t>
            </a:r>
          </a:p>
          <a:p>
            <a:pPr algn="l"/>
            <a:endParaRPr lang="pt-BR" sz="1800" b="0" i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 </a:t>
            </a:r>
            <a:r>
              <a:rPr lang="pt-BR" sz="1800" b="1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RDS para MySQL - 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compatível com o sistema de gerenciamento de banco de dados relacional de código aberto do MySQL 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800" b="0" i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 </a:t>
            </a:r>
            <a:r>
              <a:rPr lang="pt-BR" sz="1800" b="1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RDS para PostgreSQL - 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compatível com o sistema de gerenciamento de banco de dados objeto-relacional de código aberto do PostgreSQL ;</a:t>
            </a:r>
          </a:p>
          <a:p>
            <a:pPr algn="l"/>
            <a:endParaRPr lang="pt-BR" sz="1800" b="1" i="1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  RDS para Oracle </a:t>
            </a:r>
            <a:r>
              <a:rPr lang="pt-BR" sz="1800" b="1" i="1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Database</a:t>
            </a:r>
            <a:r>
              <a:rPr lang="pt-BR" sz="1800" b="1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-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compatível com várias edições do Oracle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Database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, incluindo várias versões traga sua própria licença e versões incluídas na licença; e</a:t>
            </a:r>
          </a:p>
        </p:txBody>
      </p:sp>
    </p:spTree>
    <p:extLst>
      <p:ext uri="{BB962C8B-B14F-4D97-AF65-F5344CB8AC3E}">
        <p14:creationId xmlns:p14="http://schemas.microsoft.com/office/powerpoint/2010/main" val="2880582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 que é Amazon RDS? - dataRain Consulting - AWS Advanced Partner">
            <a:extLst>
              <a:ext uri="{FF2B5EF4-FFF2-40B4-BE49-F238E27FC236}">
                <a16:creationId xmlns:a16="http://schemas.microsoft.com/office/drawing/2014/main" id="{1907AF8F-4D1B-00D6-C281-5F923E25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65482"/>
            <a:ext cx="9144001" cy="397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689748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6183183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sz="2400" b="1" i="0" dirty="0">
                <a:solidFill>
                  <a:srgbClr val="FF0000"/>
                </a:solidFill>
                <a:effectLst/>
                <a:latin typeface="Ubuntu" panose="020B0604020202020204" pitchFamily="34" charset="0"/>
              </a:rPr>
              <a:t>Mecanismos de banco de dados </a:t>
            </a:r>
            <a:r>
              <a:rPr lang="pt-BR" sz="2400" b="1" i="0" dirty="0" err="1">
                <a:solidFill>
                  <a:srgbClr val="FF0000"/>
                </a:solidFill>
                <a:effectLst/>
                <a:latin typeface="Ubuntu" panose="020B0604020202020204" pitchFamily="34" charset="0"/>
              </a:rPr>
              <a:t>Amazon</a:t>
            </a:r>
            <a:r>
              <a:rPr lang="pt-BR" sz="2400" b="1" i="0" dirty="0">
                <a:solidFill>
                  <a:srgbClr val="FF0000"/>
                </a:solidFill>
                <a:effectLst/>
                <a:latin typeface="Ubuntu" panose="020B0604020202020204" pitchFamily="34" charset="0"/>
              </a:rPr>
              <a:t> RDS</a:t>
            </a:r>
          </a:p>
          <a:p>
            <a:pPr algn="l"/>
            <a:endParaRPr lang="pt-BR" sz="1800" b="0" i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algn="l"/>
            <a:endParaRPr lang="pt-BR" sz="1800" b="0" i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65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689748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6183183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sz="2400" b="1" i="0" dirty="0">
                <a:solidFill>
                  <a:srgbClr val="FF0000"/>
                </a:solidFill>
                <a:effectLst/>
                <a:latin typeface="Ubuntu" panose="020B0504030602030204" pitchFamily="34" charset="0"/>
              </a:rPr>
              <a:t>Resumo dos recursos e benefícios do </a:t>
            </a:r>
            <a:r>
              <a:rPr lang="pt-BR" sz="2400" b="1" i="0" dirty="0" err="1">
                <a:solidFill>
                  <a:srgbClr val="FF0000"/>
                </a:solidFill>
                <a:effectLst/>
                <a:latin typeface="Ubuntu" panose="020B0504030602030204" pitchFamily="34" charset="0"/>
              </a:rPr>
              <a:t>Amazon</a:t>
            </a:r>
            <a:r>
              <a:rPr lang="pt-BR" sz="2400" b="1" i="0" dirty="0">
                <a:solidFill>
                  <a:srgbClr val="FF0000"/>
                </a:solidFill>
                <a:effectLst/>
                <a:latin typeface="Ubuntu" panose="020B0504030602030204" pitchFamily="34" charset="0"/>
              </a:rPr>
              <a:t> RDS</a:t>
            </a:r>
          </a:p>
          <a:p>
            <a:br>
              <a:rPr lang="pt-BR" sz="2400" dirty="0"/>
            </a:br>
            <a:endParaRPr lang="pt-BR" sz="1800" b="0" i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algn="l"/>
            <a:endParaRPr lang="pt-BR" sz="1800" b="0" i="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0537E8-2345-DDA7-B967-9F32B9B230B3}"/>
              </a:ext>
            </a:extLst>
          </p:cNvPr>
          <p:cNvSpPr txBox="1"/>
          <p:nvPr/>
        </p:nvSpPr>
        <p:spPr>
          <a:xfrm>
            <a:off x="307975" y="1367883"/>
            <a:ext cx="7081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Arial Narrow" panose="020B0606020202030204" pitchFamily="34" charset="0"/>
              </a:rPr>
              <a:t>O RDS foi projetado para </a:t>
            </a:r>
            <a:r>
              <a:rPr lang="pt-BR" sz="1800" b="1" dirty="0">
                <a:latin typeface="Arial Narrow" panose="020B0606020202030204" pitchFamily="34" charset="0"/>
              </a:rPr>
              <a:t>reduzir custos operacionais </a:t>
            </a:r>
            <a:r>
              <a:rPr lang="pt-BR" sz="1800" dirty="0">
                <a:latin typeface="Arial Narrow" panose="020B0606020202030204" pitchFamily="34" charset="0"/>
              </a:rPr>
              <a:t>e superar alguns desafios comuns que as empresas enfrentam ao executar bancos de dados por meio de ferramentas como MySQL. </a:t>
            </a:r>
          </a:p>
          <a:p>
            <a:endParaRPr lang="pt-BR" sz="1800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 Narrow" panose="020B0606020202030204" pitchFamily="34" charset="0"/>
              </a:rPr>
              <a:t>Facilidade de Implementação: </a:t>
            </a:r>
            <a:r>
              <a:rPr lang="pt-BR" sz="1800" dirty="0">
                <a:latin typeface="Arial Narrow" panose="020B0606020202030204" pitchFamily="34" charset="0"/>
              </a:rPr>
              <a:t>Integração de ambientes comuns</a:t>
            </a:r>
            <a:r>
              <a:rPr lang="pt-BR" sz="1800" b="1" dirty="0">
                <a:latin typeface="Arial Narrow" panose="020B0606020202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 Narrow" panose="020B0606020202030204" pitchFamily="34" charset="0"/>
              </a:rPr>
              <a:t>Automação de Processos: </a:t>
            </a:r>
            <a:r>
              <a:rPr lang="pt-BR" sz="1800" dirty="0">
                <a:latin typeface="Arial Narrow" panose="020B0606020202030204" pitchFamily="34" charset="0"/>
              </a:rPr>
              <a:t>Backups detecção de falhas, recuperação.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 Narrow" panose="020B0606020202030204" pitchFamily="34" charset="0"/>
              </a:rPr>
              <a:t>Segurança: </a:t>
            </a:r>
            <a:r>
              <a:rPr lang="pt-BR" sz="1800" dirty="0">
                <a:latin typeface="Arial Narrow" panose="020B0606020202030204" pitchFamily="34" charset="0"/>
              </a:rPr>
              <a:t>Serviços de segurança.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 Narrow" panose="020B0606020202030204" pitchFamily="34" charset="0"/>
              </a:rPr>
              <a:t>Confiabilidade: </a:t>
            </a:r>
            <a:r>
              <a:rPr lang="pt-BR" sz="1800" dirty="0">
                <a:latin typeface="Arial Narrow" panose="020B0606020202030204" pitchFamily="34" charset="0"/>
              </a:rPr>
              <a:t>Replicação para alta disponibilidade.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latin typeface="Arial Narrow" panose="020B0606020202030204" pitchFamily="34" charset="0"/>
              </a:rPr>
              <a:t>Custo: </a:t>
            </a:r>
            <a:r>
              <a:rPr lang="pt-BR" sz="1800" dirty="0">
                <a:latin typeface="Arial Narrow" panose="020B0606020202030204" pitchFamily="34" charset="0"/>
              </a:rPr>
              <a:t>Taxas por demanda em hora de serviço.</a:t>
            </a:r>
          </a:p>
        </p:txBody>
      </p:sp>
      <p:pic>
        <p:nvPicPr>
          <p:cNvPr id="13" name="Picture 2" descr="AWS RDS Logo PNG Transparent &amp; SVG Vector - Freebie Supply">
            <a:extLst>
              <a:ext uri="{FF2B5EF4-FFF2-40B4-BE49-F238E27FC236}">
                <a16:creationId xmlns:a16="http://schemas.microsoft.com/office/drawing/2014/main" id="{4D6BC33C-AC80-2B59-BCC9-85EC25B8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602" y="3064327"/>
            <a:ext cx="1369450" cy="154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22452131-1919-CC6E-B336-F5E894863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358" y="2312020"/>
            <a:ext cx="2979667" cy="297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78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9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FAFE3A70-FDCD-AA1C-3640-A26C486D6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10" y="720649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65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452BBE60-A4B2-5F67-7F0B-B742CBD2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75" y="232681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Google Shape;57;p2"/>
          <p:cNvSpPr txBox="1"/>
          <p:nvPr/>
        </p:nvSpPr>
        <p:spPr>
          <a:xfrm>
            <a:off x="535788" y="297551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Armazenamento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em </a:t>
            </a:r>
            <a:r>
              <a:rPr lang="pt-BR" sz="4200" b="1" i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Cloud</a:t>
            </a: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com a </a:t>
            </a:r>
            <a:r>
              <a:rPr lang="pt-BR" sz="4200" b="1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Ferramenta </a:t>
            </a:r>
            <a:r>
              <a:rPr lang="pt-BR" sz="4200" b="1" i="1" u="none" strike="noStrike" cap="none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S3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Tipos de cloud computing - Amazon Web Services">
            <a:extLst>
              <a:ext uri="{FF2B5EF4-FFF2-40B4-BE49-F238E27FC236}">
                <a16:creationId xmlns:a16="http://schemas.microsoft.com/office/drawing/2014/main" id="{8DCE8A4C-63B4-9FBC-6D44-0DBA23FB3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13" y="1097931"/>
            <a:ext cx="3232459" cy="15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43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60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Ferramentas </a:t>
            </a:r>
            <a:r>
              <a:rPr lang="pt-BR" sz="60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Cloud</a:t>
            </a:r>
            <a:endParaRPr lang="pt-BR" sz="60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8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B4FCCDF3-0F54-2FED-AA80-35B2CC77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10" y="720649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67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61447" y="687093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</a:t>
            </a:r>
            <a:r>
              <a:rPr lang="pt-BR" sz="2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Amazon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Web Services (AWS) é a plataforma de nuvem mais adotada e mais abrangente do mundo, oferecendo mais de 200 serviços completos de datacenters em todo o mundo. Focado na redução de riscos e no fornecimento de transformação inovadora em nuvem, com recursos de </a:t>
            </a:r>
            <a:r>
              <a:rPr lang="pt-BR" sz="22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hardware </a:t>
            </a:r>
            <a:r>
              <a:rPr lang="pt-BR" sz="22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 </a:t>
            </a:r>
            <a:r>
              <a:rPr lang="pt-BR" sz="22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software </a:t>
            </a:r>
            <a:r>
              <a:rPr lang="pt-BR" sz="22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 projetos em vários níveis de desempenho. 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4506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Os serviços em nuvem consistem em infraestrutura, plataformas ou </a:t>
            </a:r>
            <a:r>
              <a:rPr lang="pt-BR" sz="1800" i="1" dirty="0">
                <a:solidFill>
                  <a:schemeClr val="tx1"/>
                </a:solidFill>
                <a:latin typeface="Arial Narrow" pitchFamily="34" charset="0"/>
              </a:rPr>
              <a:t>software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hospedados por fornecedores terceirizados e disponibilizados aos usuários via Internet.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O que é Cloud Data</a:t>
            </a:r>
            <a:r>
              <a:rPr lang="pt-BR" sz="36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- AWS?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6" name="Picture 4" descr="O que é Cloud Computing - Portal GSTI">
            <a:extLst>
              <a:ext uri="{FF2B5EF4-FFF2-40B4-BE49-F238E27FC236}">
                <a16:creationId xmlns:a16="http://schemas.microsoft.com/office/drawing/2014/main" id="{0B27571B-5A90-6EFE-E2E5-B7012E54F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852" y="1709805"/>
            <a:ext cx="3807063" cy="33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213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Serviços em nuvem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1800" b="1" u="none" strike="noStrike" cap="none" dirty="0">
                <a:solidFill>
                  <a:schemeClr val="tx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Arquitetura:</a:t>
            </a:r>
            <a:endParaRPr sz="1800" b="1" i="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2" name="Picture 4" descr="Provisionamento de infraestrutura como código – AWS CloudFormation – Amazon  Web Services">
            <a:extLst>
              <a:ext uri="{FF2B5EF4-FFF2-40B4-BE49-F238E27FC236}">
                <a16:creationId xmlns:a16="http://schemas.microsoft.com/office/drawing/2014/main" id="{D35DC7D0-3D8E-3EAC-B098-21F0D3A80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" y="1313372"/>
            <a:ext cx="86010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aculdade CDL realiza webinar gratuito sobre plataforma de armazenamento em  nuvem, a Amazon Web Services (AWS) | Agência da Boa Notícia">
            <a:extLst>
              <a:ext uri="{FF2B5EF4-FFF2-40B4-BE49-F238E27FC236}">
                <a16:creationId xmlns:a16="http://schemas.microsoft.com/office/drawing/2014/main" id="{F9811D93-7138-0ACE-BBED-422DA9870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" y="3973667"/>
            <a:ext cx="1901796" cy="115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333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Elastic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Compute Cloud (EC2)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é uma parte central da plataforma de cloud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computing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da Amazon.com,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Web Services. O EC2 permite que os usuários aluguem computadores virtuais nos quais rodam suas próprias aplicações.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EC2 - AWS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Deploying the Storage Made Easy Private Cloud Appliance on Amazon EC2 –  Storage Made Easy Blog">
            <a:extLst>
              <a:ext uri="{FF2B5EF4-FFF2-40B4-BE49-F238E27FC236}">
                <a16:creationId xmlns:a16="http://schemas.microsoft.com/office/drawing/2014/main" id="{7C4C1B5C-7F1C-C13C-7431-912FBAD11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" y="2061903"/>
            <a:ext cx="2769878" cy="29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C04407-F071-7980-1963-6184D7B5E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320" y="2159875"/>
            <a:ext cx="2769878" cy="269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44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273436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Elastic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Compute Cloud (EC2)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é uma parte central da plataforma de cloud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computing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da Amazon.com,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Web Services. O EC2 permite que os usuários aluguem computadores virtuais nos quais rodam suas próprias aplicações.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EC2 - AWS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Worth-It: Creating AMI/Snapshot Backup With Tags From Its EC2. | by Manoj  Kumar S | MiQ Tech and Analytics | Medium">
            <a:extLst>
              <a:ext uri="{FF2B5EF4-FFF2-40B4-BE49-F238E27FC236}">
                <a16:creationId xmlns:a16="http://schemas.microsoft.com/office/drawing/2014/main" id="{FCBB042F-7819-79E0-EB80-DA238202C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-49"/>
            <a:ext cx="4927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509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273436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 EC2 permite a implantação de aplicações escaláveis ao prover um 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Web </a:t>
            </a:r>
            <a:r>
              <a:rPr lang="pt-BR" sz="1800" b="1" dirty="0" err="1">
                <a:solidFill>
                  <a:schemeClr val="tx1"/>
                </a:solidFill>
                <a:latin typeface="Arial Narrow" pitchFamily="34" charset="0"/>
              </a:rPr>
              <a:t>service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através do qual um usuário pode iniciar uma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Machine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Image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para criar uma máquina virtual, que a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chama uma 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"instância",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contendo qualquer </a:t>
            </a:r>
            <a:r>
              <a:rPr lang="pt-BR" sz="1800" i="1" dirty="0">
                <a:solidFill>
                  <a:schemeClr val="tx1"/>
                </a:solidFill>
                <a:latin typeface="Arial Narrow" pitchFamily="34" charset="0"/>
              </a:rPr>
              <a:t>software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desejado.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EC2 - AWS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Cloud Architecture | Ottawa Cloud Consulting">
            <a:extLst>
              <a:ext uri="{FF2B5EF4-FFF2-40B4-BE49-F238E27FC236}">
                <a16:creationId xmlns:a16="http://schemas.microsoft.com/office/drawing/2014/main" id="{ADADB665-6D2F-4DC3-D169-8AD87212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09" y="577453"/>
            <a:ext cx="48672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5B07D5-0B5C-8DD9-1254-314579E13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12" y="3378875"/>
            <a:ext cx="1626103" cy="16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69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273436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Um usuário pode criar, 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lançar e terminar instâncias do servidor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, conforme necessário, 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pagando por hora pelos servidores ativos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, daí o termo "elástico". O EC2 oferece aos usuários o controle sobre a localização geográfica da instâncias o que permite a otimização de latência e altos níveis de redundância.[1]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EC2 - AWS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Preço AWS - Amazon Web Services">
            <a:extLst>
              <a:ext uri="{FF2B5EF4-FFF2-40B4-BE49-F238E27FC236}">
                <a16:creationId xmlns:a16="http://schemas.microsoft.com/office/drawing/2014/main" id="{AA32A43B-678A-2AC6-F050-5E6F2E72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15" y="190500"/>
            <a:ext cx="45243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eço AWS - Amazon Web Services">
            <a:extLst>
              <a:ext uri="{FF2B5EF4-FFF2-40B4-BE49-F238E27FC236}">
                <a16:creationId xmlns:a16="http://schemas.microsoft.com/office/drawing/2014/main" id="{BCB13BC9-72A1-BE94-4D91-19ADEC2E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767" y="1884452"/>
            <a:ext cx="26193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459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273436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EC2 Auto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Scaling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ajuda a garantir que você tenha o número correto de instâncias do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EC2 disponíveis para processar a carga da sua aplicação. Você cria coleções de instâncias EC2, chamadas de grupos de Auto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Scaling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EC2 </a:t>
            </a:r>
            <a:r>
              <a:rPr lang="pt-BR" sz="36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Scaling</a:t>
            </a:r>
            <a:endParaRPr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&#10;   Uma ilustração de um grupo básico do Auto Scaling.&#10;  ">
            <a:extLst>
              <a:ext uri="{FF2B5EF4-FFF2-40B4-BE49-F238E27FC236}">
                <a16:creationId xmlns:a16="http://schemas.microsoft.com/office/drawing/2014/main" id="{44241EFE-0710-AFAE-F252-5E31A8AA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67" y="1095322"/>
            <a:ext cx="3691750" cy="266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565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273436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endParaRPr lang="pt-BR" sz="18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 do </a:t>
            </a:r>
            <a:r>
              <a:rPr lang="pt-BR" sz="36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Scaling</a:t>
            </a:r>
            <a:endParaRPr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2A0AE4-3BA4-401F-7D26-70A038A6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907"/>
            <a:ext cx="6281854" cy="40295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1DCAA93-09A2-5920-A63E-71199A2AA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267" y="1104026"/>
            <a:ext cx="1626103" cy="16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15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3273436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Como não há tarifas adicionais para o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EC2 Auto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Scaling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, é fácil testá-lo e ver como ele pode beneficiar sua arquitetura da AWS. Você só paga pelos recursos da AWS (por exemplo, instâncias do EC2) que utiliza.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Valores para EC2 </a:t>
            </a:r>
            <a:r>
              <a:rPr lang="pt-BR" sz="36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Scaling</a:t>
            </a:r>
            <a:endParaRPr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&#10;   Uma ilustração de um grupo básico do Auto Scaling.&#10;  ">
            <a:extLst>
              <a:ext uri="{FF2B5EF4-FFF2-40B4-BE49-F238E27FC236}">
                <a16:creationId xmlns:a16="http://schemas.microsoft.com/office/drawing/2014/main" id="{44241EFE-0710-AFAE-F252-5E31A8AA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67" y="1095322"/>
            <a:ext cx="3691750" cy="266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75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9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FAFE3A70-FDCD-AA1C-3640-A26C486D6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10" y="720649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69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3cd0d61f_0_57"/>
          <p:cNvSpPr txBox="1"/>
          <p:nvPr/>
        </p:nvSpPr>
        <p:spPr>
          <a:xfrm>
            <a:off x="439145" y="893752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Neste curso, serão abordados conceitos introdutórios e práticos direcionados para serviços em nuvem da AWS. </a:t>
            </a:r>
          </a:p>
          <a:p>
            <a:pPr marL="342900" marR="0" lvl="1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200" u="none" strike="noStrike" cap="none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EC</a:t>
            </a:r>
            <a:r>
              <a:rPr lang="pt-BR" sz="2200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2</a:t>
            </a:r>
          </a:p>
          <a:p>
            <a:pPr marL="342900" marR="0" lvl="1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200" b="0" i="0" u="none" strike="noStrike" cap="none" dirty="0">
                <a:solidFill>
                  <a:srgbClr val="040A24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RDS</a:t>
            </a:r>
          </a:p>
          <a:p>
            <a:pPr marL="342900" marR="0" lvl="1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EBS</a:t>
            </a:r>
          </a:p>
          <a:p>
            <a:pPr marL="342900" marR="0" lvl="1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200" b="0" i="0" u="none" strike="noStrike" cap="none" dirty="0">
                <a:solidFill>
                  <a:srgbClr val="040A24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</a:t>
            </a:r>
            <a:r>
              <a:rPr lang="pt-BR" sz="2200" dirty="0">
                <a:solidFill>
                  <a:srgbClr val="040A24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3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1a3cd0d61f_0_57"/>
          <p:cNvSpPr txBox="1"/>
          <p:nvPr/>
        </p:nvSpPr>
        <p:spPr>
          <a:xfrm>
            <a:off x="539884" y="3317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1a3cd0d61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55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2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E4088855-09D6-3C1D-374D-81DA50718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75" y="173209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ipos de cloud computing - Amazon Web Services">
            <a:extLst>
              <a:ext uri="{FF2B5EF4-FFF2-40B4-BE49-F238E27FC236}">
                <a16:creationId xmlns:a16="http://schemas.microsoft.com/office/drawing/2014/main" id="{D5D71DDF-F81D-BF09-A3FD-947B51AE9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13" y="1038459"/>
            <a:ext cx="3232459" cy="15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452BBE60-A4B2-5F67-7F0B-B742CBD2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75" y="232681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Google Shape;57;p2"/>
          <p:cNvSpPr txBox="1"/>
          <p:nvPr/>
        </p:nvSpPr>
        <p:spPr>
          <a:xfrm>
            <a:off x="535788" y="297551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Imersão ao Ecossistema </a:t>
            </a:r>
            <a:r>
              <a:rPr lang="pt-BR" sz="42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Cloud Data</a:t>
            </a: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AWS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Tipos de cloud computing - Amazon Web Services">
            <a:extLst>
              <a:ext uri="{FF2B5EF4-FFF2-40B4-BE49-F238E27FC236}">
                <a16:creationId xmlns:a16="http://schemas.microsoft.com/office/drawing/2014/main" id="{8DCE8A4C-63B4-9FBC-6D44-0DBA23FB3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13" y="1097931"/>
            <a:ext cx="3232459" cy="15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8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60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Cloud Data</a:t>
            </a:r>
            <a:r>
              <a:rPr lang="pt-BR" sz="60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AWS</a:t>
            </a: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8" name="Picture 4" descr="O que é computação em nuvem com a AWS – Amazon Web Services |  AntonioRicardo.org">
            <a:extLst>
              <a:ext uri="{FF2B5EF4-FFF2-40B4-BE49-F238E27FC236}">
                <a16:creationId xmlns:a16="http://schemas.microsoft.com/office/drawing/2014/main" id="{B4FCCDF3-0F54-2FED-AA80-35B2CC77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10" y="720649"/>
            <a:ext cx="4422851" cy="442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07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Os serviços em nuvem consistem em infraestrutura, plataformas ou </a:t>
            </a:r>
            <a:r>
              <a:rPr lang="pt-BR" sz="1800" i="1" dirty="0">
                <a:solidFill>
                  <a:schemeClr val="tx1"/>
                </a:solidFill>
                <a:latin typeface="Arial Narrow" pitchFamily="34" charset="0"/>
              </a:rPr>
              <a:t>software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hospedados por fornecedores terceirizados e disponibilizados aos usuários via Internet.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O que é Cloud Data</a:t>
            </a:r>
            <a:r>
              <a:rPr lang="pt-BR" sz="36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- AWS?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6" name="Picture 4" descr="O que é Cloud Computing - Portal GSTI">
            <a:extLst>
              <a:ext uri="{FF2B5EF4-FFF2-40B4-BE49-F238E27FC236}">
                <a16:creationId xmlns:a16="http://schemas.microsoft.com/office/drawing/2014/main" id="{0B27571B-5A90-6EFE-E2E5-B7012E54F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852" y="1709805"/>
            <a:ext cx="3807063" cy="33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765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C7ECDF-3835-4750-80A1-1D64F19F7F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04E8E0-15B6-4B62-9943-400D3FA4954E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FBE4611-54B2-496D-AD1B-F39B9B073C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228</Words>
  <Application>Microsoft Office PowerPoint</Application>
  <PresentationFormat>On-screen Show (16:9)</PresentationFormat>
  <Paragraphs>46</Paragraphs>
  <Slides>49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Os serviços em nuvem consistem em infraestrutura, plataformas ou software hospedados por fornecedores terceirizados e disponibilizados aos usuários via Internet.</vt:lpstr>
      <vt:lpstr>  </vt:lpstr>
      <vt:lpstr>  Amazon Web Services, também conhecido como AWS, é uma plataforma de serviços de computação em nuvem, que formam uma plataforma de computação na nuvem oferecida pela Amazon.com. Os serviços são oferecidos em várias áreas geográficas distribuídas pelo mundo.</vt:lpstr>
      <vt:lpstr>  </vt:lpstr>
      <vt:lpstr>  </vt:lpstr>
      <vt:lpstr>PowerPoint Presentation</vt:lpstr>
      <vt:lpstr>PowerPoint Presentation</vt:lpstr>
      <vt:lpstr>PowerPoint Presentation</vt:lpstr>
      <vt:lpstr>  Os serviços em nuvem consistem em infraestrutura, plataformas ou software hospedados por fornecedores terceirizados e disponibilizados aos usuários via Internet.</vt:lpstr>
      <vt:lpstr>  </vt:lpstr>
      <vt:lpstr>  Amazon Elastic Compute Cloud (EC2) é uma parte central da plataforma de cloud computing da Amazon.com, Amazon Web Services. O EC2 permite que os usuários aluguem computadores virtuais nos quais rodam suas próprias aplicações.</vt:lpstr>
      <vt:lpstr>  Amazon Elastic Compute Cloud (EC2) é uma parte central da plataforma de cloud computing da Amazon.com, Amazon Web Services. O EC2 permite que os usuários aluguem computadores virtuais nos quais rodam suas próprias aplicações.</vt:lpstr>
      <vt:lpstr>  O EC2 permite a implantação de aplicações escaláveis ao prover um Web service através do qual um usuário pode iniciar uma Amazon Machine Image para criar uma máquina virtual, que a Amazon chama uma "instância", contendo qualquer software desejado.</vt:lpstr>
      <vt:lpstr>  Um usuário pode criar, lançar e terminar instâncias do servidor, conforme necessário, pagando por hora pelos servidores ativos, daí o termo "elástico". O EC2 oferece aos usuários o controle sobre a localização geográfica da instâncias o que permite a otimização de latência e altos níveis de redundância.[1]</vt:lpstr>
      <vt:lpstr>  O Amazon EC2 Auto Scaling ajuda a garantir que você tenha o número correto de instâncias do Amazon EC2 disponíveis para processar a carga da sua aplicação. Você cria coleções de instâncias EC2, chamadas de grupos de Auto Scaling.</vt:lpstr>
      <vt:lpstr>  </vt:lpstr>
      <vt:lpstr>  Como não há tarifas adicionais para o Amazon EC2 Auto Scaling, é fácil testá-lo e ver como ele pode beneficiar sua arquitetura da AWS. Você só paga pelos recursos da AWS (por exemplo, instâncias do EC2) que utiliza.</vt:lpstr>
      <vt:lpstr>PowerPoint Presentation</vt:lpstr>
      <vt:lpstr>PowerPoint Presentation</vt:lpstr>
      <vt:lpstr>PowerPoint Presentation</vt:lpstr>
      <vt:lpstr>  Amazon Relational Database Service (Amazon RDS) é um serviço de banco de dados SQL gerenciado fornecido pelo Amazon Web Services ( AWS ). O Amazon RDS suporta uma variedade de mecanismos de banco de dados para armazenar e organizar dados e ajuda nas tarefas de gerenciamento de banco de dados, como migração,  backup e  recuperação.</vt:lpstr>
      <vt:lpstr>  O Amazon Relational Database Service (Amazon RDS) é uma coleção de serviços gerenciados que facilita a configuração, operação e escalabilidade de bancos de dados na nuvem</vt:lpstr>
      <vt:lpstr>  Escolha entre sete opções de mecanismos bastante utilizados: Amazon Aurora compatível com MySQL, Amazon Aurora compatível com PostgreSQL, MySQL, PostgreSQL, Oracle e SQL Server. </vt:lpstr>
      <vt:lpstr>  Escolha entre sete opções de mecanismos bastante utilizados: Amazon Aurora compatível com MySQL, Amazon Aurora compatível com PostgreSQL, MySQL, PostgreSQL, Oracle e SQL Server. </vt:lpstr>
      <vt:lpstr>  </vt:lpstr>
      <vt:lpstr>  </vt:lpstr>
      <vt:lpstr>  </vt:lpstr>
      <vt:lpstr>  </vt:lpstr>
      <vt:lpstr>PowerPoint Presentation</vt:lpstr>
      <vt:lpstr>PowerPoint Presentation</vt:lpstr>
      <vt:lpstr>PowerPoint Presentation</vt:lpstr>
      <vt:lpstr>  Os serviços em nuvem consistem em infraestrutura, plataformas ou software hospedados por fornecedores terceirizados e disponibilizados aos usuários via Internet.</vt:lpstr>
      <vt:lpstr>  </vt:lpstr>
      <vt:lpstr>  Amazon Elastic Compute Cloud (EC2) é uma parte central da plataforma de cloud computing da Amazon.com, Amazon Web Services. O EC2 permite que os usuários aluguem computadores virtuais nos quais rodam suas próprias aplicações.</vt:lpstr>
      <vt:lpstr>  Amazon Elastic Compute Cloud (EC2) é uma parte central da plataforma de cloud computing da Amazon.com, Amazon Web Services. O EC2 permite que os usuários aluguem computadores virtuais nos quais rodam suas próprias aplicações.</vt:lpstr>
      <vt:lpstr>  O EC2 permite a implantação de aplicações escaláveis ao prover um Web service através do qual um usuário pode iniciar uma Amazon Machine Image para criar uma máquina virtual, que a Amazon chama uma "instância", contendo qualquer software desejado.</vt:lpstr>
      <vt:lpstr>  Um usuário pode criar, lançar e terminar instâncias do servidor, conforme necessário, pagando por hora pelos servidores ativos, daí o termo "elástico". O EC2 oferece aos usuários o controle sobre a localização geográfica da instâncias o que permite a otimização de latência e altos níveis de redundância.[1]</vt:lpstr>
      <vt:lpstr>  O Amazon EC2 Auto Scaling ajuda a garantir que você tenha o número correto de instâncias do Amazon EC2 disponíveis para processar a carga da sua aplicação. Você cria coleções de instâncias EC2, chamadas de grupos de Auto Scaling.</vt:lpstr>
      <vt:lpstr>  </vt:lpstr>
      <vt:lpstr>  Como não há tarifas adicionais para o Amazon EC2 Auto Scaling, é fácil testá-lo e ver como ele pode beneficiar sua arquitetura da AWS. Você só paga pelos recursos da AWS (por exemplo, instâncias do EC2) que utiliza.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22</cp:revision>
  <dcterms:modified xsi:type="dcterms:W3CDTF">2025-04-05T03:45:06Z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