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0"/>
  </p:notesMasterIdLst>
  <p:sldIdLst>
    <p:sldId id="256" r:id="rId3"/>
    <p:sldId id="358" r:id="rId4"/>
    <p:sldId id="359" r:id="rId5"/>
    <p:sldId id="360" r:id="rId6"/>
    <p:sldId id="366" r:id="rId7"/>
    <p:sldId id="361" r:id="rId8"/>
    <p:sldId id="362" r:id="rId9"/>
    <p:sldId id="363" r:id="rId10"/>
    <p:sldId id="368" r:id="rId11"/>
    <p:sldId id="364" r:id="rId12"/>
    <p:sldId id="365" r:id="rId13"/>
    <p:sldId id="369" r:id="rId14"/>
    <p:sldId id="370" r:id="rId15"/>
    <p:sldId id="373" r:id="rId16"/>
    <p:sldId id="374" r:id="rId17"/>
    <p:sldId id="371" r:id="rId18"/>
    <p:sldId id="372" r:id="rId19"/>
    <p:sldId id="375" r:id="rId20"/>
    <p:sldId id="376" r:id="rId21"/>
    <p:sldId id="380" r:id="rId22"/>
    <p:sldId id="379" r:id="rId23"/>
    <p:sldId id="395" r:id="rId24"/>
    <p:sldId id="377" r:id="rId25"/>
    <p:sldId id="378" r:id="rId26"/>
    <p:sldId id="381" r:id="rId27"/>
    <p:sldId id="382" r:id="rId28"/>
    <p:sldId id="387" r:id="rId29"/>
    <p:sldId id="391" r:id="rId30"/>
    <p:sldId id="388" r:id="rId31"/>
    <p:sldId id="390" r:id="rId32"/>
    <p:sldId id="389" r:id="rId33"/>
    <p:sldId id="392" r:id="rId34"/>
    <p:sldId id="396" r:id="rId35"/>
    <p:sldId id="385" r:id="rId36"/>
    <p:sldId id="393" r:id="rId37"/>
    <p:sldId id="386" r:id="rId38"/>
    <p:sldId id="384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4DCEC-DF62-45F9-8899-8448D5379004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D557-1963-4E7D-93DC-F7D91A2C4E5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0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13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473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138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29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081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781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405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730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575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42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620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3310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683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751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7134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361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336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926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345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8746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606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05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502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7711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4098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8646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1992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808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9565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718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68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0179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97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716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26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986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883E3-7E72-443D-7B23-F777FB24F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3B677-5480-8C20-D519-2099C3ABF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39929D-6836-929C-4F14-4700D43F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923289-DBF0-30FE-F1B0-F653D3F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926C83-F093-75E4-0222-AD135E58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437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2B61E-D360-6B1F-0ED1-F598C2F4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2E359-32BB-90FA-3EE3-8EBFE98EA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CF5A61-7AE1-152E-5C35-2B83FB0C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873834-F754-8BB4-C079-14D951B3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B2F98E-082B-D7B8-1387-99AD0C07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9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1F7EC1-63ED-986B-4B2D-B81ADDF46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748FA5B-294A-5E5A-FBCC-1D67FE9F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BC6C52-6711-2FF7-E83D-1F51B602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324A02-3BD7-F6A8-DA32-8E9C8EF2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1BC98-54E7-C896-E71A-3D8EA61C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731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5709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8942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6913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2818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704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0293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1149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048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F1EAD-F202-10E0-86D0-B87F61EB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73971-D1DE-04D1-64ED-1F9C0858A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90EC86-4677-F49A-0A0B-1BAFEAF0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7D197C-AC47-BB1F-26E5-7799A4FC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1C4DB4-273E-DE9B-911B-42E91AB4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34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2725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5506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049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370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1F5FA-0F4C-8D07-1F01-B76E656F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950EEF-EA7E-61A3-8CD2-BE5E64AA8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F6D48F-4F48-5A77-8D7C-6785B04D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233215-8EB7-C1B8-E01B-358451B2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BCE778-0B75-A9E0-A54B-B6DD058D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57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CCD54-6E88-2CBF-4515-ABB7922C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E30F5F-DAA0-C078-E44B-127DF1A5B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9B091E-386B-0437-229F-69AF3EF41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AB822D-DD2A-F749-7131-43AA2757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308FBC-1DCE-2534-224E-3E4D2A3A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19F888-AEC3-2753-5D3A-9DA9C790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250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F5D40-8C3C-9155-7D75-DF14BF09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534084-1374-7CCF-04A8-F8DEC835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DAA1D6-C1D6-4F16-A58F-5F43E3D6A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6A5936-7B72-4328-785D-B89860F2C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DF18CD-182C-15D6-469A-7DA217D5E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6F3CA8-CA15-881F-687E-FEFCFA314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FFDD0A-47F7-2036-8E9C-A765D940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A17426-5E9F-9B98-A360-0B206904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92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2AE09-CC5E-7459-C0F1-18768345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18EF1E-CAA2-B025-1A2A-84520824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15EA153-1917-0D84-FF3B-55913C34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110A29-6236-BE8D-AF9B-4E513671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12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BE571F-1200-5304-ED84-4C648AFA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06A974-8E5F-04CA-09E7-644EA7CE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FC322F-01BE-0393-391C-7E43F270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70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F06AF-033E-947B-C5C9-35642FEC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5634C-F530-CEFF-9F83-9178BA2E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CE41C1-41F9-A8ED-A2A9-FF38B5680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6106C7-956E-A75B-EFEF-165716E92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596950-DDD7-0DE6-44BC-15F98196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A7C2E0-DF36-D2E2-0BB4-20AD05DE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55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5ABB2-F236-8929-6857-CC4FFE0A8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48A3B4-34C3-4D1D-7369-732B1CEB0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B91A0-A6C9-656F-298E-BAA6DF6AC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B9DC79-6030-75B2-95B4-533230AC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89D2-FB7B-4182-8CA3-CA49486AEA8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53F5F9-27FF-529F-2951-8301F68B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7C53E1-66EE-4962-B59D-3A771218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10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AAB59B-8F9B-6FE4-1BD5-C4D562F7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708A2F-AA34-60B6-2499-B60631305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6E6419-C279-9660-F2A9-980C52D1E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489D2-FB7B-4182-8CA3-CA49486AEA8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B1A7E7-CFF3-3529-A1CC-041FF8A8D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298C0-BB37-06FE-42CE-1C80C27A6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BD660-8B38-4284-8DD3-AB7B533582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32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836567" y="159983"/>
            <a:ext cx="1135367" cy="4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733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65740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pt/consol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89EDC-0990-C238-9A8A-E23F8E107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F96CD5-A914-1BBA-24B1-9912255E76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025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320621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https://aws.amazon.com/pt/about-aws/global-infrastructure/?p=ngi&amp;loc=1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649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957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Regiões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Zonas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disponibilidade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946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Regiões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403414" y="2160496"/>
            <a:ext cx="11039820" cy="44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Locais onde são hospedados os data centers da AWS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Cada Região possuem locais isolados chamados Zonas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Todas as regiões são conectadas com rede de alta velocidade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Isolamento de dados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Regulação de dados local</a:t>
            </a:r>
          </a:p>
        </p:txBody>
      </p:sp>
    </p:spTree>
    <p:extLst>
      <p:ext uri="{BB962C8B-B14F-4D97-AF65-F5344CB8AC3E}">
        <p14:creationId xmlns:p14="http://schemas.microsoft.com/office/powerpoint/2010/main" val="472768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Zonas de Disponibilidade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403414" y="2160496"/>
            <a:ext cx="11039820" cy="44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chamadas de 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AZs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Availability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Zones)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Agrupamento de datacenters isolados dentro de uma Região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Rede, energia e conectividade redundantes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Próximas o suficiente para manter baixa latência, longe o suficiente para evitar que um desastre afete mais de uma AZ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Recomendação: Execute pelo menos em duas 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AZs</a:t>
            </a: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Zonas de Disponibilidade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10F8CE-A997-E149-5E07-7331F04D0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99" y="1974734"/>
            <a:ext cx="8247996" cy="429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60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320621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https://docs.aws.amazon.com/pt_br/AmazonRDS/latest/UserGuide/Concepts.RegionsAndAvailabilityZones.html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https://aws.amazon.com/pt/about-aws/global-infrastructure/regions_az/?p=ngi&amp;loc=2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https://aws.amazon.com/pt/about-aws/global-infrastructure/regional-product-services/?p=ngi&amp;loc=4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61522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06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presença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970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Pontos de presença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403414" y="2160496"/>
            <a:ext cx="11039820" cy="44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Também chamado de Edge 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locations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Locais de borda ou Redes de borda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Funcionam como pontos específicos pelo globo para distribuir conteúdo de forma rápida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Exemplos de serviços que se encontram nos locais de borda: 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Route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53(DNS), Cloud Front(CDN)</a:t>
            </a:r>
          </a:p>
        </p:txBody>
      </p:sp>
    </p:spTree>
    <p:extLst>
      <p:ext uri="{BB962C8B-B14F-4D97-AF65-F5344CB8AC3E}">
        <p14:creationId xmlns:p14="http://schemas.microsoft.com/office/powerpoint/2010/main" val="20636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3200" kern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Willyan Guimarães - @willyancaetanodev</a:t>
            </a:r>
            <a:endParaRPr lang="pt-BR"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754031" y="2004233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Infraestrutura Global AWS</a:t>
            </a:r>
            <a:endParaRPr lang="en-US" sz="5333" b="1" kern="0" dirty="0">
              <a:solidFill>
                <a:srgbClr val="EA4E60"/>
              </a:solidFill>
              <a:latin typeface="Century Gothic"/>
              <a:cs typeface="Arial"/>
              <a:sym typeface="Arial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66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Pontos de presença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17E78C-1004-1F44-2339-879782C99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88" y="1808067"/>
            <a:ext cx="8909376" cy="50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53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CloudFront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9A4B2F23-8419-885C-AAED-FEA50B10E09F}"/>
              </a:ext>
            </a:extLst>
          </p:cNvPr>
          <p:cNvSpPr txBox="1"/>
          <p:nvPr/>
        </p:nvSpPr>
        <p:spPr>
          <a:xfrm>
            <a:off x="403414" y="2160496"/>
            <a:ext cx="11039820" cy="44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Serviço de entrega de conteúdo: CDN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Melhora a performance do seu serviço (baixa latência, alta taxa de transferência)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Provê conteúdo o mais próximo possível do seu usuário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734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Route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53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9A4B2F23-8419-885C-AAED-FEA50B10E09F}"/>
              </a:ext>
            </a:extLst>
          </p:cNvPr>
          <p:cNvSpPr txBox="1"/>
          <p:nvPr/>
        </p:nvSpPr>
        <p:spPr>
          <a:xfrm>
            <a:off x="403414" y="2160496"/>
            <a:ext cx="11039820" cy="447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Serviço de DNS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Ajuda os clientes a redirecionar corretamente as requisições</a:t>
            </a:r>
          </a:p>
        </p:txBody>
      </p:sp>
    </p:spTree>
    <p:extLst>
      <p:ext uri="{BB962C8B-B14F-4D97-AF65-F5344CB8AC3E}">
        <p14:creationId xmlns:p14="http://schemas.microsoft.com/office/powerpoint/2010/main" val="268884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320621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https://aws.amazon.com/pt/products/networking/edge-networking/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https://aws.amazon.com/pt/cloudfront/getting-started/?nc=sn&amp;loc=4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</a:t>
            </a:r>
            <a:r>
              <a:rPr lang="en-US" sz="2667" b="1" u="sng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funciona</a:t>
            </a: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Cloud Front https://www.youtube.com/watch?v=A7PCmh6-YKs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https://aws.amazon.com/pt/cloudfront/features/?whats-new-cloudfront.sort-by=item.additionalFields.postDateTime&amp;whats-new-cloudfront.sort-order=desc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4162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90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4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Provisionamento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AWS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476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é possível interagir com serviços AWS ?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751401" y="2519082"/>
            <a:ext cx="9605468" cy="407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Console de gerenciamento</a:t>
            </a:r>
          </a:p>
          <a:p>
            <a:pPr marL="457189" lvl="6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CLI</a:t>
            </a:r>
          </a:p>
          <a:p>
            <a:pPr marL="457189" lvl="7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SDKs</a:t>
            </a: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5390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 de gerenciamento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Diagrama">
            <a:extLst>
              <a:ext uri="{FF2B5EF4-FFF2-40B4-BE49-F238E27FC236}">
                <a16:creationId xmlns:a16="http://schemas.microsoft.com/office/drawing/2014/main" id="{18295383-7B37-CF80-27A8-B9B509638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968" y="2404672"/>
            <a:ext cx="7580032" cy="204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54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Console de gerenciamento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9C5D81AD-A26A-B638-A3D1-5F15E64ABF02}"/>
              </a:ext>
            </a:extLst>
          </p:cNvPr>
          <p:cNvSpPr txBox="1"/>
          <p:nvPr/>
        </p:nvSpPr>
        <p:spPr>
          <a:xfrm>
            <a:off x="751401" y="1982701"/>
            <a:ext cx="9605468" cy="407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 web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Site: 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https://aws.amazon.com/pt/console/</a:t>
            </a: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8947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CLI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415B735-8607-95CE-0A7B-EB4DF95FC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71958"/>
            <a:ext cx="111252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0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754033" y="2476967"/>
            <a:ext cx="10689200" cy="2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101597" lvl="1" algn="just" defTabSz="1219170">
              <a:buClr>
                <a:srgbClr val="000000"/>
              </a:buClr>
              <a:buSzPts val="1600"/>
              <a:defRPr/>
            </a:pPr>
            <a:r>
              <a:rPr lang="pt-BR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Compreender o que é Infraestrutura Global AWS e estrutura adjacente bem como também conhecer sobre provisão de recursos e interação com serviços.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Arial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35630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CLI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85717CEE-9830-A945-260B-E28464A24E9A}"/>
              </a:ext>
            </a:extLst>
          </p:cNvPr>
          <p:cNvSpPr txBox="1"/>
          <p:nvPr/>
        </p:nvSpPr>
        <p:spPr>
          <a:xfrm>
            <a:off x="751401" y="1982701"/>
            <a:ext cx="9605468" cy="407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Instalado na sua máquina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 com APIs da AWS através de linha de comando</a:t>
            </a:r>
          </a:p>
        </p:txBody>
      </p:sp>
    </p:spTree>
    <p:extLst>
      <p:ext uri="{BB962C8B-B14F-4D97-AF65-F5344CB8AC3E}">
        <p14:creationId xmlns:p14="http://schemas.microsoft.com/office/powerpoint/2010/main" val="3485517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SDKs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Desenho preto e branco&#10;&#10;Descrição gerada automaticamente com confiança média">
            <a:extLst>
              <a:ext uri="{FF2B5EF4-FFF2-40B4-BE49-F238E27FC236}">
                <a16:creationId xmlns:a16="http://schemas.microsoft.com/office/drawing/2014/main" id="{0CF8D3DA-B1C5-A8CF-D90D-BE99630D0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10" y="2949351"/>
            <a:ext cx="9848581" cy="235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61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AWS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SDKs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751401" y="2519082"/>
            <a:ext cx="9605468" cy="407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Acesso as APIs AWS através de SDK</a:t>
            </a:r>
          </a:p>
          <a:p>
            <a:pPr marL="457189" lvl="6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SDK possui versões em diversas linguagens, como: Java, C#, Go, Python, Javascript</a:t>
            </a:r>
          </a:p>
        </p:txBody>
      </p:sp>
    </p:spTree>
    <p:extLst>
      <p:ext uri="{BB962C8B-B14F-4D97-AF65-F5344CB8AC3E}">
        <p14:creationId xmlns:p14="http://schemas.microsoft.com/office/powerpoint/2010/main" val="3657747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1045957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Provisionando infraestrutura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Google Shape;274;g117040352ea_0_0">
            <a:extLst>
              <a:ext uri="{FF2B5EF4-FFF2-40B4-BE49-F238E27FC236}">
                <a16:creationId xmlns:a16="http://schemas.microsoft.com/office/drawing/2014/main" id="{4890D68B-F0D9-CF00-4433-374DCDCC95DC}"/>
              </a:ext>
            </a:extLst>
          </p:cNvPr>
          <p:cNvSpPr txBox="1"/>
          <p:nvPr/>
        </p:nvSpPr>
        <p:spPr>
          <a:xfrm>
            <a:off x="751401" y="2519082"/>
            <a:ext cx="9605468" cy="407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Elastic</a:t>
            </a: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Beanstalk</a:t>
            </a: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lvl="6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CloudFormation</a:t>
            </a:r>
            <a:endParaRPr lang="pt-BR" sz="2667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261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Elastic</a:t>
            </a: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Beanstalk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46CC9DD-0364-A804-8A5F-9875FD42F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776" y="1788552"/>
            <a:ext cx="8480448" cy="500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86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1400" y="6375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CloudFormation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DCBCEE44-6778-8325-6A81-424BF85B4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2078317"/>
            <a:ext cx="10058400" cy="388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96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0" y="1320621"/>
            <a:ext cx="10689200" cy="46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https://aws.amazon.com/pt/console/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https://aws.amazon.com/pt/cli/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https://aws.amazon.com/pt/sdk-for-java/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https://aws.amazon.com/pt/sdk-for-net/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https://aws.amazon.com/pt/sdk-for-go/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https://aws.amazon.com/pt/elasticbeanstalk/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r>
              <a:rPr lang="en-US" sz="2667" b="1" u="sng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https://aws.amazon.com/pt/cloudformation/</a:t>
            </a:r>
          </a:p>
          <a:p>
            <a:pPr marL="1219170" lvl="1" indent="-474121" defTabSz="1219170">
              <a:spcBef>
                <a:spcPts val="2400"/>
              </a:spcBef>
              <a:buClr>
                <a:srgbClr val="000000"/>
              </a:buClr>
              <a:buSzPts val="2000"/>
              <a:buFont typeface="Calibri"/>
              <a:buChar char="○"/>
              <a:defRPr/>
            </a:pPr>
            <a:endParaRPr lang="en-US" sz="2667" b="1" u="sng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754033" y="5980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8006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549433" y="3949800"/>
            <a:ext cx="59236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597" lvl="1" defTabSz="1219170"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597" lvl="1" defTabSz="1219170">
              <a:spcBef>
                <a:spcPts val="1333"/>
              </a:spcBef>
              <a:buClr>
                <a:srgbClr val="000000"/>
              </a:buClr>
              <a:buSzPts val="1600"/>
              <a:defRPr/>
            </a:pPr>
            <a:r>
              <a:rPr lang="en-US" sz="3200" kern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3200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3200" u="sng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32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549433" y="1756000"/>
            <a:ext cx="8766800" cy="1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3200"/>
              <a:defRPr/>
            </a:pPr>
            <a:r>
              <a:rPr lang="en-US" sz="7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7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56737" y="2706201"/>
            <a:ext cx="1979817" cy="2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048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3733" b="1" kern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 que é </a:t>
            </a:r>
            <a:r>
              <a:rPr lang="en-US" sz="3200" kern="0" err="1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Infraestrutura</a:t>
            </a:r>
            <a:r>
              <a:rPr lang="en-US" sz="3200" kern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Global AWS ?</a:t>
            </a:r>
            <a:endParaRPr sz="3200" kern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904739" y="3744957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2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3017000" y="3821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Regiões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Zonas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disponibilidade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85;p17">
            <a:extLst>
              <a:ext uri="{FF2B5EF4-FFF2-40B4-BE49-F238E27FC236}">
                <a16:creationId xmlns:a16="http://schemas.microsoft.com/office/drawing/2014/main" id="{2A284BA4-4D70-A659-D753-7FEDC2AB5619}"/>
              </a:ext>
            </a:extLst>
          </p:cNvPr>
          <p:cNvSpPr txBox="1"/>
          <p:nvPr/>
        </p:nvSpPr>
        <p:spPr>
          <a:xfrm>
            <a:off x="904739" y="5020941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  <a:defRPr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3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3" name="Google Shape;186;p17">
            <a:extLst>
              <a:ext uri="{FF2B5EF4-FFF2-40B4-BE49-F238E27FC236}">
                <a16:creationId xmlns:a16="http://schemas.microsoft.com/office/drawing/2014/main" id="{2D9171AD-9C6D-1E62-FA54-AC5A9A1084B4}"/>
              </a:ext>
            </a:extLst>
          </p:cNvPr>
          <p:cNvSpPr/>
          <p:nvPr/>
        </p:nvSpPr>
        <p:spPr>
          <a:xfrm>
            <a:off x="3017000" y="5007200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Pontos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presença</a:t>
            </a: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00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4033" y="848733"/>
            <a:ext cx="98804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904739" y="2468973"/>
            <a:ext cx="1840000" cy="768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1" algn="ctr" defTabSz="1219170">
              <a:buClr>
                <a:srgbClr val="000000"/>
              </a:buClr>
              <a:buSzPts val="2800"/>
            </a:pPr>
            <a:r>
              <a:rPr lang="en-US" sz="3733" b="1" ker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Etapa 4</a:t>
            </a:r>
            <a:endParaRPr sz="3733" b="1" kern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945284" y="2545167"/>
            <a:ext cx="8232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09585" indent="-609585" defTabSz="1219170">
              <a:buClr>
                <a:srgbClr val="000000"/>
              </a:buClr>
              <a:buSzPts val="2400"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Provisionamento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AWS</a:t>
            </a:r>
            <a:endParaRPr lang="pt-BR" sz="3200" kern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504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754033" y="1974733"/>
            <a:ext cx="10689200" cy="4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  <a:defRPr/>
            </a:pP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pré-requisito</a:t>
            </a:r>
            <a:r>
              <a:rPr lang="en-US" sz="3200" kern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kern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específico</a:t>
            </a:r>
            <a:endParaRPr lang="en-US"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indent="-507987" algn="just" defTabSz="1219170">
              <a:buClr>
                <a:srgbClr val="040A24"/>
              </a:buClr>
              <a:buSzPts val="2400"/>
              <a:buFont typeface="Calibri"/>
              <a:buChar char="●"/>
              <a:defRPr/>
            </a:pPr>
            <a:endParaRPr sz="3200" kern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2360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754033" y="5165784"/>
            <a:ext cx="98804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  <a:buSzPts val="2400"/>
              <a:defRPr/>
            </a:pPr>
            <a:endParaRPr sz="1867" b="1" kern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754031" y="1160617"/>
            <a:ext cx="9880400" cy="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3200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3200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754033" y="2380751"/>
            <a:ext cx="9880400" cy="21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5333" b="1" kern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Infraestrutura</a:t>
            </a:r>
            <a:r>
              <a:rPr lang="en-US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Global AWS ?</a:t>
            </a:r>
            <a:endParaRPr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6569" y="160170"/>
            <a:ext cx="1135367" cy="441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369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r>
              <a:rPr lang="pt-BR" sz="5333" b="1" kern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Infraestrutura Global AWS é</a:t>
            </a: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74;g117040352ea_0_0">
            <a:extLst>
              <a:ext uri="{FF2B5EF4-FFF2-40B4-BE49-F238E27FC236}">
                <a16:creationId xmlns:a16="http://schemas.microsoft.com/office/drawing/2014/main" id="{DFAEEB59-3DF2-B1F1-D17D-257B33498E38}"/>
              </a:ext>
            </a:extLst>
          </p:cNvPr>
          <p:cNvSpPr txBox="1"/>
          <p:nvPr/>
        </p:nvSpPr>
        <p:spPr>
          <a:xfrm>
            <a:off x="403414" y="2160497"/>
            <a:ext cx="11039820" cy="307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Infraestrutura de datacenters em todo o mundo que fornecem os diversos serviços que você pode utilizar na AWS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Composto por Regiões e Zonas de disponibilidade</a:t>
            </a:r>
          </a:p>
          <a:p>
            <a:pPr marL="457189" indent="-457189" defTabSz="1219170">
              <a:spcBef>
                <a:spcPts val="24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pt-BR" sz="2667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Vantagens: Alta disponibilidade, Tolerância a falhas</a:t>
            </a:r>
          </a:p>
        </p:txBody>
      </p:sp>
    </p:spTree>
    <p:extLst>
      <p:ext uri="{BB962C8B-B14F-4D97-AF65-F5344CB8AC3E}">
        <p14:creationId xmlns:p14="http://schemas.microsoft.com/office/powerpoint/2010/main" val="308380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754033" y="848733"/>
            <a:ext cx="10689200" cy="11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3200"/>
              <a:defRPr/>
            </a:pPr>
            <a:endParaRPr lang="pt-BR" sz="5333" kern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D374F4-3102-F97F-DC6E-6CE78A033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67" y="493059"/>
            <a:ext cx="9953927" cy="613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88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737</Words>
  <Application>Microsoft Office PowerPoint</Application>
  <PresentationFormat>Widescreen</PresentationFormat>
  <Paragraphs>105</Paragraphs>
  <Slides>37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Tema do Office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Seabra</dc:creator>
  <cp:lastModifiedBy>Renato Seabra</cp:lastModifiedBy>
  <cp:revision>2</cp:revision>
  <dcterms:created xsi:type="dcterms:W3CDTF">2023-04-04T14:30:34Z</dcterms:created>
  <dcterms:modified xsi:type="dcterms:W3CDTF">2025-04-04T03:09:39Z</dcterms:modified>
</cp:coreProperties>
</file>