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7"/>
  </p:notesMasterIdLst>
  <p:sldIdLst>
    <p:sldId id="256" r:id="rId3"/>
    <p:sldId id="290" r:id="rId4"/>
    <p:sldId id="286" r:id="rId5"/>
    <p:sldId id="314" r:id="rId6"/>
    <p:sldId id="315" r:id="rId7"/>
    <p:sldId id="288" r:id="rId8"/>
    <p:sldId id="316" r:id="rId9"/>
    <p:sldId id="318" r:id="rId10"/>
    <p:sldId id="335" r:id="rId11"/>
    <p:sldId id="334" r:id="rId12"/>
    <p:sldId id="319" r:id="rId13"/>
    <p:sldId id="320" r:id="rId14"/>
    <p:sldId id="323" r:id="rId15"/>
    <p:sldId id="317" r:id="rId16"/>
    <p:sldId id="328" r:id="rId17"/>
    <p:sldId id="330" r:id="rId18"/>
    <p:sldId id="331" r:id="rId19"/>
    <p:sldId id="332" r:id="rId20"/>
    <p:sldId id="333" r:id="rId21"/>
    <p:sldId id="327" r:id="rId22"/>
    <p:sldId id="336" r:id="rId23"/>
    <p:sldId id="344" r:id="rId24"/>
    <p:sldId id="345" r:id="rId25"/>
    <p:sldId id="346" r:id="rId26"/>
    <p:sldId id="347" r:id="rId27"/>
    <p:sldId id="339" r:id="rId28"/>
    <p:sldId id="348" r:id="rId29"/>
    <p:sldId id="342" r:id="rId30"/>
    <p:sldId id="343" r:id="rId31"/>
    <p:sldId id="349" r:id="rId32"/>
    <p:sldId id="350" r:id="rId33"/>
    <p:sldId id="355" r:id="rId34"/>
    <p:sldId id="356" r:id="rId35"/>
    <p:sldId id="357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E05AD-8097-4873-AB46-7CC80A88153C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62614-3B45-4C42-8839-12EC16D3BF2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553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070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412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059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6295da5bc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116295da5bc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841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822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9829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9166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973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437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358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1746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1291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6295da5bc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116295da5bc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966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8703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8147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519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7381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37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5168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6549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6516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6295da5bc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116295da5bc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007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5166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8090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9620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7956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08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7992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61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6295da5bc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116295da5bc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601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492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670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815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3E9F5-22B1-19E2-1C84-4CA707E88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CB7F7B-D0BC-0E9D-2ECE-4B00F4EBA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0FF3DE-1B72-3C00-44E5-5C69D7047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B0A6-D299-40FB-AC29-AEC5323946EA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80F49A-A0BF-DAB1-ABF5-8DA3BE8C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9C96F5-8863-10EC-9FB5-4B406A2C9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12F4-51D4-4C4E-B487-D0A45699EF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7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7584A-1202-47F5-C889-F015B3AD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9D1DF6-E490-BDC8-BEC7-6AB05FA4B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6EE67E-5D99-2B62-67F9-5FEC6F0C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B0A6-D299-40FB-AC29-AEC5323946EA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ECFFDC-E480-B94C-118D-DBFDE08E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12D2D8-5ED1-4975-4DE2-A38457EC2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12F4-51D4-4C4E-B487-D0A45699EF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22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87FFDF-7B96-56BF-2860-B5C5469CF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6653A5-14EE-4473-2A9D-16A94B6AE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CFC6D2-6456-0B78-835F-E762413D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B0A6-D299-40FB-AC29-AEC5323946EA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54E2A0-5B5C-CD06-C120-FD32986C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C90509-058D-BE2E-0AC1-185D0CB1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12F4-51D4-4C4E-B487-D0A45699EF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577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5829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9707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4927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38172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7976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09285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9514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953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81015-5896-B919-9F8D-B3F033C3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FC82A0-DEC9-CF48-CA34-057E6ED6F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9EF2B3-CF03-32BE-9665-06B8B5E12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B0A6-D299-40FB-AC29-AEC5323946EA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2528E1-B28A-2A87-186C-5BF408E4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027A03-7C39-BD57-F846-19A2DCC1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12F4-51D4-4C4E-B487-D0A45699EF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692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3794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47719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61585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272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340E9-044B-D8F5-BE12-B2A9F7F0D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176699-8981-382A-B080-A87F9CC2C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7E8207-73E0-A3F3-82EB-279320E0E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B0A6-D299-40FB-AC29-AEC5323946EA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EAF430-F6EA-06E2-5E59-785F7E25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7D3048-05E9-EF95-81E6-818DF28D0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12F4-51D4-4C4E-B487-D0A45699EF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3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2E87D-20B3-0912-BE03-D6CB0510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487DFE-3D8D-0038-2E5B-34D752BEE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F523C2-9B95-53C2-02BA-323144801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A7A301-A61F-6334-4E0B-0C65DA540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B0A6-D299-40FB-AC29-AEC5323946EA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BAB29F-9D84-16F7-219E-32A26BDF1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1E0AD0-3ADA-307F-7CE8-B68E56BA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12F4-51D4-4C4E-B487-D0A45699EF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73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AB54F-B594-283D-9A8D-75E6C2E9C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DCE17C-A4D5-010C-1A84-A9C75F01F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533FDC-B165-32ED-616B-0404C5310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3C7E597-572E-06E2-7FAE-79833A592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1F346C2-0D5F-2794-E589-EE2453771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CE000D-7C09-68BE-4D11-684487CC8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B0A6-D299-40FB-AC29-AEC5323946EA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5D8178E-380D-41F4-21A4-629A83F7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C3757A2-FEB6-2C8F-32F9-F2DE6F0D5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12F4-51D4-4C4E-B487-D0A45699EF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83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16371-BA4B-EE0D-7D73-498252878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4B5758C-55BA-E731-6005-0E1EB9BD2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B0A6-D299-40FB-AC29-AEC5323946EA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1AD275-EFB5-7EAF-76D2-59BB5F320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4B7FAA-3942-CBCE-8427-C8D67FFA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12F4-51D4-4C4E-B487-D0A45699EF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82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58DA498-1ABC-3F61-4744-4A063673C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B0A6-D299-40FB-AC29-AEC5323946EA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B5DD98A-7FB1-EA75-7A68-823AB2CF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D9D85D-1553-4A67-6B74-AD53FB50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12F4-51D4-4C4E-B487-D0A45699EF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9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FD9CD-8358-DCBB-F3D9-EF57D478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9C9515-7F8D-3E4C-8EE5-D439B74C6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80CD1D-0BD4-B582-E608-7A16357F4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D53BBA-0AF8-DDC1-A580-E7AF22F9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B0A6-D299-40FB-AC29-AEC5323946EA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D5353C-F364-D3A7-0B75-C3E3E1A15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5E7261-93DF-CA66-149D-1D20BC3D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12F4-51D4-4C4E-B487-D0A45699EF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45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C83AC-7025-F0DB-9C88-AF5F0800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4ED2A84-5863-C433-EB91-36AF52779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7B9CA4-7DEF-FE8A-5A68-E5C2B58B4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37F540-DDE3-0DF7-9338-8081D2AD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B0A6-D299-40FB-AC29-AEC5323946EA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1AF43F-7620-DE94-865A-9EB50D350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684B03-3C70-7381-7AC8-6CFE0135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12F4-51D4-4C4E-B487-D0A45699EF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81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EBD29E-81E8-D937-0268-30889B2B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C12FC7-1F5E-D263-1027-2F434399D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4FB001-C2B9-A8AF-82FC-5DD44C6E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9B0A6-D299-40FB-AC29-AEC5323946EA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21315F-AA3E-C22E-215E-233E5D0E0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E305CE-084F-53AD-14F4-56F68E8FF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512F4-51D4-4C4E-B487-D0A45699EFA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30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836567" y="159983"/>
            <a:ext cx="1135367" cy="4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2777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8D9F0-09E6-69B1-D1A3-9FC255DE1B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3DDDAC-E860-D04C-CA5F-A0A148107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238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Cloud Computing é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274;g117040352ea_0_0">
            <a:extLst>
              <a:ext uri="{FF2B5EF4-FFF2-40B4-BE49-F238E27FC236}">
                <a16:creationId xmlns:a16="http://schemas.microsoft.com/office/drawing/2014/main" id="{B54F0358-F40D-1C05-BF9D-67274D5ECB43}"/>
              </a:ext>
            </a:extLst>
          </p:cNvPr>
          <p:cNvSpPr txBox="1"/>
          <p:nvPr/>
        </p:nvSpPr>
        <p:spPr>
          <a:xfrm>
            <a:off x="837417" y="1974685"/>
            <a:ext cx="10431219" cy="164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 computação em nuvem é a entrega de recursos de TI sob demanda por meio da Internet com definição de preço de pagamento conforme o uso.</a:t>
            </a:r>
          </a:p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4098" name="Picture 2" descr="Soluções de AWS | Inicie sua estratégia de AWS | SoftwareONE">
            <a:extLst>
              <a:ext uri="{FF2B5EF4-FFF2-40B4-BE49-F238E27FC236}">
                <a16:creationId xmlns:a16="http://schemas.microsoft.com/office/drawing/2014/main" id="{BA3876C3-6F5E-8103-74EE-F1E43C8D5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383" y="3621741"/>
            <a:ext cx="3943880" cy="222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548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754033" y="1724033"/>
            <a:ext cx="10689200" cy="4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r>
              <a:rPr lang="en-US" sz="3200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https://www.ipm.com.br/blog/administracao-geral/historia-da-computacao-em-nuvem-como-surgiu-a-cloud-computing/</a:t>
            </a:r>
          </a:p>
          <a:p>
            <a:pPr marL="609585" lvl="1" indent="-507987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r>
              <a:rPr lang="en-US" sz="3200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https://aws.amazon.com/pt/what-is-cloud-computing/</a:t>
            </a:r>
          </a:p>
          <a:p>
            <a:pPr marL="609585" lvl="1" indent="-507987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r>
              <a:rPr lang="en-US" sz="3200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https://d0.awsstatic.com/whitepapers/aws-overview.pdf</a:t>
            </a: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04703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3200" u="sng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9454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6295da5bc_1_94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116295da5bc_1_94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g116295da5bc_1_94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 de Cloud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Computing</a:t>
            </a:r>
            <a:endParaRPr sz="5333" b="1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3" name="Google Shape;253;g116295da5bc_1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2072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38" name="Picture 14" descr="Certificações e Conformidades Data Center reforçam qualidade do serviço">
            <a:extLst>
              <a:ext uri="{FF2B5EF4-FFF2-40B4-BE49-F238E27FC236}">
                <a16:creationId xmlns:a16="http://schemas.microsoft.com/office/drawing/2014/main" id="{9CA02BB8-3736-0444-2BEF-FBBA5C04C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580" y="2375648"/>
            <a:ext cx="5761665" cy="384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274;g117040352ea_0_0">
            <a:extLst>
              <a:ext uri="{FF2B5EF4-FFF2-40B4-BE49-F238E27FC236}">
                <a16:creationId xmlns:a16="http://schemas.microsoft.com/office/drawing/2014/main" id="{68E9F6CA-7F84-4AEF-3A68-0B2992356EED}"/>
              </a:ext>
            </a:extLst>
          </p:cNvPr>
          <p:cNvSpPr txBox="1"/>
          <p:nvPr/>
        </p:nvSpPr>
        <p:spPr>
          <a:xfrm>
            <a:off x="837417" y="1974685"/>
            <a:ext cx="3752512" cy="4246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Troque despesas iniciais por despesas variáveis</a:t>
            </a:r>
          </a:p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6534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274;g117040352ea_0_0">
            <a:extLst>
              <a:ext uri="{FF2B5EF4-FFF2-40B4-BE49-F238E27FC236}">
                <a16:creationId xmlns:a16="http://schemas.microsoft.com/office/drawing/2014/main" id="{68E9F6CA-7F84-4AEF-3A68-0B2992356EED}"/>
              </a:ext>
            </a:extLst>
          </p:cNvPr>
          <p:cNvSpPr txBox="1"/>
          <p:nvPr/>
        </p:nvSpPr>
        <p:spPr>
          <a:xfrm>
            <a:off x="837417" y="1974685"/>
            <a:ext cx="3752512" cy="4246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Pare de tentar adivinhar a capacidade</a:t>
            </a:r>
          </a:p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7170" name="Picture 2" descr="Hospedagem Cloud - Tudo sobre Hospedagem de Sites">
            <a:extLst>
              <a:ext uri="{FF2B5EF4-FFF2-40B4-BE49-F238E27FC236}">
                <a16:creationId xmlns:a16="http://schemas.microsoft.com/office/drawing/2014/main" id="{FE43BFA6-D4E4-4B61-1665-5C61CA4F1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224" y="3184714"/>
            <a:ext cx="5035176" cy="188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775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274;g117040352ea_0_0">
            <a:extLst>
              <a:ext uri="{FF2B5EF4-FFF2-40B4-BE49-F238E27FC236}">
                <a16:creationId xmlns:a16="http://schemas.microsoft.com/office/drawing/2014/main" id="{68E9F6CA-7F84-4AEF-3A68-0B2992356EED}"/>
              </a:ext>
            </a:extLst>
          </p:cNvPr>
          <p:cNvSpPr txBox="1"/>
          <p:nvPr/>
        </p:nvSpPr>
        <p:spPr>
          <a:xfrm>
            <a:off x="837417" y="1974685"/>
            <a:ext cx="3752512" cy="4246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Beneficie-se de enormes economias de escala</a:t>
            </a:r>
          </a:p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8194" name="Picture 2" descr="Comprar com desconto em Gramado - Gramado Sua Viagem">
            <a:extLst>
              <a:ext uri="{FF2B5EF4-FFF2-40B4-BE49-F238E27FC236}">
                <a16:creationId xmlns:a16="http://schemas.microsoft.com/office/drawing/2014/main" id="{20600B82-029D-A44D-7252-2B685C6F0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781" y="2694931"/>
            <a:ext cx="4212123" cy="280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390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274;g117040352ea_0_0">
            <a:extLst>
              <a:ext uri="{FF2B5EF4-FFF2-40B4-BE49-F238E27FC236}">
                <a16:creationId xmlns:a16="http://schemas.microsoft.com/office/drawing/2014/main" id="{68E9F6CA-7F84-4AEF-3A68-0B2992356EED}"/>
              </a:ext>
            </a:extLst>
          </p:cNvPr>
          <p:cNvSpPr txBox="1"/>
          <p:nvPr/>
        </p:nvSpPr>
        <p:spPr>
          <a:xfrm>
            <a:off x="837417" y="1974685"/>
            <a:ext cx="3752512" cy="4246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Aumente a velocidade e agilidade</a:t>
            </a:r>
          </a:p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9218" name="Picture 2" descr="Startup brasileira de comercialização de veículos deve receber aporte de  US$ 2 milhões - OverBR">
            <a:extLst>
              <a:ext uri="{FF2B5EF4-FFF2-40B4-BE49-F238E27FC236}">
                <a16:creationId xmlns:a16="http://schemas.microsoft.com/office/drawing/2014/main" id="{6446A503-F16E-FD05-2040-86D25B367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076" y="2639910"/>
            <a:ext cx="5595699" cy="291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134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274;g117040352ea_0_0">
            <a:extLst>
              <a:ext uri="{FF2B5EF4-FFF2-40B4-BE49-F238E27FC236}">
                <a16:creationId xmlns:a16="http://schemas.microsoft.com/office/drawing/2014/main" id="{68E9F6CA-7F84-4AEF-3A68-0B2992356EED}"/>
              </a:ext>
            </a:extLst>
          </p:cNvPr>
          <p:cNvSpPr txBox="1"/>
          <p:nvPr/>
        </p:nvSpPr>
        <p:spPr>
          <a:xfrm>
            <a:off x="837417" y="1974685"/>
            <a:ext cx="3752512" cy="4246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Ter alcance global em minutos</a:t>
            </a:r>
          </a:p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B52E52C-9AE3-6632-0682-1EDBBB94A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314" y="2223246"/>
            <a:ext cx="6431532" cy="335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59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754033" y="1724033"/>
            <a:ext cx="10689200" cy="4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r>
              <a:rPr lang="en-US" sz="3200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https://docs.aws.amazon.com/pt_br/whitepapers/latest/aws-overview/six-advantages-of-cloud-computing.html</a:t>
            </a: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4809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n-US" sz="3200" kern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Willyan Guimarães - @willyancaetanodev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 Cloud</a:t>
            </a:r>
            <a:endParaRPr lang="en-US" sz="5333" b="1" kern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0700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3200" u="sng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1064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6295da5bc_1_94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116295da5bc_1_94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g116295da5bc_1_94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Modelos de serviço</a:t>
            </a:r>
            <a:endParaRPr sz="5333" b="1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3" name="Google Shape;253;g116295da5bc_1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9035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são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modelos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serviço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274;g117040352ea_0_0">
            <a:extLst>
              <a:ext uri="{FF2B5EF4-FFF2-40B4-BE49-F238E27FC236}">
                <a16:creationId xmlns:a16="http://schemas.microsoft.com/office/drawing/2014/main" id="{B54F0358-F40D-1C05-BF9D-67274D5ECB43}"/>
              </a:ext>
            </a:extLst>
          </p:cNvPr>
          <p:cNvSpPr txBox="1"/>
          <p:nvPr/>
        </p:nvSpPr>
        <p:spPr>
          <a:xfrm>
            <a:off x="754034" y="2605471"/>
            <a:ext cx="10299449" cy="2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Também chamado de modelos de computação em nuvem;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Escolha com base no usuário do serviço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 e seu objetivo/responsabilidade;</a:t>
            </a:r>
          </a:p>
        </p:txBody>
      </p:sp>
    </p:spTree>
    <p:extLst>
      <p:ext uri="{BB962C8B-B14F-4D97-AF65-F5344CB8AC3E}">
        <p14:creationId xmlns:p14="http://schemas.microsoft.com/office/powerpoint/2010/main" val="1339992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IaaS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274;g117040352ea_0_0">
            <a:extLst>
              <a:ext uri="{FF2B5EF4-FFF2-40B4-BE49-F238E27FC236}">
                <a16:creationId xmlns:a16="http://schemas.microsoft.com/office/drawing/2014/main" id="{68E9F6CA-7F84-4AEF-3A68-0B2992356EED}"/>
              </a:ext>
            </a:extLst>
          </p:cNvPr>
          <p:cNvSpPr txBox="1"/>
          <p:nvPr/>
        </p:nvSpPr>
        <p:spPr>
          <a:xfrm>
            <a:off x="837417" y="1705743"/>
            <a:ext cx="4039383" cy="488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Infraestrutura como serviço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Componentes básicos de TI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Disco, memória, CPU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Usuário: 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Sysadmin</a:t>
            </a:r>
            <a:endParaRPr lang="pt-BR" sz="2667" kern="0">
              <a:solidFill>
                <a:srgbClr val="000000"/>
              </a:solidFill>
              <a:latin typeface="Calibri"/>
              <a:cs typeface="Calibri"/>
              <a:sym typeface="Arial"/>
            </a:endParaRP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Usuário gerencia infraestrutura</a:t>
            </a:r>
          </a:p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3" name="Imagem 2" descr="Interface gráfica do usuário, Diagrama&#10;&#10;Descrição gerada automaticamente">
            <a:extLst>
              <a:ext uri="{FF2B5EF4-FFF2-40B4-BE49-F238E27FC236}">
                <a16:creationId xmlns:a16="http://schemas.microsoft.com/office/drawing/2014/main" id="{205CEC33-A18F-5E33-4DCF-4E3870BA7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354" y="1490976"/>
            <a:ext cx="3933049" cy="1938024"/>
          </a:xfrm>
          <a:prstGeom prst="rect">
            <a:avLst/>
          </a:prstGeom>
        </p:spPr>
      </p:pic>
      <p:pic>
        <p:nvPicPr>
          <p:cNvPr id="4" name="Imagem 3" descr="Gráfico de funil&#10;&#10;Descrição gerada automaticamente">
            <a:extLst>
              <a:ext uri="{FF2B5EF4-FFF2-40B4-BE49-F238E27FC236}">
                <a16:creationId xmlns:a16="http://schemas.microsoft.com/office/drawing/2014/main" id="{146EFA18-83DA-85A5-84C2-9E7171F08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018" y="3525816"/>
            <a:ext cx="4829013" cy="271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09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PaaS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274;g117040352ea_0_0">
            <a:extLst>
              <a:ext uri="{FF2B5EF4-FFF2-40B4-BE49-F238E27FC236}">
                <a16:creationId xmlns:a16="http://schemas.microsoft.com/office/drawing/2014/main" id="{68E9F6CA-7F84-4AEF-3A68-0B2992356EED}"/>
              </a:ext>
            </a:extLst>
          </p:cNvPr>
          <p:cNvSpPr txBox="1"/>
          <p:nvPr/>
        </p:nvSpPr>
        <p:spPr>
          <a:xfrm>
            <a:off x="837417" y="1705743"/>
            <a:ext cx="4039383" cy="488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Plataforma como serviço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Plataforma para implantar (</a:t>
            </a:r>
            <a:r>
              <a:rPr lang="pt-BR" sz="2667" kern="0" err="1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deploy</a:t>
            </a: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)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Não se preocupe com infraestrutura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Usuário: Desenvolvedores</a:t>
            </a:r>
          </a:p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FAFF5AD3-4EEB-63BB-EB33-612F9790F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644" y="1318047"/>
            <a:ext cx="4674665" cy="2303459"/>
          </a:xfrm>
          <a:prstGeom prst="rect">
            <a:avLst/>
          </a:prstGeom>
        </p:spPr>
      </p:pic>
      <p:pic>
        <p:nvPicPr>
          <p:cNvPr id="7" name="Imagem 6" descr="Desenho com traços pretos em fundo branco&#10;&#10;Descrição gerada automaticamente">
            <a:extLst>
              <a:ext uri="{FF2B5EF4-FFF2-40B4-BE49-F238E27FC236}">
                <a16:creationId xmlns:a16="http://schemas.microsoft.com/office/drawing/2014/main" id="{6C4FCAF1-3873-FB26-4E47-DB7C4CF6A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364" y="3500643"/>
            <a:ext cx="6128869" cy="306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03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aaS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274;g117040352ea_0_0">
            <a:extLst>
              <a:ext uri="{FF2B5EF4-FFF2-40B4-BE49-F238E27FC236}">
                <a16:creationId xmlns:a16="http://schemas.microsoft.com/office/drawing/2014/main" id="{68E9F6CA-7F84-4AEF-3A68-0B2992356EED}"/>
              </a:ext>
            </a:extLst>
          </p:cNvPr>
          <p:cNvSpPr txBox="1"/>
          <p:nvPr/>
        </p:nvSpPr>
        <p:spPr>
          <a:xfrm>
            <a:off x="837417" y="1705743"/>
            <a:ext cx="4039383" cy="488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Software como serviço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Produto completo, executado e gerenciado pelo provedor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Não se preocupe com infraestrutura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Pense apenas em utilizar</a:t>
            </a:r>
          </a:p>
          <a:p>
            <a:pPr defTabSz="1219170">
              <a:spcBef>
                <a:spcPts val="2400"/>
              </a:spcBef>
              <a:buClr>
                <a:srgbClr val="000000"/>
              </a:buClr>
              <a:defRPr/>
            </a:pPr>
            <a:endParaRPr lang="pt-BR" sz="2667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6" name="Imagem 5" descr="Tela de celula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F057F57E-AD8E-E18B-1DE0-9F0D55723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397" y="1411733"/>
            <a:ext cx="4674665" cy="2303459"/>
          </a:xfrm>
          <a:prstGeom prst="rect">
            <a:avLst/>
          </a:prstGeom>
        </p:spPr>
      </p:pic>
      <p:pic>
        <p:nvPicPr>
          <p:cNvPr id="10" name="Imagem 9" descr="Ícone&#10;&#10;Descrição gerada automaticamente com confiança média">
            <a:extLst>
              <a:ext uri="{FF2B5EF4-FFF2-40B4-BE49-F238E27FC236}">
                <a16:creationId xmlns:a16="http://schemas.microsoft.com/office/drawing/2014/main" id="{6310A2A5-92EE-246E-73DC-79E6BA1C7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862" y="3715192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65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Comparações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Imagem 6" descr="Uma imagem contendo Calendário&#10;&#10;Descrição gerada automaticamente">
            <a:extLst>
              <a:ext uri="{FF2B5EF4-FFF2-40B4-BE49-F238E27FC236}">
                <a16:creationId xmlns:a16="http://schemas.microsoft.com/office/drawing/2014/main" id="{4538A359-2C1F-688B-0CCD-4716B81FB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1" y="1974734"/>
            <a:ext cx="6112016" cy="462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43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Comparações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Imagem 2" descr="Tela de celula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7F409BD8-2B32-3284-EF4B-23FECACE2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895" y="2260235"/>
            <a:ext cx="7093125" cy="327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65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754033" y="1724033"/>
            <a:ext cx="10689200" cy="4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r>
              <a:rPr lang="en-US" sz="3200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https://aws.amazon.com/pt/types-of-cloud-computing/</a:t>
            </a:r>
          </a:p>
          <a:p>
            <a:pPr marL="609585" indent="-507987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endParaRPr lang="en-US" sz="3200" b="1" u="sng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21406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3200" u="sng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575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754033" y="2476967"/>
            <a:ext cx="10689200" cy="2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597" lvl="1" algn="just" defTabSz="1219170">
              <a:buClr>
                <a:srgbClr val="000000"/>
              </a:buClr>
              <a:buSzPts val="1600"/>
            </a:pPr>
            <a:r>
              <a:rPr lang="pt-BR" sz="3200" kern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Entender o que é </a:t>
            </a:r>
            <a:r>
              <a:rPr lang="pt-BR" sz="3200" i="1" kern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Cloud </a:t>
            </a:r>
            <a:r>
              <a:rPr lang="pt-BR" sz="3200" i="1" kern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Computing</a:t>
            </a:r>
            <a:r>
              <a:rPr lang="pt-BR" sz="3200" kern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e seus principais benefícios e descrever modelos de serviço e implantação.</a:t>
            </a:r>
            <a:endParaRPr lang="pt-BR" sz="3200" i="1" kern="0">
              <a:solidFill>
                <a:srgbClr val="040A24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62860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6295da5bc_1_94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116295da5bc_1_94"/>
          <p:cNvSpPr txBox="1"/>
          <p:nvPr/>
        </p:nvSpPr>
        <p:spPr>
          <a:xfrm>
            <a:off x="754033" y="1160616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4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g116295da5bc_1_94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Modelos de implantação</a:t>
            </a:r>
            <a:endParaRPr sz="5333" b="1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3" name="Google Shape;253;g116295da5bc_1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3829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são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modelos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implantação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274;g117040352ea_0_0">
            <a:extLst>
              <a:ext uri="{FF2B5EF4-FFF2-40B4-BE49-F238E27FC236}">
                <a16:creationId xmlns:a16="http://schemas.microsoft.com/office/drawing/2014/main" id="{B54F0358-F40D-1C05-BF9D-67274D5ECB43}"/>
              </a:ext>
            </a:extLst>
          </p:cNvPr>
          <p:cNvSpPr txBox="1"/>
          <p:nvPr/>
        </p:nvSpPr>
        <p:spPr>
          <a:xfrm>
            <a:off x="754034" y="2605471"/>
            <a:ext cx="10299449" cy="227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Arial"/>
              </a:rPr>
              <a:t>Modelos de implantação se relaciona com como os recursos de computação estão estruturados e distribuídos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Em outras palavras, onde o serviço está implantado</a:t>
            </a:r>
          </a:p>
        </p:txBody>
      </p:sp>
    </p:spTree>
    <p:extLst>
      <p:ext uri="{BB962C8B-B14F-4D97-AF65-F5344CB8AC3E}">
        <p14:creationId xmlns:p14="http://schemas.microsoft.com/office/powerpoint/2010/main" val="1301212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On-premise,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Híbrido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Cloud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6511CB36-DDFD-5177-7261-6B11D3093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970" y="2017733"/>
            <a:ext cx="7096061" cy="399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40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754033" y="1724033"/>
            <a:ext cx="10689200" cy="4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r>
              <a:rPr lang="en-US" sz="3200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https://aws.amazon.com/pt/types-of-cloud-computing/</a:t>
            </a:r>
          </a:p>
          <a:p>
            <a:pPr marL="609585" indent="-507987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r>
              <a:rPr lang="en-US" sz="3200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https://www.vmware.com/br/topics/glossary/content/private-cloud.html</a:t>
            </a:r>
          </a:p>
          <a:p>
            <a:pPr marL="609585" indent="-507987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r>
              <a:rPr lang="en-US" sz="3200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https://docs.aws.amazon.com/pt_br/whitepapers/latest/aws-overview/types-of-cloud-computing.html</a:t>
            </a:r>
          </a:p>
          <a:p>
            <a:pPr marL="609585" indent="-507987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r>
              <a:rPr lang="en-US" sz="3200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https://medium.com/sysadminas/modelos-de-implanta%C3%A7%C3%A3o-de-cloud-3d1256148a6c</a:t>
            </a:r>
          </a:p>
          <a:p>
            <a:pPr marL="609585" indent="-507987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endParaRPr lang="en-US" sz="3200" b="1" u="sng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00559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3200" u="sng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183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</a:pPr>
            <a:r>
              <a:rPr lang="en-US" sz="3733" b="1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3733" b="1" kern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3017001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buSzPts val="2400"/>
            </a:pP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Afinal</a:t>
            </a: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, o que é </a:t>
            </a:r>
            <a:r>
              <a:rPr lang="en-US" sz="3200" i="1" kern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Cloud Computing</a:t>
            </a: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?</a:t>
            </a:r>
            <a:endParaRPr sz="3200" kern="0">
              <a:solidFill>
                <a:srgbClr val="040A24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904739" y="3744957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1100"/>
            </a:pPr>
            <a:r>
              <a:rPr lang="en-US" sz="3733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18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3017000" y="3821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buSzPts val="2400"/>
            </a:pP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Benefícios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3200" i="1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Cloud Computing</a:t>
            </a:r>
            <a:endParaRPr sz="3200" i="1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85;p17">
            <a:extLst>
              <a:ext uri="{FF2B5EF4-FFF2-40B4-BE49-F238E27FC236}">
                <a16:creationId xmlns:a16="http://schemas.microsoft.com/office/drawing/2014/main" id="{57F3D0C4-1BDA-3E37-6CDF-DB048CFBBB06}"/>
              </a:ext>
            </a:extLst>
          </p:cNvPr>
          <p:cNvSpPr txBox="1"/>
          <p:nvPr/>
        </p:nvSpPr>
        <p:spPr>
          <a:xfrm>
            <a:off x="904739" y="5020941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1100"/>
            </a:pPr>
            <a:r>
              <a:rPr lang="en-US" sz="3733" b="1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sz="1867" b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86;p17">
            <a:extLst>
              <a:ext uri="{FF2B5EF4-FFF2-40B4-BE49-F238E27FC236}">
                <a16:creationId xmlns:a16="http://schemas.microsoft.com/office/drawing/2014/main" id="{20A4A125-592B-27D9-3C97-06EC35185C2C}"/>
              </a:ext>
            </a:extLst>
          </p:cNvPr>
          <p:cNvSpPr/>
          <p:nvPr/>
        </p:nvSpPr>
        <p:spPr>
          <a:xfrm>
            <a:off x="3017000" y="5097151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buSzPts val="2400"/>
            </a:pP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Modelos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serviço</a:t>
            </a:r>
            <a:endParaRPr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586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</a:pPr>
            <a:r>
              <a:rPr lang="en-US" sz="3733" b="1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3733" b="1" kern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3017001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buSzPts val="2400"/>
            </a:pP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Modelos</a:t>
            </a: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Implantação</a:t>
            </a:r>
            <a:endParaRPr sz="3200" kern="0">
              <a:solidFill>
                <a:srgbClr val="040A24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172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754033" y="1974733"/>
            <a:ext cx="10689200" cy="4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07987" algn="just" defTabSz="1219170"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Nenhum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pré-requisito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específico</a:t>
            </a:r>
            <a:endParaRPr lang="en-US"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 algn="just" defTabSz="1219170">
              <a:buClr>
                <a:srgbClr val="040A24"/>
              </a:buClr>
              <a:buSzPts val="2400"/>
              <a:buFont typeface="Calibri"/>
              <a:buChar char="●"/>
            </a:pPr>
            <a:endParaRPr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1540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6295da5bc_1_94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116295da5bc_1_94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g116295da5bc_1_94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Afinal, o que é Cloud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Computing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?</a:t>
            </a:r>
            <a:endParaRPr sz="5333" b="1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3" name="Google Shape;253;g116295da5bc_1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9460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mundo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Cloud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Google Shape;267;g109ffa863cd_0_356">
            <a:extLst>
              <a:ext uri="{FF2B5EF4-FFF2-40B4-BE49-F238E27FC236}">
                <a16:creationId xmlns:a16="http://schemas.microsoft.com/office/drawing/2014/main" id="{4AA07BA7-6CB1-D6F1-F57D-F420D8AFD9E7}"/>
              </a:ext>
            </a:extLst>
          </p:cNvPr>
          <p:cNvSpPr txBox="1"/>
          <p:nvPr/>
        </p:nvSpPr>
        <p:spPr>
          <a:xfrm>
            <a:off x="754033" y="1724033"/>
            <a:ext cx="10689200" cy="4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r>
              <a:rPr lang="en-US" sz="3200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endParaRPr lang="en-US" sz="3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Ambientes on-premises</a:t>
            </a:r>
          </a:p>
          <a:p>
            <a:pPr marL="609585" indent="-507987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r>
              <a:rPr lang="en-US" sz="3200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Virtualização</a:t>
            </a:r>
            <a:endParaRPr lang="en-US" sz="3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endParaRPr lang="en-US" sz="3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926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chave</a:t>
            </a:r>
            <a:endParaRPr lang="en-US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Google Shape;267;g109ffa863cd_0_356">
            <a:extLst>
              <a:ext uri="{FF2B5EF4-FFF2-40B4-BE49-F238E27FC236}">
                <a16:creationId xmlns:a16="http://schemas.microsoft.com/office/drawing/2014/main" id="{32985909-A1A4-FCF0-4620-A35B4224F266}"/>
              </a:ext>
            </a:extLst>
          </p:cNvPr>
          <p:cNvSpPr txBox="1"/>
          <p:nvPr/>
        </p:nvSpPr>
        <p:spPr>
          <a:xfrm>
            <a:off x="754033" y="1724033"/>
            <a:ext cx="10689200" cy="4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07987" defTabSz="1219170">
              <a:spcBef>
                <a:spcPts val="2400"/>
              </a:spcBef>
              <a:buClr>
                <a:srgbClr val="000000"/>
              </a:buClr>
              <a:buSzPts val="2400"/>
              <a:buFont typeface="Calibri"/>
              <a:buChar char="●"/>
              <a:defRPr/>
            </a:pPr>
            <a:r>
              <a:rPr lang="en-US" sz="3200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Pagamento</a:t>
            </a: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conforme</a:t>
            </a: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(Pay as you go)</a:t>
            </a:r>
          </a:p>
        </p:txBody>
      </p:sp>
    </p:spTree>
    <p:extLst>
      <p:ext uri="{BB962C8B-B14F-4D97-AF65-F5344CB8AC3E}">
        <p14:creationId xmlns:p14="http://schemas.microsoft.com/office/powerpoint/2010/main" val="16259926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Microsoft Office PowerPoint</Application>
  <PresentationFormat>Widescreen</PresentationFormat>
  <Paragraphs>92</Paragraphs>
  <Slides>34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Tema do Office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Seabra</dc:creator>
  <cp:lastModifiedBy>Renato Seabra</cp:lastModifiedBy>
  <cp:revision>2</cp:revision>
  <dcterms:created xsi:type="dcterms:W3CDTF">2023-04-04T14:13:17Z</dcterms:created>
  <dcterms:modified xsi:type="dcterms:W3CDTF">2025-04-03T20:36:21Z</dcterms:modified>
</cp:coreProperties>
</file>