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Century Gothic"/>
      <p:regular r:id="rId13"/>
      <p:bold r:id="rId14"/>
      <p:italic r:id="rId15"/>
      <p:boldItalic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4AC338-BBD0-4BEE-B676-7BDAA4CCF653}">
  <a:tblStyle styleId="{BB4AC338-BBD0-4BEE-B676-7BDAA4CCF65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CenturyGothic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CenturyGothic-italic.fntdata"/><Relationship Id="rId14" Type="http://schemas.openxmlformats.org/officeDocument/2006/relationships/font" Target="fonts/CenturyGothic-bold.fntdata"/><Relationship Id="rId16" Type="http://schemas.openxmlformats.org/officeDocument/2006/relationships/font" Target="fonts/CenturyGothic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Bare Metal = Núvem privada ou Data Center</a:t>
            </a:r>
            <a:endParaRPr/>
          </a:p>
        </p:txBody>
      </p:sp>
      <p:sp>
        <p:nvSpPr>
          <p:cNvPr id="59" name="Google Shape;5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134aea55d1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" name="Google Shape;65;g134aea55d1a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133c7c3754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g133c7c37548_0_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34aea55d1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g134aea55d1a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33c7c3754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g133c7c37548_0_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33c7c37548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33c7c37548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134aea55d1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g134aea55d1a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1"/>
          <p:cNvSpPr txBox="1"/>
          <p:nvPr>
            <p:ph idx="1" type="body"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1"/>
          <p:cNvSpPr txBox="1"/>
          <p:nvPr>
            <p:ph idx="2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2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12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12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4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3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3"/>
          <p:cNvSpPr txBox="1"/>
          <p:nvPr>
            <p:ph idx="1" type="body"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2" type="body"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3" type="body"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3"/>
          <p:cNvSpPr txBox="1"/>
          <p:nvPr>
            <p:ph idx="4" type="body"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3"/>
          <p:cNvSpPr txBox="1"/>
          <p:nvPr>
            <p:ph idx="5" type="body"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3"/>
          <p:cNvSpPr txBox="1"/>
          <p:nvPr>
            <p:ph idx="6" type="body"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4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5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5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6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7"/>
          <p:cNvSpPr txBox="1"/>
          <p:nvPr>
            <p:ph idx="1" type="subTitle"/>
          </p:nvPr>
        </p:nvSpPr>
        <p:spPr>
          <a:xfrm>
            <a:off x="457200" y="205200"/>
            <a:ext cx="8229240" cy="39812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8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2" type="body"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3" type="body"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9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3" type="body"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0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0"/>
          <p:cNvSpPr txBox="1"/>
          <p:nvPr>
            <p:ph idx="1" type="body"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2" type="body"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0"/>
          <p:cNvSpPr txBox="1"/>
          <p:nvPr>
            <p:ph idx="3" type="body"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165520" y="95760"/>
            <a:ext cx="845280" cy="379440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Google Shape;7;p1"/>
          <p:cNvSpPr txBox="1"/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p1"/>
          <p:cNvSpPr txBox="1"/>
          <p:nvPr>
            <p:ph idx="1"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/>
          <p:nvPr/>
        </p:nvSpPr>
        <p:spPr>
          <a:xfrm>
            <a:off x="529375" y="951950"/>
            <a:ext cx="8416500" cy="197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Discos, sistemas de arquivos e partições</a:t>
            </a:r>
            <a:endParaRPr b="0" i="0" sz="40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2" name="Google Shape;62;p14"/>
          <p:cNvSpPr txBox="1"/>
          <p:nvPr/>
        </p:nvSpPr>
        <p:spPr>
          <a:xfrm>
            <a:off x="672450" y="2897250"/>
            <a:ext cx="3770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Denilson Bonatti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Tech Lead - DIO</a:t>
            </a:r>
            <a:endParaRPr/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Tipos de discos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8" name="Google Shape;68;p15"/>
          <p:cNvPicPr preferRelativeResize="0"/>
          <p:nvPr/>
        </p:nvPicPr>
        <p:blipFill rotWithShape="1">
          <a:blip r:embed="rId3">
            <a:alphaModFix/>
          </a:blip>
          <a:srcRect b="0" l="13576" r="14625" t="0"/>
          <a:stretch/>
        </p:blipFill>
        <p:spPr>
          <a:xfrm>
            <a:off x="665275" y="1480675"/>
            <a:ext cx="3090400" cy="3097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16751" y="967780"/>
            <a:ext cx="3888849" cy="2477766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5">
            <a:alphaModFix/>
          </a:blip>
          <a:srcRect b="37081" l="0" r="0" t="33292"/>
          <a:stretch/>
        </p:blipFill>
        <p:spPr>
          <a:xfrm>
            <a:off x="5048488" y="3684150"/>
            <a:ext cx="3625375" cy="1074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arquivos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16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Sistema de arquivos é um padrão, uma forma como o sistema operacional usa para controlar como os dados são armazenados e recuperados.</a:t>
            </a:r>
            <a:endParaRPr b="0" sz="24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Sistemas de arquivos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2" name="Google Shape;82;p17"/>
          <p:cNvGraphicFramePr/>
          <p:nvPr/>
        </p:nvGraphicFramePr>
        <p:xfrm>
          <a:off x="952500" y="2190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{BB4AC338-BBD0-4BEE-B676-7BDAA4CCF653}</a:tableStyleId>
              </a:tblPr>
              <a:tblGrid>
                <a:gridCol w="3619500"/>
                <a:gridCol w="36195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Sistema Operacional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Sistema de arquivos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MacOS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HFS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Unix/Linux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Ext3,Ext4,XFS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Windows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FAT32, NTFS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Particionamento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8"/>
          <p:cNvSpPr/>
          <p:nvPr/>
        </p:nvSpPr>
        <p:spPr>
          <a:xfrm>
            <a:off x="540000" y="2002996"/>
            <a:ext cx="8100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De um modo geral, o particionamento é a divisão de um disco em partes. Cada parte ou partição é 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independente</a:t>
            </a:r>
            <a:r>
              <a:rPr lang="en-US" sz="24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 da outra. Cada partição pode ter um sistema de arquivos diferente.</a:t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76319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Partições no Windows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9"/>
          <p:cNvSpPr/>
          <p:nvPr/>
        </p:nvSpPr>
        <p:spPr>
          <a:xfrm>
            <a:off x="651400" y="1516575"/>
            <a:ext cx="31830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No Windows cada partição é reconhecida como uma unidade e nomeada como uma letra: C, D, E, etc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35426" y="1573125"/>
            <a:ext cx="4435124" cy="31196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/>
          <p:nvPr/>
        </p:nvSpPr>
        <p:spPr>
          <a:xfrm>
            <a:off x="565560" y="636480"/>
            <a:ext cx="7410000" cy="84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E4C4C"/>
              </a:buClr>
              <a:buSzPts val="4000"/>
              <a:buFont typeface="Century Gothic"/>
              <a:buNone/>
            </a:pPr>
            <a:r>
              <a:rPr b="1" lang="en-US" sz="4000">
                <a:solidFill>
                  <a:srgbClr val="EE4C4C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Partições no Linux</a:t>
            </a:r>
            <a:endParaRPr b="0" sz="4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371975" y="1981575"/>
            <a:ext cx="3820200" cy="2203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No Linux cada disco recebe um nome iniciado por sd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, sd</a:t>
            </a:r>
            <a:r>
              <a:rPr lang="en-US" sz="20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, sd</a:t>
            </a:r>
            <a:r>
              <a:rPr lang="en-US" sz="2000">
                <a:solidFill>
                  <a:srgbClr val="EE4C4C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Cada partição do disco é numerada. Exemplo: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sda1, sda2, sd3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181818"/>
                </a:solidFill>
                <a:latin typeface="Calibri"/>
                <a:ea typeface="Calibri"/>
                <a:cs typeface="Calibri"/>
                <a:sym typeface="Calibri"/>
              </a:rPr>
              <a:t>sdb1, sdb2…</a:t>
            </a:r>
            <a:endParaRPr sz="2000">
              <a:solidFill>
                <a:srgbClr val="18181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2" name="Google Shape;102;p20"/>
          <p:cNvPicPr preferRelativeResize="0"/>
          <p:nvPr/>
        </p:nvPicPr>
        <p:blipFill rotWithShape="1">
          <a:blip r:embed="rId3">
            <a:alphaModFix/>
          </a:blip>
          <a:srcRect b="56540" l="0" r="33391" t="0"/>
          <a:stretch/>
        </p:blipFill>
        <p:spPr>
          <a:xfrm>
            <a:off x="3979725" y="2326975"/>
            <a:ext cx="4706174" cy="167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>
    <mc:Choice Requires="p14">
      <p:transition spd="slow" p14:dur="700">
        <p:fade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