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9" r:id="rId2"/>
    <p:sldId id="256" r:id="rId3"/>
    <p:sldId id="266" r:id="rId4"/>
    <p:sldId id="280" r:id="rId5"/>
    <p:sldId id="286" r:id="rId6"/>
    <p:sldId id="281" r:id="rId7"/>
    <p:sldId id="283" r:id="rId8"/>
    <p:sldId id="284" r:id="rId9"/>
    <p:sldId id="288" r:id="rId10"/>
    <p:sldId id="287" r:id="rId11"/>
    <p:sldId id="277" r:id="rId12"/>
    <p:sldId id="289" r:id="rId13"/>
    <p:sldId id="291" r:id="rId14"/>
    <p:sldId id="290" r:id="rId15"/>
    <p:sldId id="293" r:id="rId16"/>
    <p:sldId id="262" r:id="rId17"/>
    <p:sldId id="26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70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60"/>
  </p:normalViewPr>
  <p:slideViewPr>
    <p:cSldViewPr snapToGrid="0" showGuides="1">
      <p:cViewPr varScale="1">
        <p:scale>
          <a:sx n="107" d="100"/>
          <a:sy n="107" d="100"/>
        </p:scale>
        <p:origin x="138"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D76C4A-BFCE-419F-8A8A-E24092702B8A}" type="datetimeFigureOut">
              <a:rPr lang="en-US" smtClean="0"/>
              <a:t>05-Jul-23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2D932-8C00-4995-8030-EEDA6E44B0DF}" type="slidenum">
              <a:rPr lang="en-US" smtClean="0"/>
              <a:t>‹#›</a:t>
            </a:fld>
            <a:endParaRPr lang="en-US"/>
          </a:p>
        </p:txBody>
      </p:sp>
    </p:spTree>
    <p:extLst>
      <p:ext uri="{BB962C8B-B14F-4D97-AF65-F5344CB8AC3E}">
        <p14:creationId xmlns:p14="http://schemas.microsoft.com/office/powerpoint/2010/main" val="3587635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CA2D932-8C00-4995-8030-EEDA6E44B0DF}" type="slidenum">
              <a:rPr lang="en-US" smtClean="0"/>
              <a:t>2</a:t>
            </a:fld>
            <a:endParaRPr lang="en-US"/>
          </a:p>
        </p:txBody>
      </p:sp>
    </p:spTree>
    <p:extLst>
      <p:ext uri="{BB962C8B-B14F-4D97-AF65-F5344CB8AC3E}">
        <p14:creationId xmlns:p14="http://schemas.microsoft.com/office/powerpoint/2010/main" val="1300755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CA2D932-8C00-4995-8030-EEDA6E44B0DF}" type="slidenum">
              <a:rPr lang="en-US" smtClean="0"/>
              <a:t>4</a:t>
            </a:fld>
            <a:endParaRPr lang="en-US"/>
          </a:p>
        </p:txBody>
      </p:sp>
    </p:spTree>
    <p:extLst>
      <p:ext uri="{BB962C8B-B14F-4D97-AF65-F5344CB8AC3E}">
        <p14:creationId xmlns:p14="http://schemas.microsoft.com/office/powerpoint/2010/main" val="4188945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CA2D932-8C00-4995-8030-EEDA6E44B0DF}" type="slidenum">
              <a:rPr lang="en-US" smtClean="0"/>
              <a:t>8</a:t>
            </a:fld>
            <a:endParaRPr lang="en-US"/>
          </a:p>
        </p:txBody>
      </p:sp>
    </p:spTree>
    <p:extLst>
      <p:ext uri="{BB962C8B-B14F-4D97-AF65-F5344CB8AC3E}">
        <p14:creationId xmlns:p14="http://schemas.microsoft.com/office/powerpoint/2010/main" val="2755201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A25E1-DB9B-6EFC-19DB-8CE65FA6FB1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7CFF3EF-BF24-5E17-E383-3B450C10E6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E66EBFE-AB25-B4BA-DD5B-22719B1A826A}"/>
              </a:ext>
            </a:extLst>
          </p:cNvPr>
          <p:cNvSpPr>
            <a:spLocks noGrp="1"/>
          </p:cNvSpPr>
          <p:nvPr>
            <p:ph type="dt" sz="half" idx="10"/>
          </p:nvPr>
        </p:nvSpPr>
        <p:spPr/>
        <p:txBody>
          <a:bodyPr/>
          <a:lstStyle/>
          <a:p>
            <a:fld id="{AC62FF6B-D8E3-4DEE-B5AE-5D802D973967}" type="datetime1">
              <a:rPr lang="zh-CN" altLang="en-US" smtClean="0"/>
              <a:t>2023/7/5</a:t>
            </a:fld>
            <a:endParaRPr lang="zh-CN" altLang="en-US"/>
          </a:p>
        </p:txBody>
      </p:sp>
      <p:sp>
        <p:nvSpPr>
          <p:cNvPr id="5" name="页脚占位符 4">
            <a:extLst>
              <a:ext uri="{FF2B5EF4-FFF2-40B4-BE49-F238E27FC236}">
                <a16:creationId xmlns:a16="http://schemas.microsoft.com/office/drawing/2014/main" id="{8687CDC8-6DEA-1125-1717-4EE389D2FB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DFDAD7-62FA-410E-C352-5166456D1A78}"/>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2663124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F42CB-4A46-4E11-8FF6-7E073D2E288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CC2671D-9BB0-0AC0-E311-D3064BB1A40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DFCB69-3AA9-5E56-6FAE-CC63BA354245}"/>
              </a:ext>
            </a:extLst>
          </p:cNvPr>
          <p:cNvSpPr>
            <a:spLocks noGrp="1"/>
          </p:cNvSpPr>
          <p:nvPr>
            <p:ph type="dt" sz="half" idx="10"/>
          </p:nvPr>
        </p:nvSpPr>
        <p:spPr/>
        <p:txBody>
          <a:bodyPr/>
          <a:lstStyle/>
          <a:p>
            <a:fld id="{35DCFFCA-A75D-4B95-B0AD-893263949305}" type="datetime1">
              <a:rPr lang="zh-CN" altLang="en-US" smtClean="0"/>
              <a:t>2023/7/5</a:t>
            </a:fld>
            <a:endParaRPr lang="zh-CN" altLang="en-US"/>
          </a:p>
        </p:txBody>
      </p:sp>
      <p:sp>
        <p:nvSpPr>
          <p:cNvPr id="5" name="页脚占位符 4">
            <a:extLst>
              <a:ext uri="{FF2B5EF4-FFF2-40B4-BE49-F238E27FC236}">
                <a16:creationId xmlns:a16="http://schemas.microsoft.com/office/drawing/2014/main" id="{608DD9CB-700A-B342-E3C5-14644B196D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366E55-B1C0-3E91-2F12-12642AB2E3F8}"/>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311896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8881309-6D9B-7B4A-30E5-C9B9963AD6C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76D9975-8952-EAF2-3226-380214614F8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AD1C9B-563E-2E1F-D09F-80838D53B9CD}"/>
              </a:ext>
            </a:extLst>
          </p:cNvPr>
          <p:cNvSpPr>
            <a:spLocks noGrp="1"/>
          </p:cNvSpPr>
          <p:nvPr>
            <p:ph type="dt" sz="half" idx="10"/>
          </p:nvPr>
        </p:nvSpPr>
        <p:spPr/>
        <p:txBody>
          <a:bodyPr/>
          <a:lstStyle/>
          <a:p>
            <a:fld id="{9247DF84-D9E7-46D1-AAA6-3C573F8D589C}" type="datetime1">
              <a:rPr lang="zh-CN" altLang="en-US" smtClean="0"/>
              <a:t>2023/7/5</a:t>
            </a:fld>
            <a:endParaRPr lang="zh-CN" altLang="en-US"/>
          </a:p>
        </p:txBody>
      </p:sp>
      <p:sp>
        <p:nvSpPr>
          <p:cNvPr id="5" name="页脚占位符 4">
            <a:extLst>
              <a:ext uri="{FF2B5EF4-FFF2-40B4-BE49-F238E27FC236}">
                <a16:creationId xmlns:a16="http://schemas.microsoft.com/office/drawing/2014/main" id="{217677E6-7130-31B6-4EB2-852A11C913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046280-F1C6-3F23-D0BB-B3A839AB5E68}"/>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235058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18C70-24AB-F2EE-0C1F-5CF9CB2A89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8DE822-D86E-B627-9498-1756367E009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0878A6-B632-8088-D3B7-D6C6DC90D4F7}"/>
              </a:ext>
            </a:extLst>
          </p:cNvPr>
          <p:cNvSpPr>
            <a:spLocks noGrp="1"/>
          </p:cNvSpPr>
          <p:nvPr>
            <p:ph type="dt" sz="half" idx="10"/>
          </p:nvPr>
        </p:nvSpPr>
        <p:spPr/>
        <p:txBody>
          <a:bodyPr/>
          <a:lstStyle/>
          <a:p>
            <a:fld id="{63B9A6BA-FF24-4F66-82B7-410E149623A0}" type="datetime1">
              <a:rPr lang="zh-CN" altLang="en-US" smtClean="0"/>
              <a:t>2023/7/5</a:t>
            </a:fld>
            <a:endParaRPr lang="zh-CN" altLang="en-US"/>
          </a:p>
        </p:txBody>
      </p:sp>
      <p:sp>
        <p:nvSpPr>
          <p:cNvPr id="5" name="页脚占位符 4">
            <a:extLst>
              <a:ext uri="{FF2B5EF4-FFF2-40B4-BE49-F238E27FC236}">
                <a16:creationId xmlns:a16="http://schemas.microsoft.com/office/drawing/2014/main" id="{868775FE-B440-E0D3-6201-2AE3B7B793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F6293D-DE6C-48E8-E158-92B58335FD3E}"/>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117108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AA4BC-FAB3-FC96-953E-6A4ED03447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A95D5A8-6C2E-AC95-1D04-0DEC3ED834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8BB8FAD-5974-441B-A195-8F67BEDF072E}"/>
              </a:ext>
            </a:extLst>
          </p:cNvPr>
          <p:cNvSpPr>
            <a:spLocks noGrp="1"/>
          </p:cNvSpPr>
          <p:nvPr>
            <p:ph type="dt" sz="half" idx="10"/>
          </p:nvPr>
        </p:nvSpPr>
        <p:spPr/>
        <p:txBody>
          <a:bodyPr/>
          <a:lstStyle/>
          <a:p>
            <a:fld id="{BD16C0F4-2E9E-4444-BDD8-7B1181A7F2A6}" type="datetime1">
              <a:rPr lang="zh-CN" altLang="en-US" smtClean="0"/>
              <a:t>2023/7/5</a:t>
            </a:fld>
            <a:endParaRPr lang="zh-CN" altLang="en-US"/>
          </a:p>
        </p:txBody>
      </p:sp>
      <p:sp>
        <p:nvSpPr>
          <p:cNvPr id="5" name="页脚占位符 4">
            <a:extLst>
              <a:ext uri="{FF2B5EF4-FFF2-40B4-BE49-F238E27FC236}">
                <a16:creationId xmlns:a16="http://schemas.microsoft.com/office/drawing/2014/main" id="{1455FD99-991F-49D9-59F3-4C2836348A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853C27-48B2-21EF-F2A4-7D6B1F872F26}"/>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14026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6D559-4EC7-8356-4085-C98E5F6C7A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8F562C-DF35-F3A8-4F40-8082D354AE3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3787A19-2453-6E0A-623E-D5D5A867B28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D90282-7E44-073F-2E1C-3B18B4B54BDB}"/>
              </a:ext>
            </a:extLst>
          </p:cNvPr>
          <p:cNvSpPr>
            <a:spLocks noGrp="1"/>
          </p:cNvSpPr>
          <p:nvPr>
            <p:ph type="dt" sz="half" idx="10"/>
          </p:nvPr>
        </p:nvSpPr>
        <p:spPr/>
        <p:txBody>
          <a:bodyPr/>
          <a:lstStyle/>
          <a:p>
            <a:fld id="{F67DF344-0CB7-4467-B6C4-026E20A0F292}" type="datetime1">
              <a:rPr lang="zh-CN" altLang="en-US" smtClean="0"/>
              <a:t>2023/7/5</a:t>
            </a:fld>
            <a:endParaRPr lang="zh-CN" altLang="en-US"/>
          </a:p>
        </p:txBody>
      </p:sp>
      <p:sp>
        <p:nvSpPr>
          <p:cNvPr id="6" name="页脚占位符 5">
            <a:extLst>
              <a:ext uri="{FF2B5EF4-FFF2-40B4-BE49-F238E27FC236}">
                <a16:creationId xmlns:a16="http://schemas.microsoft.com/office/drawing/2014/main" id="{9825C980-7CCA-5E83-F1CB-5641F8C300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9623D2-F5A6-AA7B-7109-7BDDF0082082}"/>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3179619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B6246-1614-598B-CCB9-0D3901659F6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9F468F9-8A29-99C1-2CEA-8090174109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CDEC057-3BED-000A-081C-CED6DC1201E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55CFAF-1080-B68E-F8AA-992FCE91E6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8FDCA3-0292-70C1-DC2B-C5898DAA30E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00F430E-A8F0-E6A3-519C-586BDAEB6B61}"/>
              </a:ext>
            </a:extLst>
          </p:cNvPr>
          <p:cNvSpPr>
            <a:spLocks noGrp="1"/>
          </p:cNvSpPr>
          <p:nvPr>
            <p:ph type="dt" sz="half" idx="10"/>
          </p:nvPr>
        </p:nvSpPr>
        <p:spPr/>
        <p:txBody>
          <a:bodyPr/>
          <a:lstStyle/>
          <a:p>
            <a:fld id="{242516CF-04CC-4042-A7E9-B0F4CC560145}" type="datetime1">
              <a:rPr lang="zh-CN" altLang="en-US" smtClean="0"/>
              <a:t>2023/7/5</a:t>
            </a:fld>
            <a:endParaRPr lang="zh-CN" altLang="en-US"/>
          </a:p>
        </p:txBody>
      </p:sp>
      <p:sp>
        <p:nvSpPr>
          <p:cNvPr id="8" name="页脚占位符 7">
            <a:extLst>
              <a:ext uri="{FF2B5EF4-FFF2-40B4-BE49-F238E27FC236}">
                <a16:creationId xmlns:a16="http://schemas.microsoft.com/office/drawing/2014/main" id="{7506C9A2-3829-1F3C-5FF9-9B7F7AAFAD6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FD3C107-66B7-941C-6CF6-9E2519B4AB14}"/>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404693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D3E7D-BB69-66A6-4484-14140EA79F6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320C175-D5C3-548A-6ABE-B661F915B2C9}"/>
              </a:ext>
            </a:extLst>
          </p:cNvPr>
          <p:cNvSpPr>
            <a:spLocks noGrp="1"/>
          </p:cNvSpPr>
          <p:nvPr>
            <p:ph type="dt" sz="half" idx="10"/>
          </p:nvPr>
        </p:nvSpPr>
        <p:spPr/>
        <p:txBody>
          <a:bodyPr/>
          <a:lstStyle/>
          <a:p>
            <a:fld id="{18CDFF1D-C727-464C-B4BB-38E6E8273B43}" type="datetime1">
              <a:rPr lang="zh-CN" altLang="en-US" smtClean="0"/>
              <a:t>2023/7/5</a:t>
            </a:fld>
            <a:endParaRPr lang="zh-CN" altLang="en-US"/>
          </a:p>
        </p:txBody>
      </p:sp>
      <p:sp>
        <p:nvSpPr>
          <p:cNvPr id="4" name="页脚占位符 3">
            <a:extLst>
              <a:ext uri="{FF2B5EF4-FFF2-40B4-BE49-F238E27FC236}">
                <a16:creationId xmlns:a16="http://schemas.microsoft.com/office/drawing/2014/main" id="{352C87DA-B761-EBBB-3303-97AD649F75B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2931106-3A8B-9E16-0B69-0F073B655368}"/>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399533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878A0B-036A-4E3C-82C6-9801BE9B15AC}"/>
              </a:ext>
            </a:extLst>
          </p:cNvPr>
          <p:cNvSpPr>
            <a:spLocks noGrp="1"/>
          </p:cNvSpPr>
          <p:nvPr>
            <p:ph type="dt" sz="half" idx="10"/>
          </p:nvPr>
        </p:nvSpPr>
        <p:spPr/>
        <p:txBody>
          <a:bodyPr/>
          <a:lstStyle/>
          <a:p>
            <a:fld id="{45BC3435-4B27-4A16-BDFA-49A5A10D3D3B}" type="datetime1">
              <a:rPr lang="zh-CN" altLang="en-US" smtClean="0"/>
              <a:t>2023/7/5</a:t>
            </a:fld>
            <a:endParaRPr lang="zh-CN" altLang="en-US"/>
          </a:p>
        </p:txBody>
      </p:sp>
      <p:sp>
        <p:nvSpPr>
          <p:cNvPr id="3" name="页脚占位符 2">
            <a:extLst>
              <a:ext uri="{FF2B5EF4-FFF2-40B4-BE49-F238E27FC236}">
                <a16:creationId xmlns:a16="http://schemas.microsoft.com/office/drawing/2014/main" id="{097251D3-D4A8-9704-989D-058C6496B63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395F735-B974-DCD0-1CA7-00C8537402B0}"/>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168259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522AE-968F-87EB-2AEB-09A7E81757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1CC3476-E557-C690-C112-896DED7975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2BF96CB-FFDD-391F-6BA5-6FCF73A23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9B7717-80A6-6F61-568E-32858CCB350B}"/>
              </a:ext>
            </a:extLst>
          </p:cNvPr>
          <p:cNvSpPr>
            <a:spLocks noGrp="1"/>
          </p:cNvSpPr>
          <p:nvPr>
            <p:ph type="dt" sz="half" idx="10"/>
          </p:nvPr>
        </p:nvSpPr>
        <p:spPr/>
        <p:txBody>
          <a:bodyPr/>
          <a:lstStyle/>
          <a:p>
            <a:fld id="{043E1312-CB11-4023-9237-AFCEE904F2E1}" type="datetime1">
              <a:rPr lang="zh-CN" altLang="en-US" smtClean="0"/>
              <a:t>2023/7/5</a:t>
            </a:fld>
            <a:endParaRPr lang="zh-CN" altLang="en-US"/>
          </a:p>
        </p:txBody>
      </p:sp>
      <p:sp>
        <p:nvSpPr>
          <p:cNvPr id="6" name="页脚占位符 5">
            <a:extLst>
              <a:ext uri="{FF2B5EF4-FFF2-40B4-BE49-F238E27FC236}">
                <a16:creationId xmlns:a16="http://schemas.microsoft.com/office/drawing/2014/main" id="{88D99D15-F965-8B2C-5D36-8DC01C2921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DA400B-7360-2963-C4FD-B22BC94F6DF2}"/>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202298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D2443-7FB7-C6DC-8D3E-30488CF93A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60DF725-851F-D4EC-748C-18C392981A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D2ED1AA-E2B3-CC14-305E-169F04127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6FE8ECE-0984-64EE-28FF-0255DAE52493}"/>
              </a:ext>
            </a:extLst>
          </p:cNvPr>
          <p:cNvSpPr>
            <a:spLocks noGrp="1"/>
          </p:cNvSpPr>
          <p:nvPr>
            <p:ph type="dt" sz="half" idx="10"/>
          </p:nvPr>
        </p:nvSpPr>
        <p:spPr/>
        <p:txBody>
          <a:bodyPr/>
          <a:lstStyle/>
          <a:p>
            <a:fld id="{682CF4C8-8449-4AF5-A50A-088FF5DEE606}" type="datetime1">
              <a:rPr lang="zh-CN" altLang="en-US" smtClean="0"/>
              <a:t>2023/7/5</a:t>
            </a:fld>
            <a:endParaRPr lang="zh-CN" altLang="en-US"/>
          </a:p>
        </p:txBody>
      </p:sp>
      <p:sp>
        <p:nvSpPr>
          <p:cNvPr id="6" name="页脚占位符 5">
            <a:extLst>
              <a:ext uri="{FF2B5EF4-FFF2-40B4-BE49-F238E27FC236}">
                <a16:creationId xmlns:a16="http://schemas.microsoft.com/office/drawing/2014/main" id="{7FE2D5D7-13A2-A670-E844-555B586365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F8D8F8-9DC5-8ED5-6C43-FDE9F704673E}"/>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2032294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F49BF85-0CE7-713D-BB0F-CD8770D8F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CDFCED9-1E11-6495-1667-FBC3B59F91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4A7D28-84D7-4A56-728C-FF04249653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93D55-CCB4-481E-AC3C-7F0806D82B1F}" type="datetime1">
              <a:rPr lang="zh-CN" altLang="en-US" smtClean="0"/>
              <a:t>2023/7/5</a:t>
            </a:fld>
            <a:endParaRPr lang="zh-CN" altLang="en-US"/>
          </a:p>
        </p:txBody>
      </p:sp>
      <p:sp>
        <p:nvSpPr>
          <p:cNvPr id="5" name="页脚占位符 4">
            <a:extLst>
              <a:ext uri="{FF2B5EF4-FFF2-40B4-BE49-F238E27FC236}">
                <a16:creationId xmlns:a16="http://schemas.microsoft.com/office/drawing/2014/main" id="{857F20C7-0593-879E-C10C-B0BB845EA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341730D-D595-99F3-B925-C428A0C313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3993225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4"/>
            <a:ext cx="12192000" cy="455396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sz="2000" b="1" dirty="0"/>
          </a:p>
        </p:txBody>
      </p:sp>
      <p:sp>
        <p:nvSpPr>
          <p:cNvPr id="2" name="文本框 1">
            <a:extLst>
              <a:ext uri="{FF2B5EF4-FFF2-40B4-BE49-F238E27FC236}">
                <a16:creationId xmlns:a16="http://schemas.microsoft.com/office/drawing/2014/main" id="{91B7750B-93EC-0480-A3F3-63277AB64CDB}"/>
              </a:ext>
            </a:extLst>
          </p:cNvPr>
          <p:cNvSpPr txBox="1"/>
          <p:nvPr/>
        </p:nvSpPr>
        <p:spPr>
          <a:xfrm>
            <a:off x="1457326" y="1990726"/>
            <a:ext cx="3842847" cy="707886"/>
          </a:xfrm>
          <a:prstGeom prst="rect">
            <a:avLst/>
          </a:prstGeom>
          <a:noFill/>
        </p:spPr>
        <p:txBody>
          <a:bodyPr wrap="none" rtlCol="0">
            <a:spAutoFit/>
          </a:bodyPr>
          <a:lstStyle/>
          <a:p>
            <a:r>
              <a:rPr lang="en-US" altLang="zh-CN" sz="4000" b="1" i="0" dirty="0">
                <a:solidFill>
                  <a:schemeClr val="bg1"/>
                </a:solidFill>
                <a:effectLst/>
                <a:latin typeface="Microsoft YaHei Light" panose="020B0502040204020203" pitchFamily="34" charset="-122"/>
                <a:ea typeface="Microsoft YaHei Light" panose="020B0502040204020203" pitchFamily="34" charset="-122"/>
              </a:rPr>
              <a:t>German Census</a:t>
            </a:r>
          </a:p>
        </p:txBody>
      </p:sp>
      <p:sp>
        <p:nvSpPr>
          <p:cNvPr id="3" name="文本框 2">
            <a:extLst>
              <a:ext uri="{FF2B5EF4-FFF2-40B4-BE49-F238E27FC236}">
                <a16:creationId xmlns:a16="http://schemas.microsoft.com/office/drawing/2014/main" id="{4F32AECF-D73A-0597-F22D-D651AC7E4C57}"/>
              </a:ext>
            </a:extLst>
          </p:cNvPr>
          <p:cNvSpPr txBox="1"/>
          <p:nvPr/>
        </p:nvSpPr>
        <p:spPr>
          <a:xfrm>
            <a:off x="1457326" y="3158100"/>
            <a:ext cx="2258247" cy="461665"/>
          </a:xfrm>
          <a:prstGeom prst="rect">
            <a:avLst/>
          </a:prstGeom>
          <a:noFill/>
        </p:spPr>
        <p:txBody>
          <a:bodyPr wrap="none" rtlCol="0">
            <a:spAutoFit/>
          </a:bodyPr>
          <a:lstStyle/>
          <a:p>
            <a:r>
              <a:rPr lang="en-US" altLang="zh-CN" sz="2400" b="1" dirty="0">
                <a:solidFill>
                  <a:schemeClr val="bg1"/>
                </a:solidFill>
                <a:latin typeface="Microsoft YaHei Light" panose="020B0502040204020203" pitchFamily="34" charset="-122"/>
                <a:ea typeface="Microsoft YaHei Light" panose="020B0502040204020203" pitchFamily="34" charset="-122"/>
              </a:rPr>
              <a:t>Week 8 Report</a:t>
            </a:r>
            <a:endParaRPr lang="zh-CN" altLang="en-US" sz="2400" b="1" dirty="0">
              <a:solidFill>
                <a:schemeClr val="bg1"/>
              </a:solidFill>
              <a:latin typeface="Microsoft YaHei Light" panose="020B0502040204020203" pitchFamily="34" charset="-122"/>
              <a:ea typeface="Microsoft YaHei Light" panose="020B0502040204020203" pitchFamily="34" charset="-122"/>
            </a:endParaRPr>
          </a:p>
        </p:txBody>
      </p:sp>
      <p:sp>
        <p:nvSpPr>
          <p:cNvPr id="4" name="文本框 3">
            <a:extLst>
              <a:ext uri="{FF2B5EF4-FFF2-40B4-BE49-F238E27FC236}">
                <a16:creationId xmlns:a16="http://schemas.microsoft.com/office/drawing/2014/main" id="{F483454D-D67D-6058-DCC4-81F60EEFD1DA}"/>
              </a:ext>
            </a:extLst>
          </p:cNvPr>
          <p:cNvSpPr txBox="1"/>
          <p:nvPr/>
        </p:nvSpPr>
        <p:spPr>
          <a:xfrm>
            <a:off x="8420093" y="3917042"/>
            <a:ext cx="2084225" cy="1200329"/>
          </a:xfrm>
          <a:prstGeom prst="rect">
            <a:avLst/>
          </a:prstGeom>
          <a:noFill/>
        </p:spPr>
        <p:txBody>
          <a:bodyPr wrap="none" rtlCol="0">
            <a:spAutoFit/>
          </a:bodyPr>
          <a:lstStyle/>
          <a:p>
            <a:r>
              <a:rPr lang="en-US" altLang="zh-CN" dirty="0">
                <a:solidFill>
                  <a:schemeClr val="bg1"/>
                </a:solidFill>
              </a:rPr>
              <a:t>Andrei </a:t>
            </a:r>
            <a:r>
              <a:rPr lang="en-US" altLang="zh-CN" dirty="0" err="1">
                <a:solidFill>
                  <a:schemeClr val="bg1"/>
                </a:solidFill>
              </a:rPr>
              <a:t>Staradubets</a:t>
            </a:r>
            <a:endParaRPr lang="en-US" altLang="zh-CN" dirty="0">
              <a:solidFill>
                <a:schemeClr val="bg1"/>
              </a:solidFill>
            </a:endParaRPr>
          </a:p>
          <a:p>
            <a:r>
              <a:rPr lang="en-US" altLang="zh-CN" dirty="0">
                <a:solidFill>
                  <a:schemeClr val="bg1"/>
                </a:solidFill>
              </a:rPr>
              <a:t>Bai Li</a:t>
            </a:r>
          </a:p>
          <a:p>
            <a:r>
              <a:rPr lang="en-US" altLang="zh-CN" dirty="0" err="1">
                <a:solidFill>
                  <a:schemeClr val="bg1"/>
                </a:solidFill>
              </a:rPr>
              <a:t>Erblina</a:t>
            </a:r>
            <a:r>
              <a:rPr lang="en-US" altLang="zh-CN" dirty="0">
                <a:solidFill>
                  <a:schemeClr val="bg1"/>
                </a:solidFill>
              </a:rPr>
              <a:t> </a:t>
            </a:r>
            <a:r>
              <a:rPr lang="en-US" altLang="zh-CN" dirty="0" err="1">
                <a:solidFill>
                  <a:schemeClr val="bg1"/>
                </a:solidFill>
              </a:rPr>
              <a:t>Jakupi</a:t>
            </a:r>
            <a:endParaRPr lang="en-US" altLang="zh-CN" dirty="0">
              <a:solidFill>
                <a:schemeClr val="bg1"/>
              </a:solidFill>
            </a:endParaRPr>
          </a:p>
          <a:p>
            <a:r>
              <a:rPr lang="en-US" altLang="zh-CN" dirty="0">
                <a:solidFill>
                  <a:schemeClr val="bg1"/>
                </a:solidFill>
              </a:rPr>
              <a:t>Priya Arumugam</a:t>
            </a:r>
          </a:p>
        </p:txBody>
      </p:sp>
      <p:sp>
        <p:nvSpPr>
          <p:cNvPr id="6" name="Slide Number Placeholder 5">
            <a:extLst>
              <a:ext uri="{FF2B5EF4-FFF2-40B4-BE49-F238E27FC236}">
                <a16:creationId xmlns:a16="http://schemas.microsoft.com/office/drawing/2014/main" id="{81704A34-E5A3-4CC2-A5C5-F9BE11001EF9}"/>
              </a:ext>
            </a:extLst>
          </p:cNvPr>
          <p:cNvSpPr>
            <a:spLocks noGrp="1"/>
          </p:cNvSpPr>
          <p:nvPr>
            <p:ph type="sldNum" sz="quarter" idx="12"/>
          </p:nvPr>
        </p:nvSpPr>
        <p:spPr/>
        <p:txBody>
          <a:bodyPr/>
          <a:lstStyle/>
          <a:p>
            <a:fld id="{2BE341AB-CA30-47D2-B99B-0F94E4D0778C}" type="slidenum">
              <a:rPr lang="zh-CN" altLang="en-US" smtClean="0"/>
              <a:t>1</a:t>
            </a:fld>
            <a:endParaRPr lang="zh-CN" altLang="en-US"/>
          </a:p>
        </p:txBody>
      </p:sp>
    </p:spTree>
    <p:extLst>
      <p:ext uri="{BB962C8B-B14F-4D97-AF65-F5344CB8AC3E}">
        <p14:creationId xmlns:p14="http://schemas.microsoft.com/office/powerpoint/2010/main" val="3207396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E600DD-9BDA-EB35-30D4-63672AF14139}"/>
              </a:ext>
            </a:extLst>
          </p:cNvPr>
          <p:cNvSpPr>
            <a:spLocks noGrp="1"/>
          </p:cNvSpPr>
          <p:nvPr>
            <p:ph type="sldNum" sz="quarter" idx="12"/>
          </p:nvPr>
        </p:nvSpPr>
        <p:spPr/>
        <p:txBody>
          <a:bodyPr/>
          <a:lstStyle/>
          <a:p>
            <a:fld id="{2BE341AB-CA30-47D2-B99B-0F94E4D0778C}" type="slidenum">
              <a:rPr lang="zh-CN" altLang="en-US" smtClean="0"/>
              <a:t>10</a:t>
            </a:fld>
            <a:endParaRPr lang="zh-CN" altLang="en-US"/>
          </a:p>
        </p:txBody>
      </p:sp>
      <p:pic>
        <p:nvPicPr>
          <p:cNvPr id="5" name="Picture 4" descr="Technische Universität München – Wikipedia">
            <a:extLst>
              <a:ext uri="{FF2B5EF4-FFF2-40B4-BE49-F238E27FC236}">
                <a16:creationId xmlns:a16="http://schemas.microsoft.com/office/drawing/2014/main" id="{93309494-6F0D-D05D-DD6A-4201B15DF1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2067" y="215446"/>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4">
            <a:extLst>
              <a:ext uri="{FF2B5EF4-FFF2-40B4-BE49-F238E27FC236}">
                <a16:creationId xmlns:a16="http://schemas.microsoft.com/office/drawing/2014/main" id="{C331FD13-8596-C613-6F9A-B3A3F811AA54}"/>
              </a:ext>
            </a:extLst>
          </p:cNvPr>
          <p:cNvSpPr/>
          <p:nvPr/>
        </p:nvSpPr>
        <p:spPr>
          <a:xfrm rot="10800000" flipV="1">
            <a:off x="0" y="844331"/>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Results of Classification – Urban vs Rural</a:t>
            </a:r>
          </a:p>
        </p:txBody>
      </p:sp>
      <p:sp>
        <p:nvSpPr>
          <p:cNvPr id="7" name="文本框 2">
            <a:extLst>
              <a:ext uri="{FF2B5EF4-FFF2-40B4-BE49-F238E27FC236}">
                <a16:creationId xmlns:a16="http://schemas.microsoft.com/office/drawing/2014/main" id="{2B78ECD5-3FF7-B4A2-BF6B-4A682B4AC403}"/>
              </a:ext>
            </a:extLst>
          </p:cNvPr>
          <p:cNvSpPr txBox="1"/>
          <p:nvPr/>
        </p:nvSpPr>
        <p:spPr>
          <a:xfrm>
            <a:off x="109885" y="4469743"/>
            <a:ext cx="11519862" cy="1886607"/>
          </a:xfrm>
          <a:prstGeom prst="rect">
            <a:avLst/>
          </a:prstGeom>
          <a:noFill/>
        </p:spPr>
        <p:txBody>
          <a:bodyPr wrap="square">
            <a:spAutoFit/>
          </a:bodyPr>
          <a:lstStyle/>
          <a:p>
            <a:pPr lvl="1">
              <a:lnSpc>
                <a:spcPct val="150000"/>
              </a:lnSpc>
              <a:defRPr/>
            </a:pPr>
            <a:r>
              <a:rPr lang="en-US" sz="2000" b="1" dirty="0">
                <a:solidFill>
                  <a:schemeClr val="accent1"/>
                </a:solidFill>
                <a:latin typeface="Microsoft YaHei Light" panose="020B0502040204020203" pitchFamily="34" charset="-122"/>
                <a:ea typeface="Microsoft YaHei Light" panose="020B0502040204020203" pitchFamily="34" charset="-122"/>
              </a:rPr>
              <a:t>Conclusion: For Urban-Rural Classification both PCA and Forward Feature Selection performs quite similar. The errors in the result could mostly be explained by not ideal original labels assignment and not ideal correspondence between administrative borders of districts with Urban centers.</a:t>
            </a:r>
          </a:p>
        </p:txBody>
      </p:sp>
      <p:graphicFrame>
        <p:nvGraphicFramePr>
          <p:cNvPr id="9" name="Table 9">
            <a:extLst>
              <a:ext uri="{FF2B5EF4-FFF2-40B4-BE49-F238E27FC236}">
                <a16:creationId xmlns:a16="http://schemas.microsoft.com/office/drawing/2014/main" id="{0793EF67-9763-A62B-C764-E3C3F874D225}"/>
              </a:ext>
            </a:extLst>
          </p:cNvPr>
          <p:cNvGraphicFramePr>
            <a:graphicFrameLocks noGrp="1"/>
          </p:cNvGraphicFramePr>
          <p:nvPr>
            <p:extLst>
              <p:ext uri="{D42A27DB-BD31-4B8C-83A1-F6EECF244321}">
                <p14:modId xmlns:p14="http://schemas.microsoft.com/office/powerpoint/2010/main" val="3986392682"/>
              </p:ext>
            </p:extLst>
          </p:nvPr>
        </p:nvGraphicFramePr>
        <p:xfrm>
          <a:off x="2032000" y="2388257"/>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414000400"/>
                    </a:ext>
                  </a:extLst>
                </a:gridCol>
                <a:gridCol w="2325292">
                  <a:extLst>
                    <a:ext uri="{9D8B030D-6E8A-4147-A177-3AD203B41FA5}">
                      <a16:colId xmlns:a16="http://schemas.microsoft.com/office/drawing/2014/main" val="386537787"/>
                    </a:ext>
                  </a:extLst>
                </a:gridCol>
                <a:gridCol w="3093374">
                  <a:extLst>
                    <a:ext uri="{9D8B030D-6E8A-4147-A177-3AD203B41FA5}">
                      <a16:colId xmlns:a16="http://schemas.microsoft.com/office/drawing/2014/main" val="949465970"/>
                    </a:ext>
                  </a:extLst>
                </a:gridCol>
              </a:tblGrid>
              <a:tr h="370840">
                <a:tc>
                  <a:txBody>
                    <a:bodyPr/>
                    <a:lstStyle/>
                    <a:p>
                      <a:r>
                        <a:rPr lang="en-US" dirty="0"/>
                        <a:t>Accuracy/Method</a:t>
                      </a:r>
                      <a:endParaRPr lang="en-GB" dirty="0"/>
                    </a:p>
                  </a:txBody>
                  <a:tcPr/>
                </a:tc>
                <a:tc>
                  <a:txBody>
                    <a:bodyPr/>
                    <a:lstStyle/>
                    <a:p>
                      <a:r>
                        <a:rPr lang="en-GB" dirty="0"/>
                        <a:t>PCA</a:t>
                      </a:r>
                    </a:p>
                  </a:txBody>
                  <a:tcPr/>
                </a:tc>
                <a:tc>
                  <a:txBody>
                    <a:bodyPr/>
                    <a:lstStyle/>
                    <a:p>
                      <a:r>
                        <a:rPr lang="en-GB" dirty="0"/>
                        <a:t>Forward Feature Selection</a:t>
                      </a:r>
                    </a:p>
                  </a:txBody>
                  <a:tcPr/>
                </a:tc>
                <a:extLst>
                  <a:ext uri="{0D108BD9-81ED-4DB2-BD59-A6C34878D82A}">
                    <a16:rowId xmlns:a16="http://schemas.microsoft.com/office/drawing/2014/main" val="2078153600"/>
                  </a:ext>
                </a:extLst>
              </a:tr>
              <a:tr h="370840">
                <a:tc>
                  <a:txBody>
                    <a:bodyPr/>
                    <a:lstStyle/>
                    <a:p>
                      <a:r>
                        <a:rPr lang="en-US" dirty="0"/>
                        <a:t>Training</a:t>
                      </a:r>
                      <a:endParaRPr lang="en-GB" dirty="0"/>
                    </a:p>
                  </a:txBody>
                  <a:tcPr/>
                </a:tc>
                <a:tc>
                  <a:txBody>
                    <a:bodyPr/>
                    <a:lstStyle/>
                    <a:p>
                      <a:r>
                        <a:rPr lang="en-GB" dirty="0"/>
                        <a:t>0.935</a:t>
                      </a:r>
                    </a:p>
                  </a:txBody>
                  <a:tcPr/>
                </a:tc>
                <a:tc>
                  <a:txBody>
                    <a:bodyPr/>
                    <a:lstStyle/>
                    <a:p>
                      <a:r>
                        <a:rPr lang="en-US" dirty="0"/>
                        <a:t>0.939</a:t>
                      </a:r>
                      <a:endParaRPr lang="en-GB" dirty="0"/>
                    </a:p>
                  </a:txBody>
                  <a:tcPr/>
                </a:tc>
                <a:extLst>
                  <a:ext uri="{0D108BD9-81ED-4DB2-BD59-A6C34878D82A}">
                    <a16:rowId xmlns:a16="http://schemas.microsoft.com/office/drawing/2014/main" val="1382582499"/>
                  </a:ext>
                </a:extLst>
              </a:tr>
              <a:tr h="370840">
                <a:tc>
                  <a:txBody>
                    <a:bodyPr/>
                    <a:lstStyle/>
                    <a:p>
                      <a:r>
                        <a:rPr lang="en-US" dirty="0"/>
                        <a:t>Validation</a:t>
                      </a:r>
                      <a:endParaRPr lang="en-GB" dirty="0"/>
                    </a:p>
                  </a:txBody>
                  <a:tcPr/>
                </a:tc>
                <a:tc>
                  <a:txBody>
                    <a:bodyPr/>
                    <a:lstStyle/>
                    <a:p>
                      <a:r>
                        <a:rPr lang="en-US" dirty="0"/>
                        <a:t>0.909</a:t>
                      </a:r>
                      <a:endParaRPr lang="en-GB" dirty="0"/>
                    </a:p>
                  </a:txBody>
                  <a:tcPr/>
                </a:tc>
                <a:tc>
                  <a:txBody>
                    <a:bodyPr/>
                    <a:lstStyle/>
                    <a:p>
                      <a:r>
                        <a:rPr lang="en-US" dirty="0"/>
                        <a:t>0.939</a:t>
                      </a:r>
                      <a:endParaRPr lang="en-GB" dirty="0"/>
                    </a:p>
                  </a:txBody>
                  <a:tcPr/>
                </a:tc>
                <a:extLst>
                  <a:ext uri="{0D108BD9-81ED-4DB2-BD59-A6C34878D82A}">
                    <a16:rowId xmlns:a16="http://schemas.microsoft.com/office/drawing/2014/main" val="1795402362"/>
                  </a:ext>
                </a:extLst>
              </a:tr>
              <a:tr h="370840">
                <a:tc>
                  <a:txBody>
                    <a:bodyPr/>
                    <a:lstStyle/>
                    <a:p>
                      <a:r>
                        <a:rPr lang="en-US" dirty="0"/>
                        <a:t>Test</a:t>
                      </a:r>
                      <a:endParaRPr lang="en-GB" dirty="0"/>
                    </a:p>
                  </a:txBody>
                  <a:tcPr/>
                </a:tc>
                <a:tc>
                  <a:txBody>
                    <a:bodyPr/>
                    <a:lstStyle/>
                    <a:p>
                      <a:r>
                        <a:rPr lang="en-US" dirty="0"/>
                        <a:t>0.916</a:t>
                      </a:r>
                      <a:endParaRPr lang="en-GB" dirty="0"/>
                    </a:p>
                  </a:txBody>
                  <a:tcPr/>
                </a:tc>
                <a:tc>
                  <a:txBody>
                    <a:bodyPr/>
                    <a:lstStyle/>
                    <a:p>
                      <a:r>
                        <a:rPr lang="en-US" dirty="0"/>
                        <a:t>0.904</a:t>
                      </a:r>
                      <a:endParaRPr lang="en-GB" dirty="0"/>
                    </a:p>
                  </a:txBody>
                  <a:tcPr/>
                </a:tc>
                <a:extLst>
                  <a:ext uri="{0D108BD9-81ED-4DB2-BD59-A6C34878D82A}">
                    <a16:rowId xmlns:a16="http://schemas.microsoft.com/office/drawing/2014/main" val="689635012"/>
                  </a:ext>
                </a:extLst>
              </a:tr>
            </a:tbl>
          </a:graphicData>
        </a:graphic>
      </p:graphicFrame>
    </p:spTree>
    <p:extLst>
      <p:ext uri="{BB962C8B-B14F-4D97-AF65-F5344CB8AC3E}">
        <p14:creationId xmlns:p14="http://schemas.microsoft.com/office/powerpoint/2010/main" val="84197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992487"/>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Regression</a:t>
            </a:r>
          </a:p>
        </p:txBody>
      </p:sp>
      <p:sp>
        <p:nvSpPr>
          <p:cNvPr id="3" name="文本框 2">
            <a:extLst>
              <a:ext uri="{FF2B5EF4-FFF2-40B4-BE49-F238E27FC236}">
                <a16:creationId xmlns:a16="http://schemas.microsoft.com/office/drawing/2014/main" id="{583A59BF-C24F-D1B1-8FD8-07293A16D4C0}"/>
              </a:ext>
            </a:extLst>
          </p:cNvPr>
          <p:cNvSpPr txBox="1"/>
          <p:nvPr/>
        </p:nvSpPr>
        <p:spPr>
          <a:xfrm>
            <a:off x="125963" y="2153038"/>
            <a:ext cx="11893317" cy="5569473"/>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400" b="1" dirty="0">
                <a:solidFill>
                  <a:schemeClr val="accent1"/>
                </a:solidFill>
                <a:latin typeface="Microsoft YaHei Light" panose="020B0502040204020203" pitchFamily="34" charset="-122"/>
                <a:ea typeface="Microsoft YaHei Light" panose="020B0502040204020203" pitchFamily="34" charset="-122"/>
              </a:rPr>
              <a:t>Dataset: Proportional version</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400" b="1" dirty="0">
                <a:solidFill>
                  <a:schemeClr val="accent1"/>
                </a:solidFill>
                <a:latin typeface="Microsoft YaHei Light" panose="020B0502040204020203" pitchFamily="34" charset="-122"/>
                <a:ea typeface="Microsoft YaHei Light" panose="020B0502040204020203" pitchFamily="34" charset="-122"/>
              </a:rPr>
              <a:t>Split: </a:t>
            </a:r>
            <a:r>
              <a:rPr lang="en-US" altLang="zh-CN" sz="2400" b="1" dirty="0" err="1">
                <a:solidFill>
                  <a:srgbClr val="3070B3"/>
                </a:solidFill>
                <a:latin typeface="Microsoft YaHei Light" panose="020B0502040204020203" pitchFamily="34" charset="-122"/>
                <a:ea typeface="Microsoft YaHei Light" panose="020B0502040204020203" pitchFamily="34" charset="-122"/>
              </a:rPr>
              <a:t>trainval</a:t>
            </a:r>
            <a:r>
              <a:rPr lang="en-US" altLang="zh-CN" sz="2400" b="1" dirty="0">
                <a:solidFill>
                  <a:srgbClr val="3070B3"/>
                </a:solidFill>
                <a:latin typeface="Microsoft YaHei Light" panose="020B0502040204020203" pitchFamily="34" charset="-122"/>
                <a:ea typeface="Microsoft YaHei Light" panose="020B0502040204020203" pitchFamily="34" charset="-122"/>
              </a:rPr>
              <a:t>/test 80/20 and train/</a:t>
            </a:r>
            <a:r>
              <a:rPr lang="en-US" altLang="zh-CN" sz="2400" b="1" dirty="0" err="1">
                <a:solidFill>
                  <a:srgbClr val="3070B3"/>
                </a:solidFill>
                <a:latin typeface="Microsoft YaHei Light" panose="020B0502040204020203" pitchFamily="34" charset="-122"/>
                <a:ea typeface="Microsoft YaHei Light" panose="020B0502040204020203" pitchFamily="34" charset="-122"/>
              </a:rPr>
              <a:t>val</a:t>
            </a:r>
            <a:r>
              <a:rPr lang="en-US" altLang="zh-CN" sz="2400" b="1" dirty="0">
                <a:solidFill>
                  <a:srgbClr val="3070B3"/>
                </a:solidFill>
                <a:latin typeface="Microsoft YaHei Light" panose="020B0502040204020203" pitchFamily="34" charset="-122"/>
                <a:ea typeface="Microsoft YaHei Light" panose="020B0502040204020203" pitchFamily="34" charset="-122"/>
              </a:rPr>
              <a:t> 80/20 with stratification policy</a:t>
            </a:r>
            <a:r>
              <a:rPr lang="en-US" sz="2400" b="1" dirty="0">
                <a:solidFill>
                  <a:schemeClr val="accent1"/>
                </a:solidFill>
                <a:latin typeface="Microsoft YaHei Light" panose="020B0502040204020203" pitchFamily="34" charset="-122"/>
                <a:ea typeface="Microsoft YaHei Light" panose="020B0502040204020203" pitchFamily="34" charset="-122"/>
              </a:rPr>
              <a:t>.</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400" b="1" dirty="0">
                <a:solidFill>
                  <a:schemeClr val="accent1"/>
                </a:solidFill>
                <a:latin typeface="Microsoft YaHei Light" panose="020B0502040204020203" pitchFamily="34" charset="-122"/>
                <a:ea typeface="Microsoft YaHei Light" panose="020B0502040204020203" pitchFamily="34" charset="-122"/>
              </a:rPr>
              <a:t>Dropped columns: All non-correlated columns like construction year, </a:t>
            </a:r>
            <a:r>
              <a:rPr lang="en-US" sz="2400" b="1" dirty="0" err="1">
                <a:solidFill>
                  <a:schemeClr val="accent1"/>
                </a:solidFill>
                <a:latin typeface="Microsoft YaHei Light" panose="020B0502040204020203" pitchFamily="34" charset="-122"/>
                <a:ea typeface="Microsoft YaHei Light" panose="020B0502040204020203" pitchFamily="34" charset="-122"/>
              </a:rPr>
              <a:t>roomsize</a:t>
            </a:r>
            <a:r>
              <a:rPr lang="en-US" sz="2400" b="1" dirty="0">
                <a:solidFill>
                  <a:schemeClr val="accent1"/>
                </a:solidFill>
                <a:latin typeface="Microsoft YaHei Light" panose="020B0502040204020203" pitchFamily="34" charset="-122"/>
                <a:ea typeface="Microsoft YaHei Light" panose="020B0502040204020203" pitchFamily="34" charset="-122"/>
              </a:rPr>
              <a:t>, building type, etc.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400" b="1" dirty="0">
                <a:solidFill>
                  <a:schemeClr val="accent1"/>
                </a:solidFill>
                <a:latin typeface="Microsoft YaHei Light" panose="020B0502040204020203" pitchFamily="34" charset="-122"/>
                <a:ea typeface="Microsoft YaHei Light" panose="020B0502040204020203" pitchFamily="34" charset="-122"/>
              </a:rPr>
              <a:t>Objective: Using PCA and regularization, find best regressor for 2 features:</a:t>
            </a:r>
          </a:p>
          <a:p>
            <a:pPr marL="800100" lvl="1" indent="-342900">
              <a:lnSpc>
                <a:spcPct val="150000"/>
              </a:lnSpc>
              <a:buFont typeface="Arial" panose="020B0604020202020204" pitchFamily="34" charset="0"/>
              <a:buChar char="•"/>
              <a:defRPr/>
            </a:pPr>
            <a:r>
              <a:rPr lang="en-US" sz="2400" b="1" dirty="0">
                <a:solidFill>
                  <a:schemeClr val="accent1"/>
                </a:solidFill>
                <a:latin typeface="Microsoft YaHei Light" panose="020B0502040204020203" pitchFamily="34" charset="-122"/>
                <a:ea typeface="Microsoft YaHei Light" panose="020B0502040204020203" pitchFamily="34" charset="-122"/>
              </a:rPr>
              <a:t>University degree holders</a:t>
            </a:r>
          </a:p>
          <a:p>
            <a:pPr marL="800100" lvl="1" indent="-342900">
              <a:lnSpc>
                <a:spcPct val="150000"/>
              </a:lnSpc>
              <a:buFont typeface="Arial" panose="020B0604020202020204" pitchFamily="34" charset="0"/>
              <a:buChar char="•"/>
              <a:defRPr/>
            </a:pPr>
            <a:r>
              <a:rPr lang="en-US" sz="2400" b="1" dirty="0">
                <a:solidFill>
                  <a:schemeClr val="accent1"/>
                </a:solidFill>
                <a:latin typeface="Microsoft YaHei Light" panose="020B0502040204020203" pitchFamily="34" charset="-122"/>
                <a:ea typeface="Microsoft YaHei Light" panose="020B0502040204020203" pitchFamily="34" charset="-122"/>
              </a:rPr>
              <a:t>Divorced Female between 25-29 years of age.</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400" b="1" dirty="0">
                <a:solidFill>
                  <a:schemeClr val="accent1"/>
                </a:solidFill>
                <a:latin typeface="Microsoft YaHei Light" panose="020B0502040204020203" pitchFamily="34" charset="-122"/>
                <a:ea typeface="Microsoft YaHei Light" panose="020B0502040204020203" pitchFamily="34" charset="-122"/>
              </a:rPr>
              <a:t>Regression Algorithm: Linear and Ridge Regression</a:t>
            </a:r>
          </a:p>
          <a:p>
            <a:pPr marL="342900" indent="-342900">
              <a:lnSpc>
                <a:spcPct val="150000"/>
              </a:lnSpc>
              <a:buFont typeface="Arial" panose="020B0604020202020204" pitchFamily="34" charset="0"/>
              <a:buChar char="•"/>
            </a:pPr>
            <a:endParaRPr lang="en-US" altLang="zh-CN" sz="2400" b="1" dirty="0">
              <a:solidFill>
                <a:schemeClr val="accent1"/>
              </a:solidFill>
              <a:latin typeface="Microsoft YaHei Light" panose="020B0502040204020203" pitchFamily="34" charset="-122"/>
              <a:ea typeface="Microsoft YaHei Light" panose="020B0502040204020203" pitchFamily="34" charset="-122"/>
            </a:endParaRPr>
          </a:p>
          <a:p>
            <a:pPr>
              <a:lnSpc>
                <a:spcPct val="150000"/>
              </a:lnSpc>
            </a:pPr>
            <a:r>
              <a:rPr lang="en-US" altLang="zh-CN" sz="2400" b="1" dirty="0">
                <a:solidFill>
                  <a:schemeClr val="accent1"/>
                </a:solidFill>
                <a:latin typeface="Microsoft YaHei Light" panose="020B0502040204020203" pitchFamily="34" charset="-122"/>
                <a:ea typeface="Microsoft YaHei Light" panose="020B0502040204020203" pitchFamily="34" charset="-122"/>
              </a:rPr>
              <a:t> 		</a:t>
            </a:r>
          </a:p>
        </p:txBody>
      </p:sp>
      <p:sp>
        <p:nvSpPr>
          <p:cNvPr id="2" name="Slide Number Placeholder 1">
            <a:extLst>
              <a:ext uri="{FF2B5EF4-FFF2-40B4-BE49-F238E27FC236}">
                <a16:creationId xmlns:a16="http://schemas.microsoft.com/office/drawing/2014/main" id="{44A9FA22-FEEC-42C0-9BAA-F9B6E844A022}"/>
              </a:ext>
            </a:extLst>
          </p:cNvPr>
          <p:cNvSpPr>
            <a:spLocks noGrp="1"/>
          </p:cNvSpPr>
          <p:nvPr>
            <p:ph type="sldNum" sz="quarter" idx="12"/>
          </p:nvPr>
        </p:nvSpPr>
        <p:spPr/>
        <p:txBody>
          <a:bodyPr/>
          <a:lstStyle/>
          <a:p>
            <a:fld id="{2BE341AB-CA30-47D2-B99B-0F94E4D0778C}" type="slidenum">
              <a:rPr lang="zh-CN" altLang="en-US" smtClean="0"/>
              <a:t>11</a:t>
            </a:fld>
            <a:endParaRPr lang="zh-CN" altLang="en-US"/>
          </a:p>
        </p:txBody>
      </p:sp>
    </p:spTree>
    <p:extLst>
      <p:ext uri="{BB962C8B-B14F-4D97-AF65-F5344CB8AC3E}">
        <p14:creationId xmlns:p14="http://schemas.microsoft.com/office/powerpoint/2010/main" val="58978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2449DEE-A63E-4099-A3AC-C292C08694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730" y="2188424"/>
            <a:ext cx="5364542" cy="438998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B59283B-4553-71FC-23E7-2A6EFF140677}"/>
              </a:ext>
            </a:extLst>
          </p:cNvPr>
          <p:cNvSpPr>
            <a:spLocks noGrp="1"/>
          </p:cNvSpPr>
          <p:nvPr>
            <p:ph type="sldNum" sz="quarter" idx="12"/>
          </p:nvPr>
        </p:nvSpPr>
        <p:spPr/>
        <p:txBody>
          <a:bodyPr/>
          <a:lstStyle/>
          <a:p>
            <a:fld id="{2BE341AB-CA30-47D2-B99B-0F94E4D0778C}" type="slidenum">
              <a:rPr lang="zh-CN" altLang="en-US" smtClean="0"/>
              <a:t>12</a:t>
            </a:fld>
            <a:endParaRPr lang="zh-CN" altLang="en-US"/>
          </a:p>
        </p:txBody>
      </p:sp>
      <p:pic>
        <p:nvPicPr>
          <p:cNvPr id="3" name="Picture 2" descr="Technische Universität München – Wikipedia">
            <a:extLst>
              <a:ext uri="{FF2B5EF4-FFF2-40B4-BE49-F238E27FC236}">
                <a16:creationId xmlns:a16="http://schemas.microsoft.com/office/drawing/2014/main" id="{57B53C6C-8D23-C5FD-9CA0-D6FDC45080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4">
            <a:extLst>
              <a:ext uri="{FF2B5EF4-FFF2-40B4-BE49-F238E27FC236}">
                <a16:creationId xmlns:a16="http://schemas.microsoft.com/office/drawing/2014/main" id="{40A86BE8-6776-AA3A-FFAB-4B7041CB8E17}"/>
              </a:ext>
            </a:extLst>
          </p:cNvPr>
          <p:cNvSpPr/>
          <p:nvPr/>
        </p:nvSpPr>
        <p:spPr>
          <a:xfrm rot="10800000" flipV="1">
            <a:off x="0" y="992487"/>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Regression –  University degree holders</a:t>
            </a:r>
          </a:p>
        </p:txBody>
      </p:sp>
      <p:pic>
        <p:nvPicPr>
          <p:cNvPr id="1028" name="Picture 4">
            <a:extLst>
              <a:ext uri="{FF2B5EF4-FFF2-40B4-BE49-F238E27FC236}">
                <a16:creationId xmlns:a16="http://schemas.microsoft.com/office/drawing/2014/main" id="{C1A7F3B1-B9F1-9204-C722-4747015006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20" y="2197101"/>
            <a:ext cx="5491480" cy="4347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785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F35866-A566-E8F9-8A52-72D2892A5FFB}"/>
              </a:ext>
            </a:extLst>
          </p:cNvPr>
          <p:cNvSpPr>
            <a:spLocks noGrp="1"/>
          </p:cNvSpPr>
          <p:nvPr>
            <p:ph type="sldNum" sz="quarter" idx="12"/>
          </p:nvPr>
        </p:nvSpPr>
        <p:spPr/>
        <p:txBody>
          <a:bodyPr/>
          <a:lstStyle/>
          <a:p>
            <a:fld id="{2BE341AB-CA30-47D2-B99B-0F94E4D0778C}" type="slidenum">
              <a:rPr lang="zh-CN" altLang="en-US" smtClean="0"/>
              <a:t>13</a:t>
            </a:fld>
            <a:endParaRPr lang="zh-CN" altLang="en-US"/>
          </a:p>
        </p:txBody>
      </p:sp>
      <p:sp>
        <p:nvSpPr>
          <p:cNvPr id="3" name="矩形 4">
            <a:extLst>
              <a:ext uri="{FF2B5EF4-FFF2-40B4-BE49-F238E27FC236}">
                <a16:creationId xmlns:a16="http://schemas.microsoft.com/office/drawing/2014/main" id="{D7B478C6-B2DC-44FB-4344-2CC055485EF1}"/>
              </a:ext>
            </a:extLst>
          </p:cNvPr>
          <p:cNvSpPr/>
          <p:nvPr/>
        </p:nvSpPr>
        <p:spPr>
          <a:xfrm rot="10800000" flipV="1">
            <a:off x="0" y="992487"/>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Regression –  University degree holders</a:t>
            </a:r>
          </a:p>
        </p:txBody>
      </p:sp>
      <p:graphicFrame>
        <p:nvGraphicFramePr>
          <p:cNvPr id="4" name="Table 3">
            <a:extLst>
              <a:ext uri="{FF2B5EF4-FFF2-40B4-BE49-F238E27FC236}">
                <a16:creationId xmlns:a16="http://schemas.microsoft.com/office/drawing/2014/main" id="{558C8CC7-065C-465B-9C1E-D4680206E16C}"/>
              </a:ext>
            </a:extLst>
          </p:cNvPr>
          <p:cNvGraphicFramePr>
            <a:graphicFrameLocks noGrp="1"/>
          </p:cNvGraphicFramePr>
          <p:nvPr>
            <p:extLst>
              <p:ext uri="{D42A27DB-BD31-4B8C-83A1-F6EECF244321}">
                <p14:modId xmlns:p14="http://schemas.microsoft.com/office/powerpoint/2010/main" val="2961518470"/>
              </p:ext>
            </p:extLst>
          </p:nvPr>
        </p:nvGraphicFramePr>
        <p:xfrm>
          <a:off x="838197" y="2665254"/>
          <a:ext cx="10515603" cy="1737360"/>
        </p:xfrm>
        <a:graphic>
          <a:graphicData uri="http://schemas.openxmlformats.org/drawingml/2006/table">
            <a:tbl>
              <a:tblPr/>
              <a:tblGrid>
                <a:gridCol w="1844040">
                  <a:extLst>
                    <a:ext uri="{9D8B030D-6E8A-4147-A177-3AD203B41FA5}">
                      <a16:colId xmlns:a16="http://schemas.microsoft.com/office/drawing/2014/main" val="2742282234"/>
                    </a:ext>
                  </a:extLst>
                </a:gridCol>
                <a:gridCol w="1310640">
                  <a:extLst>
                    <a:ext uri="{9D8B030D-6E8A-4147-A177-3AD203B41FA5}">
                      <a16:colId xmlns:a16="http://schemas.microsoft.com/office/drawing/2014/main" val="42407058"/>
                    </a:ext>
                  </a:extLst>
                </a:gridCol>
                <a:gridCol w="1352007">
                  <a:extLst>
                    <a:ext uri="{9D8B030D-6E8A-4147-A177-3AD203B41FA5}">
                      <a16:colId xmlns:a16="http://schemas.microsoft.com/office/drawing/2014/main" val="3735421870"/>
                    </a:ext>
                  </a:extLst>
                </a:gridCol>
                <a:gridCol w="1502229">
                  <a:extLst>
                    <a:ext uri="{9D8B030D-6E8A-4147-A177-3AD203B41FA5}">
                      <a16:colId xmlns:a16="http://schemas.microsoft.com/office/drawing/2014/main" val="2050525644"/>
                    </a:ext>
                  </a:extLst>
                </a:gridCol>
                <a:gridCol w="1502229">
                  <a:extLst>
                    <a:ext uri="{9D8B030D-6E8A-4147-A177-3AD203B41FA5}">
                      <a16:colId xmlns:a16="http://schemas.microsoft.com/office/drawing/2014/main" val="1643893922"/>
                    </a:ext>
                  </a:extLst>
                </a:gridCol>
                <a:gridCol w="1502229">
                  <a:extLst>
                    <a:ext uri="{9D8B030D-6E8A-4147-A177-3AD203B41FA5}">
                      <a16:colId xmlns:a16="http://schemas.microsoft.com/office/drawing/2014/main" val="896757394"/>
                    </a:ext>
                  </a:extLst>
                </a:gridCol>
                <a:gridCol w="1502229">
                  <a:extLst>
                    <a:ext uri="{9D8B030D-6E8A-4147-A177-3AD203B41FA5}">
                      <a16:colId xmlns:a16="http://schemas.microsoft.com/office/drawing/2014/main" val="2508731555"/>
                    </a:ext>
                  </a:extLst>
                </a:gridCol>
              </a:tblGrid>
              <a:tr h="0">
                <a:tc>
                  <a:txBody>
                    <a:bodyPr/>
                    <a:lstStyle/>
                    <a:p>
                      <a:pPr algn="ctr"/>
                      <a:endParaRPr lang="en-GB">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GB">
                          <a:effectLst/>
                        </a:rPr>
                        <a:t>Training MSE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GB" dirty="0">
                          <a:effectLst/>
                        </a:rPr>
                        <a:t>Training R2</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GB">
                          <a:effectLst/>
                        </a:rPr>
                        <a:t>Validation MSE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GB" dirty="0">
                          <a:effectLst/>
                        </a:rPr>
                        <a:t>Validation R2</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GB">
                          <a:effectLst/>
                        </a:rPr>
                        <a:t>Test MSE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GB" dirty="0">
                          <a:effectLst/>
                        </a:rPr>
                        <a:t>Test R2</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747810156"/>
                  </a:ext>
                </a:extLst>
              </a:tr>
              <a:tr h="0">
                <a:tc>
                  <a:txBody>
                    <a:bodyPr/>
                    <a:lstStyle/>
                    <a:p>
                      <a:r>
                        <a:rPr lang="en-US" dirty="0">
                          <a:effectLst/>
                        </a:rPr>
                        <a:t>Ridge (L2 </a:t>
                      </a:r>
                      <a:r>
                        <a:rPr lang="el-GR" sz="1800" b="0" i="0" kern="1200" dirty="0">
                          <a:solidFill>
                            <a:schemeClr val="tx1"/>
                          </a:solidFill>
                          <a:effectLst/>
                          <a:latin typeface="+mn-lt"/>
                          <a:ea typeface="+mn-ea"/>
                          <a:cs typeface="+mn-cs"/>
                        </a:rPr>
                        <a:t>α</a:t>
                      </a:r>
                      <a:r>
                        <a:rPr lang="en-US" sz="1800" b="0" i="0" kern="1200" dirty="0">
                          <a:solidFill>
                            <a:schemeClr val="tx1"/>
                          </a:solidFill>
                          <a:effectLst/>
                          <a:latin typeface="+mn-lt"/>
                          <a:ea typeface="+mn-ea"/>
                          <a:cs typeface="+mn-cs"/>
                        </a:rPr>
                        <a:t>=0.1)</a:t>
                      </a:r>
                      <a:endParaRPr lang="en-GB"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r>
                        <a:rPr lang="en-GB" b="0" i="0">
                          <a:solidFill>
                            <a:srgbClr val="222222"/>
                          </a:solidFill>
                          <a:effectLst/>
                          <a:latin typeface="Arial" panose="020B0604020202020204" pitchFamily="34" charset="0"/>
                        </a:rPr>
                        <a:t>7.26e-05</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r>
                        <a:rPr lang="en-GB" b="0" i="0">
                          <a:solidFill>
                            <a:srgbClr val="222222"/>
                          </a:solidFill>
                          <a:effectLst/>
                          <a:latin typeface="Arial" panose="020B0604020202020204" pitchFamily="34" charset="0"/>
                        </a:rPr>
                        <a:t>0.92</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r>
                        <a:rPr lang="en-GB" b="0" i="0">
                          <a:solidFill>
                            <a:srgbClr val="222222"/>
                          </a:solidFill>
                          <a:effectLst/>
                          <a:latin typeface="Arial" panose="020B0604020202020204" pitchFamily="34" charset="0"/>
                        </a:rPr>
                        <a:t>7.59e-05</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r>
                        <a:rPr lang="en-GB" b="0" i="0">
                          <a:solidFill>
                            <a:srgbClr val="222222"/>
                          </a:solidFill>
                          <a:effectLst/>
                          <a:latin typeface="Arial" panose="020B0604020202020204" pitchFamily="34" charset="0"/>
                        </a:rPr>
                        <a:t>0.87</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endParaRPr lang="en-GB" b="0" i="0" dirty="0">
                        <a:solidFill>
                          <a:srgbClr val="222222"/>
                        </a:solidFill>
                        <a:effectLst/>
                        <a:latin typeface="Arial" panose="020B0604020202020204" pitchFamily="34" charset="0"/>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endParaRPr lang="en-GB" b="0" i="0" dirty="0">
                        <a:solidFill>
                          <a:srgbClr val="222222"/>
                        </a:solidFill>
                        <a:effectLst/>
                        <a:latin typeface="Arial" panose="020B0604020202020204" pitchFamily="34" charset="0"/>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563980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Ridge + PCA</a:t>
                      </a:r>
                      <a:endParaRPr lang="en-GB"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r>
                        <a:rPr lang="en-GB" b="0" i="0" dirty="0">
                          <a:solidFill>
                            <a:srgbClr val="222222"/>
                          </a:solidFill>
                          <a:effectLst/>
                          <a:latin typeface="Arial" panose="020B0604020202020204" pitchFamily="34" charset="0"/>
                        </a:rPr>
                        <a:t>7.15e-05</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r>
                        <a:rPr lang="en-GB" b="0" i="0">
                          <a:solidFill>
                            <a:srgbClr val="222222"/>
                          </a:solidFill>
                          <a:effectLst/>
                          <a:latin typeface="Arial" panose="020B0604020202020204" pitchFamily="34" charset="0"/>
                        </a:rPr>
                        <a:t>0.93</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r>
                        <a:rPr lang="en-GB" b="0" i="0">
                          <a:solidFill>
                            <a:srgbClr val="222222"/>
                          </a:solidFill>
                          <a:effectLst/>
                          <a:latin typeface="Arial" panose="020B0604020202020204" pitchFamily="34" charset="0"/>
                        </a:rPr>
                        <a:t>7.25e-05</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r>
                        <a:rPr lang="en-GB" b="0" i="0">
                          <a:solidFill>
                            <a:srgbClr val="222222"/>
                          </a:solidFill>
                          <a:effectLst/>
                          <a:latin typeface="Arial" panose="020B0604020202020204" pitchFamily="34" charset="0"/>
                        </a:rPr>
                        <a:t>0.91</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endParaRPr lang="en-GB" b="0" i="0" dirty="0">
                        <a:solidFill>
                          <a:srgbClr val="222222"/>
                        </a:solidFill>
                        <a:effectLst/>
                        <a:latin typeface="Arial" panose="020B0604020202020204" pitchFamily="34" charset="0"/>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endParaRPr lang="en-GB" b="0" i="0" dirty="0">
                        <a:solidFill>
                          <a:srgbClr val="222222"/>
                        </a:solidFill>
                        <a:effectLst/>
                        <a:latin typeface="Arial" panose="020B0604020202020204" pitchFamily="34" charset="0"/>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3402686"/>
                  </a:ext>
                </a:extLst>
              </a:tr>
              <a:tr h="0">
                <a:tc>
                  <a:txBody>
                    <a:bodyPr/>
                    <a:lstStyle/>
                    <a:p>
                      <a:r>
                        <a:rPr lang="en-US" b="1" dirty="0">
                          <a:effectLst/>
                        </a:rPr>
                        <a:t>Linear</a:t>
                      </a:r>
                      <a:endParaRPr lang="en-GB" b="1"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GB" b="1" dirty="0">
                          <a:effectLst/>
                        </a:rPr>
                        <a:t>3.92e-05</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GB" b="1" dirty="0">
                          <a:effectLst/>
                        </a:rPr>
                        <a:t>0.96</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GB" b="1" u="sng" dirty="0">
                          <a:effectLst/>
                        </a:rPr>
                        <a:t>6.89e-05</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GB" b="1" dirty="0">
                          <a:effectLst/>
                        </a:rPr>
                        <a:t>0.89</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GB" b="1" dirty="0">
                          <a:effectLst/>
                        </a:rPr>
                        <a:t>8.50e-05</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GB" b="1" dirty="0">
                          <a:effectLst/>
                        </a:rPr>
                        <a:t>0.92</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81110107"/>
                  </a:ext>
                </a:extLst>
              </a:tr>
            </a:tbl>
          </a:graphicData>
        </a:graphic>
      </p:graphicFrame>
    </p:spTree>
    <p:extLst>
      <p:ext uri="{BB962C8B-B14F-4D97-AF65-F5344CB8AC3E}">
        <p14:creationId xmlns:p14="http://schemas.microsoft.com/office/powerpoint/2010/main" val="2314917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7D99F91-6EE7-2A80-E7A0-F21679886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3952" y="2058273"/>
            <a:ext cx="5599088" cy="458192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1552061-E7EB-F2A2-BF64-0F606D60241D}"/>
              </a:ext>
            </a:extLst>
          </p:cNvPr>
          <p:cNvSpPr>
            <a:spLocks noGrp="1"/>
          </p:cNvSpPr>
          <p:nvPr>
            <p:ph type="sldNum" sz="quarter" idx="12"/>
          </p:nvPr>
        </p:nvSpPr>
        <p:spPr/>
        <p:txBody>
          <a:bodyPr/>
          <a:lstStyle/>
          <a:p>
            <a:fld id="{2BE341AB-CA30-47D2-B99B-0F94E4D0778C}" type="slidenum">
              <a:rPr lang="zh-CN" altLang="en-US" smtClean="0"/>
              <a:t>14</a:t>
            </a:fld>
            <a:endParaRPr lang="zh-CN" altLang="en-US"/>
          </a:p>
        </p:txBody>
      </p:sp>
      <p:pic>
        <p:nvPicPr>
          <p:cNvPr id="3" name="Picture 2" descr="Technische Universität München – Wikipedia">
            <a:extLst>
              <a:ext uri="{FF2B5EF4-FFF2-40B4-BE49-F238E27FC236}">
                <a16:creationId xmlns:a16="http://schemas.microsoft.com/office/drawing/2014/main" id="{1288DDCC-3445-657C-954A-8A56C24F91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4">
            <a:extLst>
              <a:ext uri="{FF2B5EF4-FFF2-40B4-BE49-F238E27FC236}">
                <a16:creationId xmlns:a16="http://schemas.microsoft.com/office/drawing/2014/main" id="{73DEF926-070B-ABA0-45E0-0B98029BB2AA}"/>
              </a:ext>
            </a:extLst>
          </p:cNvPr>
          <p:cNvSpPr/>
          <p:nvPr/>
        </p:nvSpPr>
        <p:spPr>
          <a:xfrm rot="10800000" flipV="1">
            <a:off x="0" y="992487"/>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400" b="1" dirty="0">
                <a:latin typeface="Microsoft YaHei Light" panose="020B0502040204020203" pitchFamily="34" charset="-122"/>
                <a:ea typeface="Microsoft YaHei Light" panose="020B0502040204020203" pitchFamily="34" charset="-122"/>
              </a:rPr>
              <a:t> Regression – Divorced female between 25-29 years of age</a:t>
            </a:r>
          </a:p>
        </p:txBody>
      </p:sp>
      <p:pic>
        <p:nvPicPr>
          <p:cNvPr id="2052" name="Picture 4">
            <a:extLst>
              <a:ext uri="{FF2B5EF4-FFF2-40B4-BE49-F238E27FC236}">
                <a16:creationId xmlns:a16="http://schemas.microsoft.com/office/drawing/2014/main" id="{88F5C4F9-19F3-7180-E47F-EF2E8FE580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879" y="2174663"/>
            <a:ext cx="5479448" cy="4337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148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F35866-A566-E8F9-8A52-72D2892A5FFB}"/>
              </a:ext>
            </a:extLst>
          </p:cNvPr>
          <p:cNvSpPr>
            <a:spLocks noGrp="1"/>
          </p:cNvSpPr>
          <p:nvPr>
            <p:ph type="sldNum" sz="quarter" idx="12"/>
          </p:nvPr>
        </p:nvSpPr>
        <p:spPr/>
        <p:txBody>
          <a:bodyPr/>
          <a:lstStyle/>
          <a:p>
            <a:fld id="{2BE341AB-CA30-47D2-B99B-0F94E4D0778C}" type="slidenum">
              <a:rPr lang="zh-CN" altLang="en-US" smtClean="0"/>
              <a:t>15</a:t>
            </a:fld>
            <a:endParaRPr lang="zh-CN" altLang="en-US"/>
          </a:p>
        </p:txBody>
      </p:sp>
      <p:sp>
        <p:nvSpPr>
          <p:cNvPr id="3" name="矩形 4">
            <a:extLst>
              <a:ext uri="{FF2B5EF4-FFF2-40B4-BE49-F238E27FC236}">
                <a16:creationId xmlns:a16="http://schemas.microsoft.com/office/drawing/2014/main" id="{D7B478C6-B2DC-44FB-4344-2CC055485EF1}"/>
              </a:ext>
            </a:extLst>
          </p:cNvPr>
          <p:cNvSpPr/>
          <p:nvPr/>
        </p:nvSpPr>
        <p:spPr>
          <a:xfrm rot="10800000" flipV="1">
            <a:off x="0" y="992487"/>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400" b="1" dirty="0">
                <a:latin typeface="Microsoft YaHei Light" panose="020B0502040204020203" pitchFamily="34" charset="-122"/>
                <a:ea typeface="Microsoft YaHei Light" panose="020B0502040204020203" pitchFamily="34" charset="-122"/>
              </a:rPr>
              <a:t>    Regression – Divorced female between 25-29 years of age</a:t>
            </a:r>
          </a:p>
        </p:txBody>
      </p:sp>
      <p:graphicFrame>
        <p:nvGraphicFramePr>
          <p:cNvPr id="4" name="Table 3">
            <a:extLst>
              <a:ext uri="{FF2B5EF4-FFF2-40B4-BE49-F238E27FC236}">
                <a16:creationId xmlns:a16="http://schemas.microsoft.com/office/drawing/2014/main" id="{558C8CC7-065C-465B-9C1E-D4680206E16C}"/>
              </a:ext>
            </a:extLst>
          </p:cNvPr>
          <p:cNvGraphicFramePr>
            <a:graphicFrameLocks noGrp="1"/>
          </p:cNvGraphicFramePr>
          <p:nvPr>
            <p:extLst>
              <p:ext uri="{D42A27DB-BD31-4B8C-83A1-F6EECF244321}">
                <p14:modId xmlns:p14="http://schemas.microsoft.com/office/powerpoint/2010/main" val="967982749"/>
              </p:ext>
            </p:extLst>
          </p:nvPr>
        </p:nvGraphicFramePr>
        <p:xfrm>
          <a:off x="838197" y="2665254"/>
          <a:ext cx="10515603" cy="1737360"/>
        </p:xfrm>
        <a:graphic>
          <a:graphicData uri="http://schemas.openxmlformats.org/drawingml/2006/table">
            <a:tbl>
              <a:tblPr/>
              <a:tblGrid>
                <a:gridCol w="1844040">
                  <a:extLst>
                    <a:ext uri="{9D8B030D-6E8A-4147-A177-3AD203B41FA5}">
                      <a16:colId xmlns:a16="http://schemas.microsoft.com/office/drawing/2014/main" val="2742282234"/>
                    </a:ext>
                  </a:extLst>
                </a:gridCol>
                <a:gridCol w="1310640">
                  <a:extLst>
                    <a:ext uri="{9D8B030D-6E8A-4147-A177-3AD203B41FA5}">
                      <a16:colId xmlns:a16="http://schemas.microsoft.com/office/drawing/2014/main" val="42407058"/>
                    </a:ext>
                  </a:extLst>
                </a:gridCol>
                <a:gridCol w="1352007">
                  <a:extLst>
                    <a:ext uri="{9D8B030D-6E8A-4147-A177-3AD203B41FA5}">
                      <a16:colId xmlns:a16="http://schemas.microsoft.com/office/drawing/2014/main" val="3735421870"/>
                    </a:ext>
                  </a:extLst>
                </a:gridCol>
                <a:gridCol w="1502229">
                  <a:extLst>
                    <a:ext uri="{9D8B030D-6E8A-4147-A177-3AD203B41FA5}">
                      <a16:colId xmlns:a16="http://schemas.microsoft.com/office/drawing/2014/main" val="2050525644"/>
                    </a:ext>
                  </a:extLst>
                </a:gridCol>
                <a:gridCol w="1502229">
                  <a:extLst>
                    <a:ext uri="{9D8B030D-6E8A-4147-A177-3AD203B41FA5}">
                      <a16:colId xmlns:a16="http://schemas.microsoft.com/office/drawing/2014/main" val="1643893922"/>
                    </a:ext>
                  </a:extLst>
                </a:gridCol>
                <a:gridCol w="1502229">
                  <a:extLst>
                    <a:ext uri="{9D8B030D-6E8A-4147-A177-3AD203B41FA5}">
                      <a16:colId xmlns:a16="http://schemas.microsoft.com/office/drawing/2014/main" val="896757394"/>
                    </a:ext>
                  </a:extLst>
                </a:gridCol>
                <a:gridCol w="1502229">
                  <a:extLst>
                    <a:ext uri="{9D8B030D-6E8A-4147-A177-3AD203B41FA5}">
                      <a16:colId xmlns:a16="http://schemas.microsoft.com/office/drawing/2014/main" val="2508731555"/>
                    </a:ext>
                  </a:extLst>
                </a:gridCol>
              </a:tblGrid>
              <a:tr h="0">
                <a:tc>
                  <a:txBody>
                    <a:bodyPr/>
                    <a:lstStyle/>
                    <a:p>
                      <a:pPr algn="ctr"/>
                      <a:endParaRPr lang="en-GB">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GB">
                          <a:effectLst/>
                        </a:rPr>
                        <a:t>Training MSE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GB" dirty="0">
                          <a:effectLst/>
                        </a:rPr>
                        <a:t>Training R2</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GB">
                          <a:effectLst/>
                        </a:rPr>
                        <a:t>Validation MSE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GB" dirty="0">
                          <a:effectLst/>
                        </a:rPr>
                        <a:t>Validation R2</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GB">
                          <a:effectLst/>
                        </a:rPr>
                        <a:t>Test MSE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GB" dirty="0">
                          <a:effectLst/>
                        </a:rPr>
                        <a:t>Test R2</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747810156"/>
                  </a:ext>
                </a:extLst>
              </a:tr>
              <a:tr h="0">
                <a:tc>
                  <a:txBody>
                    <a:bodyPr/>
                    <a:lstStyle/>
                    <a:p>
                      <a:r>
                        <a:rPr lang="en-US" dirty="0">
                          <a:effectLst/>
                        </a:rPr>
                        <a:t>Ridge (L2 </a:t>
                      </a:r>
                      <a:r>
                        <a:rPr lang="el-GR" sz="1800" b="0" i="0" kern="1200" dirty="0">
                          <a:solidFill>
                            <a:schemeClr val="tx1"/>
                          </a:solidFill>
                          <a:effectLst/>
                          <a:latin typeface="+mn-lt"/>
                          <a:ea typeface="+mn-ea"/>
                          <a:cs typeface="+mn-cs"/>
                        </a:rPr>
                        <a:t>α</a:t>
                      </a:r>
                      <a:r>
                        <a:rPr lang="en-US" sz="1800" b="0" i="0" kern="1200" dirty="0">
                          <a:solidFill>
                            <a:schemeClr val="tx1"/>
                          </a:solidFill>
                          <a:effectLst/>
                          <a:latin typeface="+mn-lt"/>
                          <a:ea typeface="+mn-ea"/>
                          <a:cs typeface="+mn-cs"/>
                        </a:rPr>
                        <a:t>=0.1)</a:t>
                      </a:r>
                      <a:endParaRPr lang="en-GB"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r>
                        <a:rPr lang="en-GB" b="0" i="0">
                          <a:solidFill>
                            <a:srgbClr val="222222"/>
                          </a:solidFill>
                          <a:effectLst/>
                          <a:latin typeface="Arial" panose="020B0604020202020204" pitchFamily="34" charset="0"/>
                        </a:rPr>
                        <a:t>1.87e-08</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r>
                        <a:rPr lang="en-GB" b="0" i="0">
                          <a:solidFill>
                            <a:srgbClr val="222222"/>
                          </a:solidFill>
                          <a:effectLst/>
                          <a:latin typeface="Arial" panose="020B0604020202020204" pitchFamily="34" charset="0"/>
                        </a:rPr>
                        <a:t>0.64</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r>
                        <a:rPr lang="en-GB" b="0" i="0">
                          <a:solidFill>
                            <a:srgbClr val="222222"/>
                          </a:solidFill>
                          <a:effectLst/>
                          <a:latin typeface="Arial" panose="020B0604020202020204" pitchFamily="34" charset="0"/>
                        </a:rPr>
                        <a:t>2.80e-08</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r>
                        <a:rPr lang="en-GB" b="0" i="0" dirty="0">
                          <a:solidFill>
                            <a:srgbClr val="222222"/>
                          </a:solidFill>
                          <a:effectLst/>
                          <a:latin typeface="Arial" panose="020B0604020202020204" pitchFamily="34" charset="0"/>
                        </a:rPr>
                        <a:t>0.68</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endParaRPr lang="en-GB" b="0" i="0" dirty="0">
                        <a:solidFill>
                          <a:srgbClr val="222222"/>
                        </a:solidFill>
                        <a:effectLst/>
                        <a:latin typeface="Arial" panose="020B0604020202020204" pitchFamily="34" charset="0"/>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endParaRPr lang="en-GB" b="0" i="0" dirty="0">
                        <a:solidFill>
                          <a:srgbClr val="222222"/>
                        </a:solidFill>
                        <a:effectLst/>
                        <a:latin typeface="Arial" panose="020B0604020202020204" pitchFamily="34" charset="0"/>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563980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Ridge + PCA</a:t>
                      </a:r>
                      <a:endParaRPr lang="en-GB"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GB">
                          <a:effectLst/>
                        </a:rPr>
                        <a:t>1.91e-08</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GB">
                          <a:effectLst/>
                        </a:rPr>
                        <a:t>0.63</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GB">
                          <a:effectLst/>
                        </a:rPr>
                        <a:t>2.82e-08</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GB" dirty="0">
                          <a:effectLst/>
                        </a:rPr>
                        <a:t>0.68</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endParaRPr lang="en-GB" b="0" i="0" dirty="0">
                        <a:solidFill>
                          <a:srgbClr val="222222"/>
                        </a:solidFill>
                        <a:effectLst/>
                        <a:latin typeface="Arial" panose="020B0604020202020204" pitchFamily="34" charset="0"/>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a:endParaRPr lang="en-GB" b="0" i="0" dirty="0">
                        <a:solidFill>
                          <a:srgbClr val="222222"/>
                        </a:solidFill>
                        <a:effectLst/>
                        <a:latin typeface="Arial" panose="020B0604020202020204" pitchFamily="34" charset="0"/>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3402686"/>
                  </a:ext>
                </a:extLst>
              </a:tr>
              <a:tr h="0">
                <a:tc>
                  <a:txBody>
                    <a:bodyPr/>
                    <a:lstStyle/>
                    <a:p>
                      <a:r>
                        <a:rPr lang="en-US" b="1" dirty="0">
                          <a:effectLst/>
                        </a:rPr>
                        <a:t>Linear</a:t>
                      </a:r>
                      <a:endParaRPr lang="en-GB" b="1"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GB" b="1">
                          <a:effectLst/>
                        </a:rPr>
                        <a:t>1.16e-08</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GB" b="1">
                          <a:effectLst/>
                        </a:rPr>
                        <a:t>0.69</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GB" b="1" u="sng" dirty="0">
                          <a:effectLst/>
                        </a:rPr>
                        <a:t>2.73e-08</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GB" b="1" dirty="0">
                          <a:effectLst/>
                        </a:rPr>
                        <a:t>0.69</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GB" b="1">
                          <a:effectLst/>
                        </a:rPr>
                        <a:t>3.51e-08</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GB" b="1" dirty="0">
                          <a:effectLst/>
                        </a:rPr>
                        <a:t>0.60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81110107"/>
                  </a:ext>
                </a:extLst>
              </a:tr>
            </a:tbl>
          </a:graphicData>
        </a:graphic>
      </p:graphicFrame>
    </p:spTree>
    <p:extLst>
      <p:ext uri="{BB962C8B-B14F-4D97-AF65-F5344CB8AC3E}">
        <p14:creationId xmlns:p14="http://schemas.microsoft.com/office/powerpoint/2010/main" val="2513413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5"/>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Next step</a:t>
            </a:r>
          </a:p>
        </p:txBody>
      </p:sp>
      <p:sp>
        <p:nvSpPr>
          <p:cNvPr id="3" name="文本框 2">
            <a:extLst>
              <a:ext uri="{FF2B5EF4-FFF2-40B4-BE49-F238E27FC236}">
                <a16:creationId xmlns:a16="http://schemas.microsoft.com/office/drawing/2014/main" id="{583A59BF-C24F-D1B1-8FD8-07293A16D4C0}"/>
              </a:ext>
            </a:extLst>
          </p:cNvPr>
          <p:cNvSpPr txBox="1"/>
          <p:nvPr/>
        </p:nvSpPr>
        <p:spPr>
          <a:xfrm>
            <a:off x="816172" y="2282302"/>
            <a:ext cx="10559656" cy="461665"/>
          </a:xfrm>
          <a:prstGeom prst="rect">
            <a:avLst/>
          </a:prstGeom>
          <a:noFill/>
        </p:spPr>
        <p:txBody>
          <a:bodyPr wrap="square">
            <a:spAutoFit/>
          </a:bodyPr>
          <a:lstStyle/>
          <a:p>
            <a:r>
              <a:rPr lang="en-US" sz="2400" b="1" dirty="0">
                <a:solidFill>
                  <a:schemeClr val="accent1"/>
                </a:solidFill>
                <a:latin typeface="Microsoft YaHei Light" panose="020B0502040204020203" pitchFamily="34" charset="-122"/>
                <a:ea typeface="Microsoft YaHei Light" panose="020B0502040204020203" pitchFamily="34" charset="-122"/>
              </a:rPr>
              <a:t>Prepare Final Presentation</a:t>
            </a:r>
          </a:p>
        </p:txBody>
      </p:sp>
      <p:sp>
        <p:nvSpPr>
          <p:cNvPr id="2" name="Slide Number Placeholder 1">
            <a:extLst>
              <a:ext uri="{FF2B5EF4-FFF2-40B4-BE49-F238E27FC236}">
                <a16:creationId xmlns:a16="http://schemas.microsoft.com/office/drawing/2014/main" id="{B3E0B274-6ACE-49D4-A63C-D7AB2F0E1DCB}"/>
              </a:ext>
            </a:extLst>
          </p:cNvPr>
          <p:cNvSpPr>
            <a:spLocks noGrp="1"/>
          </p:cNvSpPr>
          <p:nvPr>
            <p:ph type="sldNum" sz="quarter" idx="12"/>
          </p:nvPr>
        </p:nvSpPr>
        <p:spPr/>
        <p:txBody>
          <a:bodyPr/>
          <a:lstStyle/>
          <a:p>
            <a:fld id="{2BE341AB-CA30-47D2-B99B-0F94E4D0778C}" type="slidenum">
              <a:rPr lang="zh-CN" altLang="en-US" smtClean="0"/>
              <a:t>16</a:t>
            </a:fld>
            <a:endParaRPr lang="zh-CN" altLang="en-US"/>
          </a:p>
        </p:txBody>
      </p:sp>
    </p:spTree>
    <p:extLst>
      <p:ext uri="{BB962C8B-B14F-4D97-AF65-F5344CB8AC3E}">
        <p14:creationId xmlns:p14="http://schemas.microsoft.com/office/powerpoint/2010/main" val="2420061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4"/>
            <a:ext cx="12192000" cy="455396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sz="2000" b="1" dirty="0"/>
          </a:p>
        </p:txBody>
      </p:sp>
      <p:sp>
        <p:nvSpPr>
          <p:cNvPr id="2" name="文本框 1">
            <a:extLst>
              <a:ext uri="{FF2B5EF4-FFF2-40B4-BE49-F238E27FC236}">
                <a16:creationId xmlns:a16="http://schemas.microsoft.com/office/drawing/2014/main" id="{91B7750B-93EC-0480-A3F3-63277AB64CDB}"/>
              </a:ext>
            </a:extLst>
          </p:cNvPr>
          <p:cNvSpPr txBox="1"/>
          <p:nvPr/>
        </p:nvSpPr>
        <p:spPr>
          <a:xfrm>
            <a:off x="1457326" y="1990726"/>
            <a:ext cx="5830442" cy="1446550"/>
          </a:xfrm>
          <a:prstGeom prst="rect">
            <a:avLst/>
          </a:prstGeom>
          <a:noFill/>
        </p:spPr>
        <p:txBody>
          <a:bodyPr wrap="none" rtlCol="0">
            <a:spAutoFit/>
          </a:bodyPr>
          <a:lstStyle/>
          <a:p>
            <a:r>
              <a:rPr lang="en-US" altLang="zh-CN" sz="8800" b="1" i="0" dirty="0">
                <a:solidFill>
                  <a:schemeClr val="bg1"/>
                </a:solidFill>
                <a:effectLst/>
                <a:latin typeface="Microsoft YaHei Light" panose="020B0502040204020203" pitchFamily="34" charset="-122"/>
                <a:ea typeface="Microsoft YaHei Light" panose="020B0502040204020203" pitchFamily="34" charset="-122"/>
              </a:rPr>
              <a:t>Thank you!</a:t>
            </a:r>
          </a:p>
        </p:txBody>
      </p:sp>
      <p:sp>
        <p:nvSpPr>
          <p:cNvPr id="3" name="文本框 2">
            <a:extLst>
              <a:ext uri="{FF2B5EF4-FFF2-40B4-BE49-F238E27FC236}">
                <a16:creationId xmlns:a16="http://schemas.microsoft.com/office/drawing/2014/main" id="{4F32AECF-D73A-0597-F22D-D651AC7E4C57}"/>
              </a:ext>
            </a:extLst>
          </p:cNvPr>
          <p:cNvSpPr txBox="1"/>
          <p:nvPr/>
        </p:nvSpPr>
        <p:spPr>
          <a:xfrm>
            <a:off x="1718583" y="3268703"/>
            <a:ext cx="2443426" cy="369332"/>
          </a:xfrm>
          <a:prstGeom prst="rect">
            <a:avLst/>
          </a:prstGeom>
          <a:noFill/>
        </p:spPr>
        <p:txBody>
          <a:bodyPr wrap="none" rtlCol="0">
            <a:spAutoFit/>
          </a:bodyPr>
          <a:lstStyle/>
          <a:p>
            <a:r>
              <a:rPr lang="en-US" altLang="zh-CN" b="1" dirty="0">
                <a:solidFill>
                  <a:schemeClr val="bg1"/>
                </a:solidFill>
                <a:latin typeface="Microsoft YaHei Light" panose="020B0502040204020203" pitchFamily="34" charset="-122"/>
                <a:ea typeface="Microsoft YaHei Light" panose="020B0502040204020203" pitchFamily="34" charset="-122"/>
              </a:rPr>
              <a:t>German Census Team</a:t>
            </a:r>
            <a:endParaRPr lang="zh-CN" altLang="en-US" b="1" dirty="0">
              <a:solidFill>
                <a:schemeClr val="bg1"/>
              </a:solidFill>
              <a:latin typeface="Microsoft YaHei Light" panose="020B0502040204020203" pitchFamily="34" charset="-122"/>
              <a:ea typeface="Microsoft YaHei Light" panose="020B0502040204020203" pitchFamily="34" charset="-122"/>
            </a:endParaRPr>
          </a:p>
        </p:txBody>
      </p:sp>
      <p:sp>
        <p:nvSpPr>
          <p:cNvPr id="4" name="Slide Number Placeholder 3">
            <a:extLst>
              <a:ext uri="{FF2B5EF4-FFF2-40B4-BE49-F238E27FC236}">
                <a16:creationId xmlns:a16="http://schemas.microsoft.com/office/drawing/2014/main" id="{A1B162E0-B297-4D91-8E08-9B3EB6CEB92B}"/>
              </a:ext>
            </a:extLst>
          </p:cNvPr>
          <p:cNvSpPr>
            <a:spLocks noGrp="1"/>
          </p:cNvSpPr>
          <p:nvPr>
            <p:ph type="sldNum" sz="quarter" idx="12"/>
          </p:nvPr>
        </p:nvSpPr>
        <p:spPr/>
        <p:txBody>
          <a:bodyPr/>
          <a:lstStyle/>
          <a:p>
            <a:fld id="{2BE341AB-CA30-47D2-B99B-0F94E4D0778C}" type="slidenum">
              <a:rPr lang="zh-CN" altLang="en-US" smtClean="0"/>
              <a:t>17</a:t>
            </a:fld>
            <a:endParaRPr lang="zh-CN" altLang="en-US"/>
          </a:p>
        </p:txBody>
      </p:sp>
    </p:spTree>
    <p:extLst>
      <p:ext uri="{BB962C8B-B14F-4D97-AF65-F5344CB8AC3E}">
        <p14:creationId xmlns:p14="http://schemas.microsoft.com/office/powerpoint/2010/main" val="2814088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882905"/>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Outline</a:t>
            </a:r>
            <a:endParaRPr lang="zh-CN" altLang="en-US" sz="4000" b="1" dirty="0">
              <a:latin typeface="Microsoft YaHei Light" panose="020B0502040204020203" pitchFamily="34" charset="-122"/>
              <a:ea typeface="Microsoft YaHei Light" panose="020B0502040204020203" pitchFamily="34" charset="-122"/>
            </a:endParaRPr>
          </a:p>
        </p:txBody>
      </p:sp>
      <p:sp>
        <p:nvSpPr>
          <p:cNvPr id="3" name="文本框 2">
            <a:extLst>
              <a:ext uri="{FF2B5EF4-FFF2-40B4-BE49-F238E27FC236}">
                <a16:creationId xmlns:a16="http://schemas.microsoft.com/office/drawing/2014/main" id="{583A59BF-C24F-D1B1-8FD8-07293A16D4C0}"/>
              </a:ext>
            </a:extLst>
          </p:cNvPr>
          <p:cNvSpPr txBox="1"/>
          <p:nvPr/>
        </p:nvSpPr>
        <p:spPr>
          <a:xfrm>
            <a:off x="816172" y="2116929"/>
            <a:ext cx="10559656" cy="446147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Classification</a:t>
            </a:r>
          </a:p>
          <a:p>
            <a:pPr marL="800100" lvl="1"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Comparing Logistic Regression, Ridge Classifier, and SVC</a:t>
            </a:r>
          </a:p>
          <a:p>
            <a:pPr marL="800100" lvl="1"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Optimizing Regularization parameter</a:t>
            </a:r>
          </a:p>
          <a:p>
            <a:pPr marL="800100" lvl="1"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Comparing PCA and Forward Feature Selection</a:t>
            </a:r>
          </a:p>
          <a:p>
            <a:pPr marL="800100" lvl="1"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Analysis of errors, done by classifier</a:t>
            </a:r>
          </a:p>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Regression</a:t>
            </a:r>
          </a:p>
          <a:p>
            <a:pPr marL="800100" lvl="1"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Predict University degree holders</a:t>
            </a:r>
          </a:p>
          <a:p>
            <a:pPr marL="800100" lvl="1"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Predict Divorced female (between 25-29 years)</a:t>
            </a:r>
          </a:p>
        </p:txBody>
      </p:sp>
      <p:sp>
        <p:nvSpPr>
          <p:cNvPr id="2" name="Slide Number Placeholder 1">
            <a:extLst>
              <a:ext uri="{FF2B5EF4-FFF2-40B4-BE49-F238E27FC236}">
                <a16:creationId xmlns:a16="http://schemas.microsoft.com/office/drawing/2014/main" id="{07CC2831-1D85-4805-9805-E5818519C8C9}"/>
              </a:ext>
            </a:extLst>
          </p:cNvPr>
          <p:cNvSpPr>
            <a:spLocks noGrp="1"/>
          </p:cNvSpPr>
          <p:nvPr>
            <p:ph type="sldNum" sz="quarter" idx="12"/>
          </p:nvPr>
        </p:nvSpPr>
        <p:spPr/>
        <p:txBody>
          <a:bodyPr/>
          <a:lstStyle/>
          <a:p>
            <a:fld id="{2BE341AB-CA30-47D2-B99B-0F94E4D0778C}" type="slidenum">
              <a:rPr lang="zh-CN" altLang="en-US" smtClean="0"/>
              <a:t>2</a:t>
            </a:fld>
            <a:endParaRPr lang="zh-CN" altLang="en-US"/>
          </a:p>
        </p:txBody>
      </p:sp>
    </p:spTree>
    <p:extLst>
      <p:ext uri="{BB962C8B-B14F-4D97-AF65-F5344CB8AC3E}">
        <p14:creationId xmlns:p14="http://schemas.microsoft.com/office/powerpoint/2010/main" val="363015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986261"/>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Classification – North/South/East</a:t>
            </a:r>
          </a:p>
        </p:txBody>
      </p:sp>
      <p:sp>
        <p:nvSpPr>
          <p:cNvPr id="3" name="文本框 2">
            <a:extLst>
              <a:ext uri="{FF2B5EF4-FFF2-40B4-BE49-F238E27FC236}">
                <a16:creationId xmlns:a16="http://schemas.microsoft.com/office/drawing/2014/main" id="{583A59BF-C24F-D1B1-8FD8-07293A16D4C0}"/>
              </a:ext>
            </a:extLst>
          </p:cNvPr>
          <p:cNvSpPr txBox="1"/>
          <p:nvPr/>
        </p:nvSpPr>
        <p:spPr>
          <a:xfrm>
            <a:off x="251927" y="2132918"/>
            <a:ext cx="11940073" cy="4615687"/>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400" b="1" dirty="0">
                <a:solidFill>
                  <a:srgbClr val="3070B3"/>
                </a:solidFill>
                <a:latin typeface="Microsoft YaHei Light" panose="020B0502040204020203" pitchFamily="34" charset="-122"/>
                <a:ea typeface="Microsoft YaHei Light" panose="020B0502040204020203" pitchFamily="34" charset="-122"/>
              </a:rPr>
              <a:t>Split </a:t>
            </a:r>
            <a:r>
              <a:rPr lang="en-US" altLang="zh-CN" sz="2400" b="1" dirty="0" err="1">
                <a:solidFill>
                  <a:srgbClr val="3070B3"/>
                </a:solidFill>
                <a:latin typeface="Microsoft YaHei Light" panose="020B0502040204020203" pitchFamily="34" charset="-122"/>
                <a:ea typeface="Microsoft YaHei Light" panose="020B0502040204020203" pitchFamily="34" charset="-122"/>
              </a:rPr>
              <a:t>trainval</a:t>
            </a:r>
            <a:r>
              <a:rPr lang="en-US" altLang="zh-CN" sz="2400" b="1" dirty="0">
                <a:solidFill>
                  <a:srgbClr val="3070B3"/>
                </a:solidFill>
                <a:latin typeface="Microsoft YaHei Light" panose="020B0502040204020203" pitchFamily="34" charset="-122"/>
                <a:ea typeface="Microsoft YaHei Light" panose="020B0502040204020203" pitchFamily="34" charset="-122"/>
              </a:rPr>
              <a:t> : test 80 : 20 and train : </a:t>
            </a:r>
            <a:r>
              <a:rPr lang="en-US" altLang="zh-CN" sz="2400" b="1" dirty="0" err="1">
                <a:solidFill>
                  <a:srgbClr val="3070B3"/>
                </a:solidFill>
                <a:latin typeface="Microsoft YaHei Light" panose="020B0502040204020203" pitchFamily="34" charset="-122"/>
                <a:ea typeface="Microsoft YaHei Light" panose="020B0502040204020203" pitchFamily="34" charset="-122"/>
              </a:rPr>
              <a:t>val</a:t>
            </a:r>
            <a:r>
              <a:rPr lang="en-US" altLang="zh-CN" sz="2400" b="1" dirty="0">
                <a:solidFill>
                  <a:srgbClr val="3070B3"/>
                </a:solidFill>
                <a:latin typeface="Microsoft YaHei Light" panose="020B0502040204020203" pitchFamily="34" charset="-122"/>
                <a:ea typeface="Microsoft YaHei Light" panose="020B0502040204020203" pitchFamily="34" charset="-122"/>
              </a:rPr>
              <a:t> 80 : 20 with stratification policy</a:t>
            </a:r>
            <a:endParaRPr kumimoji="0" lang="en-US" altLang="zh-CN" sz="2400" b="1" i="0" u="none" strike="noStrike" kern="1200" cap="none" spc="0" normalizeH="0" baseline="0" noProof="0" dirty="0">
              <a:ln>
                <a:noFill/>
              </a:ln>
              <a:solidFill>
                <a:srgbClr val="3070B3"/>
              </a:solidFill>
              <a:effectLst/>
              <a:uLnTx/>
              <a:uFillTx/>
              <a:latin typeface="Microsoft YaHei Light" panose="020B0502040204020203" pitchFamily="34" charset="-122"/>
              <a:ea typeface="Microsoft YaHei Light" panose="020B0502040204020203" pitchFamily="34" charset="-122"/>
              <a:cs typeface="+mn-cs"/>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400" b="1" i="0" u="none" strike="noStrike" kern="1200" cap="none" spc="0" normalizeH="0" baseline="0" noProof="0" dirty="0">
                <a:ln>
                  <a:noFill/>
                </a:ln>
                <a:solidFill>
                  <a:srgbClr val="3070B3"/>
                </a:solidFill>
                <a:effectLst/>
                <a:uLnTx/>
                <a:uFillTx/>
                <a:latin typeface="Microsoft YaHei Light" panose="020B0502040204020203" pitchFamily="34" charset="-122"/>
                <a:ea typeface="Microsoft YaHei Light" panose="020B0502040204020203" pitchFamily="34" charset="-122"/>
                <a:cs typeface="+mn-cs"/>
              </a:rPr>
              <a:t>Optimum PCA on 31 Components</a:t>
            </a:r>
            <a:endParaRPr lang="en-US" altLang="zh-CN" sz="2400" b="1" dirty="0">
              <a:solidFill>
                <a:srgbClr val="3070B3"/>
              </a:solidFill>
              <a:latin typeface="Microsoft YaHei Light" panose="020B0502040204020203" pitchFamily="34" charset="-122"/>
              <a:ea typeface="Microsoft YaHei Light" panose="020B0502040204020203" pitchFamily="34" charset="-122"/>
            </a:endParaRPr>
          </a:p>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Optimum SVC on 7 features:</a:t>
            </a:r>
          </a:p>
          <a:p>
            <a:pPr marL="800100" lvl="1" indent="-342900">
              <a:lnSpc>
                <a:spcPct val="150000"/>
              </a:lnSpc>
              <a:buFont typeface="Arial" panose="020B0604020202020204" pitchFamily="34" charset="0"/>
              <a:buChar char="•"/>
            </a:pPr>
            <a:r>
              <a:rPr lang="en-US" b="1" dirty="0">
                <a:solidFill>
                  <a:schemeClr val="accent1"/>
                </a:solidFill>
                <a:latin typeface="Microsoft YaHei Light" panose="020B0502040204020203" pitchFamily="34" charset="-122"/>
                <a:ea typeface="Microsoft YaHei Light" panose="020B0502040204020203" pitchFamily="34" charset="-122"/>
              </a:rPr>
              <a:t>Ownership of the dwelling: Private individual(s)</a:t>
            </a:r>
          </a:p>
          <a:p>
            <a:pPr marL="800100" lvl="1" indent="-342900">
              <a:lnSpc>
                <a:spcPct val="150000"/>
              </a:lnSpc>
              <a:buFont typeface="Arial" panose="020B0604020202020204" pitchFamily="34" charset="0"/>
              <a:buChar char="•"/>
            </a:pPr>
            <a:r>
              <a:rPr lang="en-US" b="1" dirty="0">
                <a:solidFill>
                  <a:schemeClr val="accent1"/>
                </a:solidFill>
                <a:latin typeface="Microsoft YaHei Light" panose="020B0502040204020203" pitchFamily="34" charset="-122"/>
                <a:ea typeface="Microsoft YaHei Light" panose="020B0502040204020203" pitchFamily="34" charset="-122"/>
              </a:rPr>
              <a:t>Type of in-commuters: Int. commuters within t. municipality of t. </a:t>
            </a:r>
            <a:r>
              <a:rPr lang="en-US" b="1" dirty="0" err="1">
                <a:solidFill>
                  <a:schemeClr val="accent1"/>
                </a:solidFill>
                <a:latin typeface="Microsoft YaHei Light" panose="020B0502040204020203" pitchFamily="34" charset="-122"/>
                <a:ea typeface="Microsoft YaHei Light" panose="020B0502040204020203" pitchFamily="34" charset="-122"/>
              </a:rPr>
              <a:t>workp</a:t>
            </a:r>
            <a:r>
              <a:rPr lang="en-US" b="1" dirty="0">
                <a:solidFill>
                  <a:schemeClr val="accent1"/>
                </a:solidFill>
                <a:latin typeface="Microsoft YaHei Light" panose="020B0502040204020203" pitchFamily="34" charset="-122"/>
                <a:ea typeface="Microsoft YaHei Light" panose="020B0502040204020203" pitchFamily="34" charset="-122"/>
              </a:rPr>
              <a:t>.</a:t>
            </a:r>
          </a:p>
          <a:p>
            <a:pPr marL="800100" lvl="1" indent="-342900">
              <a:lnSpc>
                <a:spcPct val="150000"/>
              </a:lnSpc>
              <a:buFont typeface="Arial" panose="020B0604020202020204" pitchFamily="34" charset="0"/>
              <a:buChar char="•"/>
            </a:pPr>
            <a:r>
              <a:rPr lang="en-US" b="1" dirty="0">
                <a:solidFill>
                  <a:schemeClr val="accent1"/>
                </a:solidFill>
                <a:latin typeface="Microsoft YaHei Light" panose="020B0502040204020203" pitchFamily="34" charset="-122"/>
                <a:ea typeface="Microsoft YaHei Light" panose="020B0502040204020203" pitchFamily="34" charset="-122"/>
              </a:rPr>
              <a:t>Migration experience (decade of arrival): 1980 – 1989</a:t>
            </a:r>
          </a:p>
          <a:p>
            <a:pPr marL="800100" lvl="1" indent="-342900">
              <a:lnSpc>
                <a:spcPct val="150000"/>
              </a:lnSpc>
              <a:buFont typeface="Arial" panose="020B0604020202020204" pitchFamily="34" charset="0"/>
              <a:buChar char="•"/>
            </a:pPr>
            <a:r>
              <a:rPr lang="en-US" b="1" dirty="0">
                <a:solidFill>
                  <a:schemeClr val="accent1"/>
                </a:solidFill>
                <a:latin typeface="Microsoft YaHei Light" panose="020B0502040204020203" pitchFamily="34" charset="-122"/>
                <a:ea typeface="Microsoft YaHei Light" panose="020B0502040204020203" pitchFamily="34" charset="-122"/>
              </a:rPr>
              <a:t>Religion (in detail): Not a member of a public-law religious society</a:t>
            </a:r>
          </a:p>
          <a:p>
            <a:pPr marL="800100" lvl="1" indent="-342900">
              <a:lnSpc>
                <a:spcPct val="150000"/>
              </a:lnSpc>
              <a:buFont typeface="Arial" panose="020B0604020202020204" pitchFamily="34" charset="0"/>
              <a:buChar char="•"/>
            </a:pPr>
            <a:r>
              <a:rPr lang="en-US" b="1" dirty="0">
                <a:solidFill>
                  <a:schemeClr val="accent1"/>
                </a:solidFill>
                <a:latin typeface="Microsoft YaHei Light" panose="020B0502040204020203" pitchFamily="34" charset="-122"/>
                <a:ea typeface="Microsoft YaHei Light" panose="020B0502040204020203" pitchFamily="34" charset="-122"/>
              </a:rPr>
              <a:t>Religion (in detail): Roman Catholic Church</a:t>
            </a:r>
          </a:p>
          <a:p>
            <a:pPr marL="800100" lvl="1" indent="-342900">
              <a:lnSpc>
                <a:spcPct val="150000"/>
              </a:lnSpc>
              <a:buFont typeface="Arial" panose="020B0604020202020204" pitchFamily="34" charset="0"/>
              <a:buChar char="•"/>
            </a:pPr>
            <a:r>
              <a:rPr lang="en-US" b="1" dirty="0">
                <a:solidFill>
                  <a:schemeClr val="accent1"/>
                </a:solidFill>
                <a:latin typeface="Microsoft YaHei Light" panose="020B0502040204020203" pitchFamily="34" charset="-122"/>
                <a:ea typeface="Microsoft YaHei Light" panose="020B0502040204020203" pitchFamily="34" charset="-122"/>
              </a:rPr>
              <a:t>Type of heating: Single- or multi-room stoves</a:t>
            </a:r>
          </a:p>
          <a:p>
            <a:pPr marL="800100" lvl="1" indent="-342900">
              <a:lnSpc>
                <a:spcPct val="150000"/>
              </a:lnSpc>
              <a:buFont typeface="Arial" panose="020B0604020202020204" pitchFamily="34" charset="0"/>
              <a:buChar char="•"/>
            </a:pPr>
            <a:r>
              <a:rPr lang="en-US" b="1" dirty="0">
                <a:solidFill>
                  <a:schemeClr val="accent1"/>
                </a:solidFill>
                <a:latin typeface="Microsoft YaHei Light" panose="020B0502040204020203" pitchFamily="34" charset="-122"/>
                <a:ea typeface="Microsoft YaHei Light" panose="020B0502040204020203" pitchFamily="34" charset="-122"/>
              </a:rPr>
              <a:t>Type of use of the dwelling/Type of the building (construction): Occupied by owner/Terraced house</a:t>
            </a:r>
          </a:p>
        </p:txBody>
      </p:sp>
      <p:sp>
        <p:nvSpPr>
          <p:cNvPr id="2" name="Slide Number Placeholder 1">
            <a:extLst>
              <a:ext uri="{FF2B5EF4-FFF2-40B4-BE49-F238E27FC236}">
                <a16:creationId xmlns:a16="http://schemas.microsoft.com/office/drawing/2014/main" id="{44A9FA22-FEEC-42C0-9BAA-F9B6E844A022}"/>
              </a:ext>
            </a:extLst>
          </p:cNvPr>
          <p:cNvSpPr>
            <a:spLocks noGrp="1"/>
          </p:cNvSpPr>
          <p:nvPr>
            <p:ph type="sldNum" sz="quarter" idx="12"/>
          </p:nvPr>
        </p:nvSpPr>
        <p:spPr/>
        <p:txBody>
          <a:bodyPr/>
          <a:lstStyle/>
          <a:p>
            <a:fld id="{2BE341AB-CA30-47D2-B99B-0F94E4D0778C}" type="slidenum">
              <a:rPr lang="zh-CN" altLang="en-US" smtClean="0"/>
              <a:t>3</a:t>
            </a:fld>
            <a:endParaRPr lang="zh-CN" altLang="en-US" dirty="0"/>
          </a:p>
        </p:txBody>
      </p:sp>
    </p:spTree>
    <p:extLst>
      <p:ext uri="{BB962C8B-B14F-4D97-AF65-F5344CB8AC3E}">
        <p14:creationId xmlns:p14="http://schemas.microsoft.com/office/powerpoint/2010/main" val="2594082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chnische Universität München – Wikipedia">
            <a:extLst>
              <a:ext uri="{FF2B5EF4-FFF2-40B4-BE49-F238E27FC236}">
                <a16:creationId xmlns:a16="http://schemas.microsoft.com/office/drawing/2014/main" id="{8040ED50-C35D-4FDD-3996-119C64913D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2067" y="215446"/>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4">
            <a:extLst>
              <a:ext uri="{FF2B5EF4-FFF2-40B4-BE49-F238E27FC236}">
                <a16:creationId xmlns:a16="http://schemas.microsoft.com/office/drawing/2014/main" id="{F07A86A6-68D0-8335-8865-AAA52E222250}"/>
              </a:ext>
            </a:extLst>
          </p:cNvPr>
          <p:cNvSpPr/>
          <p:nvPr/>
        </p:nvSpPr>
        <p:spPr>
          <a:xfrm rot="10800000" flipV="1">
            <a:off x="0" y="844331"/>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Classification – North/South/East</a:t>
            </a:r>
          </a:p>
        </p:txBody>
      </p:sp>
      <p:sp>
        <p:nvSpPr>
          <p:cNvPr id="6" name="Slide Number Placeholder 1">
            <a:extLst>
              <a:ext uri="{FF2B5EF4-FFF2-40B4-BE49-F238E27FC236}">
                <a16:creationId xmlns:a16="http://schemas.microsoft.com/office/drawing/2014/main" id="{CB735F38-7984-AD1D-2E19-13A5A0ECF9CB}"/>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E341AB-CA30-47D2-B99B-0F94E4D0778C}" type="slidenum">
              <a:rPr lang="zh-CN" altLang="en-US" smtClean="0"/>
              <a:pPr/>
              <a:t>4</a:t>
            </a:fld>
            <a:endParaRPr lang="zh-CN" altLang="en-US"/>
          </a:p>
        </p:txBody>
      </p:sp>
      <p:pic>
        <p:nvPicPr>
          <p:cNvPr id="10" name="Picture 9">
            <a:extLst>
              <a:ext uri="{FF2B5EF4-FFF2-40B4-BE49-F238E27FC236}">
                <a16:creationId xmlns:a16="http://schemas.microsoft.com/office/drawing/2014/main" id="{C3C2C591-265F-70E0-0B41-F7F075FD3682}"/>
              </a:ext>
            </a:extLst>
          </p:cNvPr>
          <p:cNvPicPr>
            <a:picLocks noChangeAspect="1"/>
          </p:cNvPicPr>
          <p:nvPr/>
        </p:nvPicPr>
        <p:blipFill rotWithShape="1">
          <a:blip r:embed="rId4">
            <a:extLst>
              <a:ext uri="{28A0092B-C50C-407E-A947-70E740481C1C}">
                <a14:useLocalDpi xmlns:a14="http://schemas.microsoft.com/office/drawing/2010/main" val="0"/>
              </a:ext>
            </a:extLst>
          </a:blip>
          <a:srcRect l="6760" t="5976" r="24007" b="4510"/>
          <a:stretch/>
        </p:blipFill>
        <p:spPr>
          <a:xfrm>
            <a:off x="5965057" y="1917683"/>
            <a:ext cx="5868878" cy="4669655"/>
          </a:xfrm>
          <a:prstGeom prst="rect">
            <a:avLst/>
          </a:prstGeom>
        </p:spPr>
      </p:pic>
      <p:pic>
        <p:nvPicPr>
          <p:cNvPr id="12" name="Picture 11">
            <a:extLst>
              <a:ext uri="{FF2B5EF4-FFF2-40B4-BE49-F238E27FC236}">
                <a16:creationId xmlns:a16="http://schemas.microsoft.com/office/drawing/2014/main" id="{DEAB0F6E-ABC3-AE8B-EF7E-C53DB5E16B09}"/>
              </a:ext>
            </a:extLst>
          </p:cNvPr>
          <p:cNvPicPr>
            <a:picLocks noChangeAspect="1"/>
          </p:cNvPicPr>
          <p:nvPr/>
        </p:nvPicPr>
        <p:blipFill rotWithShape="1">
          <a:blip r:embed="rId5">
            <a:extLst>
              <a:ext uri="{28A0092B-C50C-407E-A947-70E740481C1C}">
                <a14:useLocalDpi xmlns:a14="http://schemas.microsoft.com/office/drawing/2010/main" val="0"/>
              </a:ext>
            </a:extLst>
          </a:blip>
          <a:srcRect l="5242" t="5976" r="24391" b="6503"/>
          <a:stretch/>
        </p:blipFill>
        <p:spPr>
          <a:xfrm>
            <a:off x="0" y="1943069"/>
            <a:ext cx="5965056" cy="4565681"/>
          </a:xfrm>
          <a:prstGeom prst="rect">
            <a:avLst/>
          </a:prstGeom>
        </p:spPr>
      </p:pic>
      <p:sp>
        <p:nvSpPr>
          <p:cNvPr id="13" name="文本框 2">
            <a:extLst>
              <a:ext uri="{FF2B5EF4-FFF2-40B4-BE49-F238E27FC236}">
                <a16:creationId xmlns:a16="http://schemas.microsoft.com/office/drawing/2014/main" id="{72E7D383-9675-29D9-4C0F-FE87647FD2F1}"/>
              </a:ext>
            </a:extLst>
          </p:cNvPr>
          <p:cNvSpPr txBox="1"/>
          <p:nvPr/>
        </p:nvSpPr>
        <p:spPr>
          <a:xfrm>
            <a:off x="3458888" y="5552005"/>
            <a:ext cx="3092833" cy="461665"/>
          </a:xfrm>
          <a:prstGeom prst="rect">
            <a:avLst/>
          </a:prstGeom>
          <a:noFill/>
        </p:spPr>
        <p:txBody>
          <a:bodyPr wrap="square">
            <a:spAutoFit/>
          </a:bodyPr>
          <a:lstStyle/>
          <a:p>
            <a:r>
              <a:rPr lang="en-US" altLang="zh-CN" sz="2400" b="1" dirty="0">
                <a:solidFill>
                  <a:srgbClr val="3070B3"/>
                </a:solidFill>
                <a:latin typeface="Microsoft YaHei Light" panose="020B0502040204020203" pitchFamily="34" charset="-122"/>
                <a:ea typeface="Microsoft YaHei Light" panose="020B0502040204020203" pitchFamily="34" charset="-122"/>
              </a:rPr>
              <a:t>PCA </a:t>
            </a:r>
            <a:r>
              <a:rPr lang="en-US" sz="2400" b="1" dirty="0">
                <a:solidFill>
                  <a:schemeClr val="accent1"/>
                </a:solidFill>
                <a:latin typeface="Microsoft YaHei Light" panose="020B0502040204020203" pitchFamily="34" charset="-122"/>
                <a:ea typeface="Microsoft YaHei Light" panose="020B0502040204020203" pitchFamily="34" charset="-122"/>
              </a:rPr>
              <a:t>Best C = </a:t>
            </a:r>
            <a:r>
              <a:rPr lang="en-US" sz="2400" b="1" i="1" dirty="0">
                <a:solidFill>
                  <a:schemeClr val="accent1"/>
                </a:solidFill>
                <a:latin typeface="Microsoft YaHei Light" panose="020B0502040204020203" pitchFamily="34" charset="-122"/>
                <a:ea typeface="Microsoft YaHei Light" panose="020B0502040204020203" pitchFamily="34" charset="-122"/>
              </a:rPr>
              <a:t>14.1 </a:t>
            </a:r>
            <a:r>
              <a:rPr lang="en-US" altLang="zh-CN" sz="2400" b="1" dirty="0">
                <a:solidFill>
                  <a:srgbClr val="3070B3"/>
                </a:solidFill>
                <a:latin typeface="Microsoft YaHei Light" panose="020B0502040204020203" pitchFamily="34" charset="-122"/>
                <a:ea typeface="Microsoft YaHei Light" panose="020B0502040204020203" pitchFamily="34" charset="-122"/>
              </a:rPr>
              <a:t>	</a:t>
            </a:r>
          </a:p>
        </p:txBody>
      </p:sp>
      <p:sp>
        <p:nvSpPr>
          <p:cNvPr id="14" name="文本框 2">
            <a:extLst>
              <a:ext uri="{FF2B5EF4-FFF2-40B4-BE49-F238E27FC236}">
                <a16:creationId xmlns:a16="http://schemas.microsoft.com/office/drawing/2014/main" id="{EA7E9FD2-D1F3-14E8-3DD8-CAFE1059DD01}"/>
              </a:ext>
            </a:extLst>
          </p:cNvPr>
          <p:cNvSpPr txBox="1"/>
          <p:nvPr/>
        </p:nvSpPr>
        <p:spPr>
          <a:xfrm>
            <a:off x="9216696" y="5552004"/>
            <a:ext cx="3478371" cy="461665"/>
          </a:xfrm>
          <a:prstGeom prst="rect">
            <a:avLst/>
          </a:prstGeom>
          <a:noFill/>
        </p:spPr>
        <p:txBody>
          <a:bodyPr wrap="square">
            <a:spAutoFit/>
          </a:bodyPr>
          <a:lstStyle/>
          <a:p>
            <a:r>
              <a:rPr lang="en-US" altLang="zh-CN" sz="2400" b="1" dirty="0">
                <a:solidFill>
                  <a:srgbClr val="3070B3"/>
                </a:solidFill>
                <a:latin typeface="Microsoft YaHei Light" panose="020B0502040204020203" pitchFamily="34" charset="-122"/>
                <a:ea typeface="Microsoft YaHei Light" panose="020B0502040204020203" pitchFamily="34" charset="-122"/>
              </a:rPr>
              <a:t>FFS </a:t>
            </a:r>
            <a:r>
              <a:rPr lang="en-US" sz="2400" b="1" dirty="0">
                <a:solidFill>
                  <a:schemeClr val="accent1"/>
                </a:solidFill>
                <a:latin typeface="Microsoft YaHei Light" panose="020B0502040204020203" pitchFamily="34" charset="-122"/>
                <a:ea typeface="Microsoft YaHei Light" panose="020B0502040204020203" pitchFamily="34" charset="-122"/>
              </a:rPr>
              <a:t>Best C = </a:t>
            </a:r>
            <a:r>
              <a:rPr lang="en-US" sz="2400" b="1" i="1" dirty="0">
                <a:solidFill>
                  <a:schemeClr val="accent1"/>
                </a:solidFill>
                <a:latin typeface="Microsoft YaHei Light" panose="020B0502040204020203" pitchFamily="34" charset="-122"/>
                <a:ea typeface="Microsoft YaHei Light" panose="020B0502040204020203" pitchFamily="34" charset="-122"/>
              </a:rPr>
              <a:t>10.9 </a:t>
            </a:r>
            <a:r>
              <a:rPr lang="en-US" altLang="zh-CN" sz="2400" b="1" dirty="0">
                <a:solidFill>
                  <a:srgbClr val="3070B3"/>
                </a:solidFill>
                <a:latin typeface="Microsoft YaHei Light" panose="020B0502040204020203" pitchFamily="34" charset="-122"/>
                <a:ea typeface="Microsoft YaHei Light" panose="020B0502040204020203" pitchFamily="34" charset="-122"/>
              </a:rPr>
              <a:t>	</a:t>
            </a:r>
          </a:p>
        </p:txBody>
      </p:sp>
    </p:spTree>
    <p:extLst>
      <p:ext uri="{BB962C8B-B14F-4D97-AF65-F5344CB8AC3E}">
        <p14:creationId xmlns:p14="http://schemas.microsoft.com/office/powerpoint/2010/main" val="398978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A256F0A-6286-E848-1FDD-4B0B0A0754FB}"/>
              </a:ext>
            </a:extLst>
          </p:cNvPr>
          <p:cNvPicPr>
            <a:picLocks noChangeAspect="1"/>
          </p:cNvPicPr>
          <p:nvPr/>
        </p:nvPicPr>
        <p:blipFill rotWithShape="1">
          <a:blip r:embed="rId2">
            <a:extLst>
              <a:ext uri="{28A0092B-C50C-407E-A947-70E740481C1C}">
                <a14:useLocalDpi xmlns:a14="http://schemas.microsoft.com/office/drawing/2010/main" val="0"/>
              </a:ext>
            </a:extLst>
          </a:blip>
          <a:srcRect r="5793"/>
          <a:stretch/>
        </p:blipFill>
        <p:spPr>
          <a:xfrm>
            <a:off x="3112396" y="456800"/>
            <a:ext cx="4426324" cy="6264676"/>
          </a:xfrm>
          <a:prstGeom prst="rect">
            <a:avLst/>
          </a:prstGeom>
        </p:spPr>
      </p:pic>
      <p:sp>
        <p:nvSpPr>
          <p:cNvPr id="4" name="矩形 4">
            <a:extLst>
              <a:ext uri="{FF2B5EF4-FFF2-40B4-BE49-F238E27FC236}">
                <a16:creationId xmlns:a16="http://schemas.microsoft.com/office/drawing/2014/main" id="{62832E98-F521-79A7-B3F8-EDC2433E45A1}"/>
              </a:ext>
            </a:extLst>
          </p:cNvPr>
          <p:cNvSpPr/>
          <p:nvPr/>
        </p:nvSpPr>
        <p:spPr>
          <a:xfrm rot="10800000" flipV="1">
            <a:off x="-1" y="844331"/>
            <a:ext cx="3577701" cy="1641417"/>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Classification – N/S/E</a:t>
            </a:r>
          </a:p>
        </p:txBody>
      </p:sp>
      <p:pic>
        <p:nvPicPr>
          <p:cNvPr id="6" name="Picture 5">
            <a:extLst>
              <a:ext uri="{FF2B5EF4-FFF2-40B4-BE49-F238E27FC236}">
                <a16:creationId xmlns:a16="http://schemas.microsoft.com/office/drawing/2014/main" id="{FDF11365-F04E-C260-5ADB-F5061AC2EEE9}"/>
              </a:ext>
            </a:extLst>
          </p:cNvPr>
          <p:cNvPicPr>
            <a:picLocks noChangeAspect="1"/>
          </p:cNvPicPr>
          <p:nvPr/>
        </p:nvPicPr>
        <p:blipFill rotWithShape="1">
          <a:blip r:embed="rId3">
            <a:extLst>
              <a:ext uri="{28A0092B-C50C-407E-A947-70E740481C1C}">
                <a14:useLocalDpi xmlns:a14="http://schemas.microsoft.com/office/drawing/2010/main" val="0"/>
              </a:ext>
            </a:extLst>
          </a:blip>
          <a:srcRect l="5691" r="2756" b="4798"/>
          <a:stretch/>
        </p:blipFill>
        <p:spPr>
          <a:xfrm>
            <a:off x="7538720" y="304800"/>
            <a:ext cx="4518412" cy="6264677"/>
          </a:xfrm>
          <a:prstGeom prst="rect">
            <a:avLst/>
          </a:prstGeom>
        </p:spPr>
      </p:pic>
      <p:sp>
        <p:nvSpPr>
          <p:cNvPr id="2" name="Slide Number Placeholder 1">
            <a:extLst>
              <a:ext uri="{FF2B5EF4-FFF2-40B4-BE49-F238E27FC236}">
                <a16:creationId xmlns:a16="http://schemas.microsoft.com/office/drawing/2014/main" id="{CEDEF2B2-7554-5A73-9619-1A8A64F561B0}"/>
              </a:ext>
            </a:extLst>
          </p:cNvPr>
          <p:cNvSpPr>
            <a:spLocks noGrp="1"/>
          </p:cNvSpPr>
          <p:nvPr>
            <p:ph type="sldNum" sz="quarter" idx="12"/>
          </p:nvPr>
        </p:nvSpPr>
        <p:spPr/>
        <p:txBody>
          <a:bodyPr/>
          <a:lstStyle/>
          <a:p>
            <a:fld id="{2BE341AB-CA30-47D2-B99B-0F94E4D0778C}" type="slidenum">
              <a:rPr lang="zh-CN" altLang="en-US" smtClean="0"/>
              <a:t>5</a:t>
            </a:fld>
            <a:endParaRPr lang="zh-CN" altLang="en-US"/>
          </a:p>
        </p:txBody>
      </p:sp>
      <p:pic>
        <p:nvPicPr>
          <p:cNvPr id="3" name="Picture 2" descr="Technische Universität München – Wikipedia">
            <a:extLst>
              <a:ext uri="{FF2B5EF4-FFF2-40B4-BE49-F238E27FC236}">
                <a16:creationId xmlns:a16="http://schemas.microsoft.com/office/drawing/2014/main" id="{6C9245E9-4096-51B9-47ED-EF40124C01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2067" y="215446"/>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2">
            <a:extLst>
              <a:ext uri="{FF2B5EF4-FFF2-40B4-BE49-F238E27FC236}">
                <a16:creationId xmlns:a16="http://schemas.microsoft.com/office/drawing/2014/main" id="{29A011EF-BD59-5E61-4850-C1997CA8F668}"/>
              </a:ext>
            </a:extLst>
          </p:cNvPr>
          <p:cNvSpPr txBox="1"/>
          <p:nvPr/>
        </p:nvSpPr>
        <p:spPr>
          <a:xfrm>
            <a:off x="251928" y="2485749"/>
            <a:ext cx="2961790" cy="1137491"/>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400" b="1" dirty="0">
                <a:solidFill>
                  <a:srgbClr val="3070B3"/>
                </a:solidFill>
                <a:latin typeface="Microsoft YaHei Light" panose="020B0502040204020203" pitchFamily="34" charset="-122"/>
                <a:ea typeface="Microsoft YaHei Light" panose="020B0502040204020203" pitchFamily="34" charset="-122"/>
              </a:rPr>
              <a:t>PCA on left</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400" b="1" dirty="0">
                <a:solidFill>
                  <a:srgbClr val="3070B3"/>
                </a:solidFill>
                <a:latin typeface="Microsoft YaHei Light" panose="020B0502040204020203" pitchFamily="34" charset="-122"/>
                <a:ea typeface="Microsoft YaHei Light" panose="020B0502040204020203" pitchFamily="34" charset="-122"/>
              </a:rPr>
              <a:t>FFS on right </a:t>
            </a:r>
            <a:endParaRPr lang="en-US" b="1" dirty="0">
              <a:solidFill>
                <a:schemeClr val="accent1"/>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161469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E600DD-9BDA-EB35-30D4-63672AF14139}"/>
              </a:ext>
            </a:extLst>
          </p:cNvPr>
          <p:cNvSpPr>
            <a:spLocks noGrp="1"/>
          </p:cNvSpPr>
          <p:nvPr>
            <p:ph type="sldNum" sz="quarter" idx="12"/>
          </p:nvPr>
        </p:nvSpPr>
        <p:spPr/>
        <p:txBody>
          <a:bodyPr/>
          <a:lstStyle/>
          <a:p>
            <a:fld id="{2BE341AB-CA30-47D2-B99B-0F94E4D0778C}" type="slidenum">
              <a:rPr lang="zh-CN" altLang="en-US" smtClean="0"/>
              <a:t>6</a:t>
            </a:fld>
            <a:endParaRPr lang="zh-CN" altLang="en-US"/>
          </a:p>
        </p:txBody>
      </p:sp>
      <p:pic>
        <p:nvPicPr>
          <p:cNvPr id="5" name="Picture 4" descr="Technische Universität München – Wikipedia">
            <a:extLst>
              <a:ext uri="{FF2B5EF4-FFF2-40B4-BE49-F238E27FC236}">
                <a16:creationId xmlns:a16="http://schemas.microsoft.com/office/drawing/2014/main" id="{93309494-6F0D-D05D-DD6A-4201B15DF1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2067" y="215446"/>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4">
            <a:extLst>
              <a:ext uri="{FF2B5EF4-FFF2-40B4-BE49-F238E27FC236}">
                <a16:creationId xmlns:a16="http://schemas.microsoft.com/office/drawing/2014/main" id="{C331FD13-8596-C613-6F9A-B3A3F811AA54}"/>
              </a:ext>
            </a:extLst>
          </p:cNvPr>
          <p:cNvSpPr/>
          <p:nvPr/>
        </p:nvSpPr>
        <p:spPr>
          <a:xfrm rot="10800000" flipV="1">
            <a:off x="0" y="844331"/>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Results of Classification – North/South/East</a:t>
            </a:r>
          </a:p>
        </p:txBody>
      </p:sp>
      <p:sp>
        <p:nvSpPr>
          <p:cNvPr id="7" name="文本框 2">
            <a:extLst>
              <a:ext uri="{FF2B5EF4-FFF2-40B4-BE49-F238E27FC236}">
                <a16:creationId xmlns:a16="http://schemas.microsoft.com/office/drawing/2014/main" id="{2B78ECD5-3FF7-B4A2-BF6B-4A682B4AC403}"/>
              </a:ext>
            </a:extLst>
          </p:cNvPr>
          <p:cNvSpPr txBox="1"/>
          <p:nvPr/>
        </p:nvSpPr>
        <p:spPr>
          <a:xfrm>
            <a:off x="109885" y="4469743"/>
            <a:ext cx="11519862" cy="1886607"/>
          </a:xfrm>
          <a:prstGeom prst="rect">
            <a:avLst/>
          </a:prstGeom>
          <a:noFill/>
        </p:spPr>
        <p:txBody>
          <a:bodyPr wrap="square">
            <a:spAutoFit/>
          </a:bodyPr>
          <a:lstStyle/>
          <a:p>
            <a:pPr lvl="1">
              <a:lnSpc>
                <a:spcPct val="150000"/>
              </a:lnSpc>
              <a:defRPr/>
            </a:pPr>
            <a:r>
              <a:rPr lang="en-US" sz="2000" b="1" dirty="0">
                <a:solidFill>
                  <a:schemeClr val="accent1"/>
                </a:solidFill>
                <a:latin typeface="Microsoft YaHei Light" panose="020B0502040204020203" pitchFamily="34" charset="-122"/>
                <a:ea typeface="Microsoft YaHei Light" panose="020B0502040204020203" pitchFamily="34" charset="-122"/>
              </a:rPr>
              <a:t>Conclusion: For North-South-East Classification PCA shows almost absolute accuracy, but Forward Feature Selection still has more then acceptable results with much better transparency of what data has been used for district analysis. Both methods may do few mistakes with urbanized districts, due to intra-similarity of that cluster.</a:t>
            </a:r>
          </a:p>
        </p:txBody>
      </p:sp>
      <p:graphicFrame>
        <p:nvGraphicFramePr>
          <p:cNvPr id="9" name="Table 9">
            <a:extLst>
              <a:ext uri="{FF2B5EF4-FFF2-40B4-BE49-F238E27FC236}">
                <a16:creationId xmlns:a16="http://schemas.microsoft.com/office/drawing/2014/main" id="{0793EF67-9763-A62B-C764-E3C3F874D225}"/>
              </a:ext>
            </a:extLst>
          </p:cNvPr>
          <p:cNvGraphicFramePr>
            <a:graphicFrameLocks noGrp="1"/>
          </p:cNvGraphicFramePr>
          <p:nvPr>
            <p:extLst>
              <p:ext uri="{D42A27DB-BD31-4B8C-83A1-F6EECF244321}">
                <p14:modId xmlns:p14="http://schemas.microsoft.com/office/powerpoint/2010/main" val="1589707911"/>
              </p:ext>
            </p:extLst>
          </p:nvPr>
        </p:nvGraphicFramePr>
        <p:xfrm>
          <a:off x="2032000" y="2388257"/>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414000400"/>
                    </a:ext>
                  </a:extLst>
                </a:gridCol>
                <a:gridCol w="2325292">
                  <a:extLst>
                    <a:ext uri="{9D8B030D-6E8A-4147-A177-3AD203B41FA5}">
                      <a16:colId xmlns:a16="http://schemas.microsoft.com/office/drawing/2014/main" val="386537787"/>
                    </a:ext>
                  </a:extLst>
                </a:gridCol>
                <a:gridCol w="3093374">
                  <a:extLst>
                    <a:ext uri="{9D8B030D-6E8A-4147-A177-3AD203B41FA5}">
                      <a16:colId xmlns:a16="http://schemas.microsoft.com/office/drawing/2014/main" val="949465970"/>
                    </a:ext>
                  </a:extLst>
                </a:gridCol>
              </a:tblGrid>
              <a:tr h="370840">
                <a:tc>
                  <a:txBody>
                    <a:bodyPr/>
                    <a:lstStyle/>
                    <a:p>
                      <a:r>
                        <a:rPr lang="en-US" dirty="0"/>
                        <a:t>Accuracy/Method</a:t>
                      </a:r>
                      <a:endParaRPr lang="en-GB" dirty="0"/>
                    </a:p>
                  </a:txBody>
                  <a:tcPr/>
                </a:tc>
                <a:tc>
                  <a:txBody>
                    <a:bodyPr/>
                    <a:lstStyle/>
                    <a:p>
                      <a:r>
                        <a:rPr lang="en-GB" dirty="0"/>
                        <a:t>PCA</a:t>
                      </a:r>
                    </a:p>
                  </a:txBody>
                  <a:tcPr/>
                </a:tc>
                <a:tc>
                  <a:txBody>
                    <a:bodyPr/>
                    <a:lstStyle/>
                    <a:p>
                      <a:r>
                        <a:rPr lang="en-GB" dirty="0"/>
                        <a:t>Forward Feature Selection</a:t>
                      </a:r>
                    </a:p>
                  </a:txBody>
                  <a:tcPr/>
                </a:tc>
                <a:extLst>
                  <a:ext uri="{0D108BD9-81ED-4DB2-BD59-A6C34878D82A}">
                    <a16:rowId xmlns:a16="http://schemas.microsoft.com/office/drawing/2014/main" val="2078153600"/>
                  </a:ext>
                </a:extLst>
              </a:tr>
              <a:tr h="370840">
                <a:tc>
                  <a:txBody>
                    <a:bodyPr/>
                    <a:lstStyle/>
                    <a:p>
                      <a:r>
                        <a:rPr lang="en-US" dirty="0"/>
                        <a:t>Training</a:t>
                      </a:r>
                      <a:endParaRPr lang="en-GB" dirty="0"/>
                    </a:p>
                  </a:txBody>
                  <a:tcPr/>
                </a:tc>
                <a:tc>
                  <a:txBody>
                    <a:bodyPr/>
                    <a:lstStyle/>
                    <a:p>
                      <a:r>
                        <a:rPr lang="en-GB" dirty="0"/>
                        <a:t>0.996</a:t>
                      </a:r>
                    </a:p>
                  </a:txBody>
                  <a:tcPr/>
                </a:tc>
                <a:tc>
                  <a:txBody>
                    <a:bodyPr/>
                    <a:lstStyle/>
                    <a:p>
                      <a:r>
                        <a:rPr lang="en-US" dirty="0"/>
                        <a:t>0.973</a:t>
                      </a:r>
                      <a:endParaRPr lang="en-GB" dirty="0"/>
                    </a:p>
                  </a:txBody>
                  <a:tcPr/>
                </a:tc>
                <a:extLst>
                  <a:ext uri="{0D108BD9-81ED-4DB2-BD59-A6C34878D82A}">
                    <a16:rowId xmlns:a16="http://schemas.microsoft.com/office/drawing/2014/main" val="1382582499"/>
                  </a:ext>
                </a:extLst>
              </a:tr>
              <a:tr h="370840">
                <a:tc>
                  <a:txBody>
                    <a:bodyPr/>
                    <a:lstStyle/>
                    <a:p>
                      <a:r>
                        <a:rPr lang="en-US" dirty="0"/>
                        <a:t>Validation</a:t>
                      </a:r>
                      <a:endParaRPr lang="en-GB" dirty="0"/>
                    </a:p>
                  </a:txBody>
                  <a:tcPr/>
                </a:tc>
                <a:tc>
                  <a:txBody>
                    <a:bodyPr/>
                    <a:lstStyle/>
                    <a:p>
                      <a:r>
                        <a:rPr lang="en-US" dirty="0"/>
                        <a:t>1.0</a:t>
                      </a:r>
                      <a:endParaRPr lang="en-GB" dirty="0"/>
                    </a:p>
                  </a:txBody>
                  <a:tcPr/>
                </a:tc>
                <a:tc>
                  <a:txBody>
                    <a:bodyPr/>
                    <a:lstStyle/>
                    <a:p>
                      <a:r>
                        <a:rPr lang="en-US" dirty="0"/>
                        <a:t>0.955</a:t>
                      </a:r>
                      <a:endParaRPr lang="en-GB" dirty="0"/>
                    </a:p>
                  </a:txBody>
                  <a:tcPr/>
                </a:tc>
                <a:extLst>
                  <a:ext uri="{0D108BD9-81ED-4DB2-BD59-A6C34878D82A}">
                    <a16:rowId xmlns:a16="http://schemas.microsoft.com/office/drawing/2014/main" val="1795402362"/>
                  </a:ext>
                </a:extLst>
              </a:tr>
              <a:tr h="370840">
                <a:tc>
                  <a:txBody>
                    <a:bodyPr/>
                    <a:lstStyle/>
                    <a:p>
                      <a:r>
                        <a:rPr lang="en-US" dirty="0"/>
                        <a:t>Test</a:t>
                      </a:r>
                      <a:endParaRPr lang="en-GB" dirty="0"/>
                    </a:p>
                  </a:txBody>
                  <a:tcPr/>
                </a:tc>
                <a:tc>
                  <a:txBody>
                    <a:bodyPr/>
                    <a:lstStyle/>
                    <a:p>
                      <a:r>
                        <a:rPr lang="en-US" dirty="0"/>
                        <a:t>0.964</a:t>
                      </a:r>
                      <a:endParaRPr lang="en-GB" dirty="0"/>
                    </a:p>
                  </a:txBody>
                  <a:tcPr/>
                </a:tc>
                <a:tc>
                  <a:txBody>
                    <a:bodyPr/>
                    <a:lstStyle/>
                    <a:p>
                      <a:r>
                        <a:rPr lang="en-US" dirty="0"/>
                        <a:t>0.952</a:t>
                      </a:r>
                      <a:endParaRPr lang="en-GB" dirty="0"/>
                    </a:p>
                  </a:txBody>
                  <a:tcPr/>
                </a:tc>
                <a:extLst>
                  <a:ext uri="{0D108BD9-81ED-4DB2-BD59-A6C34878D82A}">
                    <a16:rowId xmlns:a16="http://schemas.microsoft.com/office/drawing/2014/main" val="689635012"/>
                  </a:ext>
                </a:extLst>
              </a:tr>
            </a:tbl>
          </a:graphicData>
        </a:graphic>
      </p:graphicFrame>
    </p:spTree>
    <p:extLst>
      <p:ext uri="{BB962C8B-B14F-4D97-AF65-F5344CB8AC3E}">
        <p14:creationId xmlns:p14="http://schemas.microsoft.com/office/powerpoint/2010/main" val="298087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986261"/>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Classification – Urban vs Rural</a:t>
            </a:r>
          </a:p>
        </p:txBody>
      </p:sp>
      <p:sp>
        <p:nvSpPr>
          <p:cNvPr id="3" name="文本框 2">
            <a:extLst>
              <a:ext uri="{FF2B5EF4-FFF2-40B4-BE49-F238E27FC236}">
                <a16:creationId xmlns:a16="http://schemas.microsoft.com/office/drawing/2014/main" id="{583A59BF-C24F-D1B1-8FD8-07293A16D4C0}"/>
              </a:ext>
            </a:extLst>
          </p:cNvPr>
          <p:cNvSpPr txBox="1"/>
          <p:nvPr/>
        </p:nvSpPr>
        <p:spPr>
          <a:xfrm>
            <a:off x="251927" y="2132918"/>
            <a:ext cx="11940073" cy="4461478"/>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400" b="1" dirty="0">
                <a:solidFill>
                  <a:srgbClr val="3070B3"/>
                </a:solidFill>
                <a:latin typeface="Microsoft YaHei Light" panose="020B0502040204020203" pitchFamily="34" charset="-122"/>
                <a:ea typeface="Microsoft YaHei Light" panose="020B0502040204020203" pitchFamily="34" charset="-122"/>
              </a:rPr>
              <a:t>Split </a:t>
            </a:r>
            <a:r>
              <a:rPr lang="en-US" altLang="zh-CN" sz="2400" b="1" dirty="0" err="1">
                <a:solidFill>
                  <a:srgbClr val="3070B3"/>
                </a:solidFill>
                <a:latin typeface="Microsoft YaHei Light" panose="020B0502040204020203" pitchFamily="34" charset="-122"/>
                <a:ea typeface="Microsoft YaHei Light" panose="020B0502040204020203" pitchFamily="34" charset="-122"/>
              </a:rPr>
              <a:t>trainval</a:t>
            </a:r>
            <a:r>
              <a:rPr lang="en-US" altLang="zh-CN" sz="2400" b="1" dirty="0">
                <a:solidFill>
                  <a:srgbClr val="3070B3"/>
                </a:solidFill>
                <a:latin typeface="Microsoft YaHei Light" panose="020B0502040204020203" pitchFamily="34" charset="-122"/>
                <a:ea typeface="Microsoft YaHei Light" panose="020B0502040204020203" pitchFamily="34" charset="-122"/>
              </a:rPr>
              <a:t> : test 80 : 20 and train : </a:t>
            </a:r>
            <a:r>
              <a:rPr lang="en-US" altLang="zh-CN" sz="2400" b="1" dirty="0" err="1">
                <a:solidFill>
                  <a:srgbClr val="3070B3"/>
                </a:solidFill>
                <a:latin typeface="Microsoft YaHei Light" panose="020B0502040204020203" pitchFamily="34" charset="-122"/>
                <a:ea typeface="Microsoft YaHei Light" panose="020B0502040204020203" pitchFamily="34" charset="-122"/>
              </a:rPr>
              <a:t>val</a:t>
            </a:r>
            <a:r>
              <a:rPr lang="en-US" altLang="zh-CN" sz="2400" b="1" dirty="0">
                <a:solidFill>
                  <a:srgbClr val="3070B3"/>
                </a:solidFill>
                <a:latin typeface="Microsoft YaHei Light" panose="020B0502040204020203" pitchFamily="34" charset="-122"/>
                <a:ea typeface="Microsoft YaHei Light" panose="020B0502040204020203" pitchFamily="34" charset="-122"/>
              </a:rPr>
              <a:t> 80 : 20 with stratification policy</a:t>
            </a:r>
            <a:endParaRPr kumimoji="0" lang="en-US" altLang="zh-CN" sz="2400" b="1" i="0" u="none" strike="noStrike" kern="1200" cap="none" spc="0" normalizeH="0" baseline="0" noProof="0" dirty="0">
              <a:ln>
                <a:noFill/>
              </a:ln>
              <a:solidFill>
                <a:srgbClr val="3070B3"/>
              </a:solidFill>
              <a:effectLst/>
              <a:uLnTx/>
              <a:uFillTx/>
              <a:latin typeface="Microsoft YaHei Light" panose="020B0502040204020203" pitchFamily="34" charset="-122"/>
              <a:ea typeface="Microsoft YaHei Light" panose="020B0502040204020203" pitchFamily="34" charset="-122"/>
              <a:cs typeface="+mn-cs"/>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400" b="1" i="0" u="none" strike="noStrike" kern="1200" cap="none" spc="0" normalizeH="0" baseline="0" noProof="0" dirty="0">
                <a:ln>
                  <a:noFill/>
                </a:ln>
                <a:solidFill>
                  <a:srgbClr val="3070B3"/>
                </a:solidFill>
                <a:effectLst/>
                <a:uLnTx/>
                <a:uFillTx/>
                <a:latin typeface="Microsoft YaHei Light" panose="020B0502040204020203" pitchFamily="34" charset="-122"/>
                <a:ea typeface="Microsoft YaHei Light" panose="020B0502040204020203" pitchFamily="34" charset="-122"/>
                <a:cs typeface="+mn-cs"/>
              </a:rPr>
              <a:t>Optimum PCA on 9 Components</a:t>
            </a:r>
            <a:endParaRPr lang="en-US" altLang="zh-CN" sz="2400" b="1" dirty="0">
              <a:solidFill>
                <a:srgbClr val="3070B3"/>
              </a:solidFill>
              <a:latin typeface="Microsoft YaHei Light" panose="020B0502040204020203" pitchFamily="34" charset="-122"/>
              <a:ea typeface="Microsoft YaHei Light" panose="020B0502040204020203" pitchFamily="34" charset="-122"/>
            </a:endParaRPr>
          </a:p>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Optimum SVC on 8 features:</a:t>
            </a:r>
          </a:p>
          <a:p>
            <a:pPr marL="800100" lvl="1" indent="-342900">
              <a:lnSpc>
                <a:spcPct val="150000"/>
              </a:lnSpc>
              <a:buFont typeface="Arial" panose="020B0604020202020204" pitchFamily="34" charset="0"/>
              <a:buChar char="•"/>
            </a:pPr>
            <a:r>
              <a:rPr lang="en-US" sz="1600" b="1" dirty="0">
                <a:solidFill>
                  <a:schemeClr val="accent1"/>
                </a:solidFill>
                <a:latin typeface="Microsoft YaHei Light" panose="020B0502040204020203" pitchFamily="34" charset="-122"/>
                <a:ea typeface="Microsoft YaHei Light" panose="020B0502040204020203" pitchFamily="34" charset="-122"/>
              </a:rPr>
              <a:t>Ownership of the dwelling: Private individual(s), </a:t>
            </a:r>
          </a:p>
          <a:p>
            <a:pPr marL="800100" lvl="1" indent="-342900">
              <a:lnSpc>
                <a:spcPct val="150000"/>
              </a:lnSpc>
              <a:buFont typeface="Arial" panose="020B0604020202020204" pitchFamily="34" charset="0"/>
              <a:buChar char="•"/>
            </a:pPr>
            <a:r>
              <a:rPr lang="en-US" sz="1600" b="1" dirty="0">
                <a:solidFill>
                  <a:schemeClr val="accent1"/>
                </a:solidFill>
                <a:latin typeface="Microsoft YaHei Light" panose="020B0502040204020203" pitchFamily="34" charset="-122"/>
                <a:ea typeface="Microsoft YaHei Light" panose="020B0502040204020203" pitchFamily="34" charset="-122"/>
              </a:rPr>
              <a:t>Age (eleven classes of years)/Size of private household: </a:t>
            </a:r>
          </a:p>
          <a:p>
            <a:pPr marL="800100" lvl="1" indent="-342900">
              <a:lnSpc>
                <a:spcPct val="150000"/>
              </a:lnSpc>
              <a:buFont typeface="Arial" panose="020B0604020202020204" pitchFamily="34" charset="0"/>
              <a:buChar char="•"/>
            </a:pPr>
            <a:r>
              <a:rPr lang="en-US" sz="1600" b="1" dirty="0">
                <a:solidFill>
                  <a:schemeClr val="accent1"/>
                </a:solidFill>
                <a:latin typeface="Microsoft YaHei Light" panose="020B0502040204020203" pitchFamily="34" charset="-122"/>
                <a:ea typeface="Microsoft YaHei Light" panose="020B0502040204020203" pitchFamily="34" charset="-122"/>
              </a:rPr>
              <a:t>15 to 17 years/1 person; /2 persons; /5 persons; 3 to 5 years/1 person; 6 to 14 years/1 person; 65 to 74 years/5 persons </a:t>
            </a:r>
          </a:p>
          <a:p>
            <a:pPr marL="800100" lvl="1" indent="-342900">
              <a:lnSpc>
                <a:spcPct val="150000"/>
              </a:lnSpc>
              <a:buFont typeface="Arial" panose="020B0604020202020204" pitchFamily="34" charset="0"/>
              <a:buChar char="•"/>
            </a:pPr>
            <a:r>
              <a:rPr lang="en-US" sz="1600" b="1" dirty="0">
                <a:solidFill>
                  <a:schemeClr val="accent1"/>
                </a:solidFill>
                <a:latin typeface="Microsoft YaHei Light" panose="020B0502040204020203" pitchFamily="34" charset="-122"/>
                <a:ea typeface="Microsoft YaHei Light" panose="020B0502040204020203" pitchFamily="34" charset="-122"/>
              </a:rPr>
              <a:t>Activity status (detailed): Unemployed, never having worked </a:t>
            </a:r>
          </a:p>
          <a:p>
            <a:pPr marL="800100" lvl="1" indent="-342900">
              <a:lnSpc>
                <a:spcPct val="150000"/>
              </a:lnSpc>
              <a:buFont typeface="Arial" panose="020B0604020202020204" pitchFamily="34" charset="0"/>
              <a:buChar char="•"/>
            </a:pPr>
            <a:r>
              <a:rPr lang="en-US" sz="1600" b="1" dirty="0">
                <a:solidFill>
                  <a:schemeClr val="accent1"/>
                </a:solidFill>
                <a:latin typeface="Microsoft YaHei Light" panose="020B0502040204020203" pitchFamily="34" charset="-122"/>
                <a:ea typeface="Microsoft YaHei Light" panose="020B0502040204020203" pitchFamily="34" charset="-122"/>
              </a:rPr>
              <a:t>Occupation (areas by </a:t>
            </a:r>
            <a:r>
              <a:rPr lang="en-US" sz="1600" b="1" dirty="0" err="1">
                <a:solidFill>
                  <a:schemeClr val="accent1"/>
                </a:solidFill>
                <a:latin typeface="Microsoft YaHei Light" panose="020B0502040204020203" pitchFamily="34" charset="-122"/>
                <a:ea typeface="Microsoft YaHei Light" panose="020B0502040204020203" pitchFamily="34" charset="-122"/>
              </a:rPr>
              <a:t>KldB</a:t>
            </a:r>
            <a:r>
              <a:rPr lang="en-US" sz="1600" b="1" dirty="0">
                <a:solidFill>
                  <a:schemeClr val="accent1"/>
                </a:solidFill>
                <a:latin typeface="Microsoft YaHei Light" panose="020B0502040204020203" pitchFamily="34" charset="-122"/>
                <a:ea typeface="Microsoft YaHei Light" panose="020B0502040204020203" pitchFamily="34" charset="-122"/>
              </a:rPr>
              <a:t> 2010)/Citizenship (selected countries)/Sex: Agriculture, forestry, horticulture/Total/Male</a:t>
            </a:r>
          </a:p>
          <a:p>
            <a:pPr marL="800100" lvl="1" indent="-342900">
              <a:lnSpc>
                <a:spcPct val="150000"/>
              </a:lnSpc>
              <a:buFont typeface="Arial" panose="020B0604020202020204" pitchFamily="34" charset="0"/>
              <a:buChar char="•"/>
            </a:pPr>
            <a:r>
              <a:rPr lang="en-US" sz="1600" b="1" dirty="0">
                <a:solidFill>
                  <a:schemeClr val="accent1"/>
                </a:solidFill>
                <a:latin typeface="Microsoft YaHei Light" panose="020B0502040204020203" pitchFamily="34" charset="-122"/>
                <a:ea typeface="Microsoft YaHei Light" panose="020B0502040204020203" pitchFamily="34" charset="-122"/>
              </a:rPr>
              <a:t>Dwellings in a building: 2 dwellings </a:t>
            </a:r>
            <a:endParaRPr lang="en-US" altLang="zh-CN" sz="1600" b="1" dirty="0">
              <a:solidFill>
                <a:schemeClr val="accent1"/>
              </a:solidFill>
              <a:latin typeface="Microsoft YaHei Light" panose="020B0502040204020203" pitchFamily="34" charset="-122"/>
              <a:ea typeface="Microsoft YaHei Light" panose="020B0502040204020203" pitchFamily="34" charset="-122"/>
            </a:endParaRPr>
          </a:p>
          <a:p>
            <a:pPr marL="342900" indent="-342900">
              <a:lnSpc>
                <a:spcPct val="150000"/>
              </a:lnSpc>
              <a:buFont typeface="Arial" panose="020B0604020202020204" pitchFamily="34" charset="0"/>
              <a:buChar char="•"/>
            </a:pPr>
            <a:endParaRPr lang="en-US" altLang="zh-CN" sz="2400" b="1" dirty="0">
              <a:solidFill>
                <a:srgbClr val="3070B3"/>
              </a:solidFill>
              <a:latin typeface="Microsoft YaHei Light" panose="020B0502040204020203" pitchFamily="34" charset="-122"/>
              <a:ea typeface="Microsoft YaHei Light" panose="020B0502040204020203" pitchFamily="34" charset="-122"/>
            </a:endParaRPr>
          </a:p>
        </p:txBody>
      </p:sp>
      <p:sp>
        <p:nvSpPr>
          <p:cNvPr id="2" name="Slide Number Placeholder 1">
            <a:extLst>
              <a:ext uri="{FF2B5EF4-FFF2-40B4-BE49-F238E27FC236}">
                <a16:creationId xmlns:a16="http://schemas.microsoft.com/office/drawing/2014/main" id="{44A9FA22-FEEC-42C0-9BAA-F9B6E844A022}"/>
              </a:ext>
            </a:extLst>
          </p:cNvPr>
          <p:cNvSpPr>
            <a:spLocks noGrp="1"/>
          </p:cNvSpPr>
          <p:nvPr>
            <p:ph type="sldNum" sz="quarter" idx="12"/>
          </p:nvPr>
        </p:nvSpPr>
        <p:spPr/>
        <p:txBody>
          <a:bodyPr/>
          <a:lstStyle/>
          <a:p>
            <a:fld id="{2BE341AB-CA30-47D2-B99B-0F94E4D0778C}" type="slidenum">
              <a:rPr lang="zh-CN" altLang="en-US" smtClean="0"/>
              <a:t>7</a:t>
            </a:fld>
            <a:endParaRPr lang="zh-CN" altLang="en-US" dirty="0"/>
          </a:p>
        </p:txBody>
      </p:sp>
    </p:spTree>
    <p:extLst>
      <p:ext uri="{BB962C8B-B14F-4D97-AF65-F5344CB8AC3E}">
        <p14:creationId xmlns:p14="http://schemas.microsoft.com/office/powerpoint/2010/main" val="404768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chnische Universität München – Wikipedia">
            <a:extLst>
              <a:ext uri="{FF2B5EF4-FFF2-40B4-BE49-F238E27FC236}">
                <a16:creationId xmlns:a16="http://schemas.microsoft.com/office/drawing/2014/main" id="{8040ED50-C35D-4FDD-3996-119C64913D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2067" y="215446"/>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4">
            <a:extLst>
              <a:ext uri="{FF2B5EF4-FFF2-40B4-BE49-F238E27FC236}">
                <a16:creationId xmlns:a16="http://schemas.microsoft.com/office/drawing/2014/main" id="{F07A86A6-68D0-8335-8865-AAA52E222250}"/>
              </a:ext>
            </a:extLst>
          </p:cNvPr>
          <p:cNvSpPr/>
          <p:nvPr/>
        </p:nvSpPr>
        <p:spPr>
          <a:xfrm rot="10800000" flipV="1">
            <a:off x="0" y="844331"/>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Classification – Urban vs Rural</a:t>
            </a:r>
          </a:p>
        </p:txBody>
      </p:sp>
      <p:sp>
        <p:nvSpPr>
          <p:cNvPr id="6" name="Slide Number Placeholder 1">
            <a:extLst>
              <a:ext uri="{FF2B5EF4-FFF2-40B4-BE49-F238E27FC236}">
                <a16:creationId xmlns:a16="http://schemas.microsoft.com/office/drawing/2014/main" id="{CB735F38-7984-AD1D-2E19-13A5A0ECF9CB}"/>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E341AB-CA30-47D2-B99B-0F94E4D0778C}" type="slidenum">
              <a:rPr lang="zh-CN" altLang="en-US" smtClean="0"/>
              <a:pPr/>
              <a:t>8</a:t>
            </a:fld>
            <a:endParaRPr lang="zh-CN" altLang="en-US"/>
          </a:p>
        </p:txBody>
      </p:sp>
      <p:pic>
        <p:nvPicPr>
          <p:cNvPr id="10" name="Picture 9">
            <a:extLst>
              <a:ext uri="{FF2B5EF4-FFF2-40B4-BE49-F238E27FC236}">
                <a16:creationId xmlns:a16="http://schemas.microsoft.com/office/drawing/2014/main" id="{C3C2C591-265F-70E0-0B41-F7F075FD3682}"/>
              </a:ext>
            </a:extLst>
          </p:cNvPr>
          <p:cNvPicPr>
            <a:picLocks noChangeAspect="1"/>
          </p:cNvPicPr>
          <p:nvPr/>
        </p:nvPicPr>
        <p:blipFill rotWithShape="1">
          <a:blip r:embed="rId4">
            <a:extLst>
              <a:ext uri="{28A0092B-C50C-407E-A947-70E740481C1C}">
                <a14:useLocalDpi xmlns:a14="http://schemas.microsoft.com/office/drawing/2010/main" val="0"/>
              </a:ext>
            </a:extLst>
          </a:blip>
          <a:srcRect l="6760" t="5976" r="24007" b="4510"/>
          <a:stretch/>
        </p:blipFill>
        <p:spPr>
          <a:xfrm>
            <a:off x="5965056" y="1917683"/>
            <a:ext cx="5928313" cy="4716945"/>
          </a:xfrm>
          <a:prstGeom prst="rect">
            <a:avLst/>
          </a:prstGeom>
        </p:spPr>
      </p:pic>
      <p:pic>
        <p:nvPicPr>
          <p:cNvPr id="5" name="Picture 4">
            <a:extLst>
              <a:ext uri="{FF2B5EF4-FFF2-40B4-BE49-F238E27FC236}">
                <a16:creationId xmlns:a16="http://schemas.microsoft.com/office/drawing/2014/main" id="{DF5BD563-82B5-8022-8E2B-86CC7781E7D1}"/>
              </a:ext>
            </a:extLst>
          </p:cNvPr>
          <p:cNvPicPr>
            <a:picLocks noChangeAspect="1"/>
          </p:cNvPicPr>
          <p:nvPr/>
        </p:nvPicPr>
        <p:blipFill rotWithShape="1">
          <a:blip r:embed="rId5">
            <a:extLst>
              <a:ext uri="{28A0092B-C50C-407E-A947-70E740481C1C}">
                <a14:useLocalDpi xmlns:a14="http://schemas.microsoft.com/office/drawing/2010/main" val="0"/>
              </a:ext>
            </a:extLst>
          </a:blip>
          <a:srcRect l="6851" t="11702" r="23524" b="10038"/>
          <a:stretch/>
        </p:blipFill>
        <p:spPr>
          <a:xfrm>
            <a:off x="6263686" y="2211301"/>
            <a:ext cx="5928314" cy="4100721"/>
          </a:xfrm>
          <a:prstGeom prst="rect">
            <a:avLst/>
          </a:prstGeom>
        </p:spPr>
      </p:pic>
      <p:pic>
        <p:nvPicPr>
          <p:cNvPr id="8" name="Picture 7">
            <a:extLst>
              <a:ext uri="{FF2B5EF4-FFF2-40B4-BE49-F238E27FC236}">
                <a16:creationId xmlns:a16="http://schemas.microsoft.com/office/drawing/2014/main" id="{A1AEBBC0-C413-5537-CEE6-E61615887179}"/>
              </a:ext>
            </a:extLst>
          </p:cNvPr>
          <p:cNvPicPr>
            <a:picLocks noChangeAspect="1"/>
          </p:cNvPicPr>
          <p:nvPr/>
        </p:nvPicPr>
        <p:blipFill rotWithShape="1">
          <a:blip r:embed="rId6">
            <a:extLst>
              <a:ext uri="{28A0092B-C50C-407E-A947-70E740481C1C}">
                <a14:useLocalDpi xmlns:a14="http://schemas.microsoft.com/office/drawing/2010/main" val="0"/>
              </a:ext>
            </a:extLst>
          </a:blip>
          <a:srcRect l="8046" t="8864" r="10580" b="7620"/>
          <a:stretch/>
        </p:blipFill>
        <p:spPr>
          <a:xfrm>
            <a:off x="63139" y="2086489"/>
            <a:ext cx="6444193" cy="4350346"/>
          </a:xfrm>
          <a:prstGeom prst="rect">
            <a:avLst/>
          </a:prstGeom>
        </p:spPr>
      </p:pic>
      <p:sp>
        <p:nvSpPr>
          <p:cNvPr id="9" name="文本框 2">
            <a:extLst>
              <a:ext uri="{FF2B5EF4-FFF2-40B4-BE49-F238E27FC236}">
                <a16:creationId xmlns:a16="http://schemas.microsoft.com/office/drawing/2014/main" id="{5A7F12CC-415B-6E3B-5124-F8FEB3FB5A6E}"/>
              </a:ext>
            </a:extLst>
          </p:cNvPr>
          <p:cNvSpPr txBox="1"/>
          <p:nvPr/>
        </p:nvSpPr>
        <p:spPr>
          <a:xfrm>
            <a:off x="6728355" y="5535711"/>
            <a:ext cx="2541237" cy="461665"/>
          </a:xfrm>
          <a:prstGeom prst="rect">
            <a:avLst/>
          </a:prstGeom>
          <a:noFill/>
        </p:spPr>
        <p:txBody>
          <a:bodyPr wrap="square">
            <a:spAutoFit/>
          </a:bodyPr>
          <a:lstStyle/>
          <a:p>
            <a:r>
              <a:rPr lang="en-US" altLang="zh-CN" sz="2400" b="1" dirty="0">
                <a:solidFill>
                  <a:srgbClr val="3070B3"/>
                </a:solidFill>
                <a:latin typeface="Microsoft YaHei Light" panose="020B0502040204020203" pitchFamily="34" charset="-122"/>
                <a:ea typeface="Microsoft YaHei Light" panose="020B0502040204020203" pitchFamily="34" charset="-122"/>
              </a:rPr>
              <a:t>FFS </a:t>
            </a:r>
            <a:r>
              <a:rPr lang="en-US" sz="2400" b="1" dirty="0">
                <a:solidFill>
                  <a:schemeClr val="accent1"/>
                </a:solidFill>
                <a:latin typeface="Microsoft YaHei Light" panose="020B0502040204020203" pitchFamily="34" charset="-122"/>
                <a:ea typeface="Microsoft YaHei Light" panose="020B0502040204020203" pitchFamily="34" charset="-122"/>
              </a:rPr>
              <a:t>Best C = </a:t>
            </a:r>
            <a:r>
              <a:rPr lang="ru-RU" sz="2400" b="1" i="1" dirty="0">
                <a:solidFill>
                  <a:schemeClr val="accent1"/>
                </a:solidFill>
                <a:latin typeface="Microsoft YaHei Light" panose="020B0502040204020203" pitchFamily="34" charset="-122"/>
                <a:ea typeface="Microsoft YaHei Light" panose="020B0502040204020203" pitchFamily="34" charset="-122"/>
              </a:rPr>
              <a:t>7</a:t>
            </a:r>
            <a:r>
              <a:rPr lang="en-US" sz="2400" b="1" i="1" dirty="0">
                <a:solidFill>
                  <a:schemeClr val="accent1"/>
                </a:solidFill>
                <a:latin typeface="Microsoft YaHei Light" panose="020B0502040204020203" pitchFamily="34" charset="-122"/>
                <a:ea typeface="Microsoft YaHei Light" panose="020B0502040204020203" pitchFamily="34" charset="-122"/>
              </a:rPr>
              <a:t>.6</a:t>
            </a:r>
            <a:endParaRPr lang="en-US" altLang="zh-CN" sz="2400" b="1" dirty="0">
              <a:solidFill>
                <a:srgbClr val="3070B3"/>
              </a:solidFill>
              <a:latin typeface="Microsoft YaHei Light" panose="020B0502040204020203" pitchFamily="34" charset="-122"/>
              <a:ea typeface="Microsoft YaHei Light" panose="020B0502040204020203" pitchFamily="34" charset="-122"/>
            </a:endParaRPr>
          </a:p>
        </p:txBody>
      </p:sp>
      <p:sp>
        <p:nvSpPr>
          <p:cNvPr id="11" name="文本框 2">
            <a:extLst>
              <a:ext uri="{FF2B5EF4-FFF2-40B4-BE49-F238E27FC236}">
                <a16:creationId xmlns:a16="http://schemas.microsoft.com/office/drawing/2014/main" id="{5C17DD69-9321-64A9-CD2A-5AFE343E1AA7}"/>
              </a:ext>
            </a:extLst>
          </p:cNvPr>
          <p:cNvSpPr txBox="1"/>
          <p:nvPr/>
        </p:nvSpPr>
        <p:spPr>
          <a:xfrm>
            <a:off x="3707901" y="5534773"/>
            <a:ext cx="3092833" cy="461665"/>
          </a:xfrm>
          <a:prstGeom prst="rect">
            <a:avLst/>
          </a:prstGeom>
          <a:noFill/>
        </p:spPr>
        <p:txBody>
          <a:bodyPr wrap="square">
            <a:spAutoFit/>
          </a:bodyPr>
          <a:lstStyle/>
          <a:p>
            <a:r>
              <a:rPr lang="en-US" altLang="zh-CN" sz="2400" b="1" dirty="0">
                <a:solidFill>
                  <a:srgbClr val="3070B3"/>
                </a:solidFill>
                <a:latin typeface="Microsoft YaHei Light" panose="020B0502040204020203" pitchFamily="34" charset="-122"/>
                <a:ea typeface="Microsoft YaHei Light" panose="020B0502040204020203" pitchFamily="34" charset="-122"/>
              </a:rPr>
              <a:t>PCA </a:t>
            </a:r>
            <a:r>
              <a:rPr lang="en-US" sz="2400" b="1" dirty="0">
                <a:solidFill>
                  <a:schemeClr val="accent1"/>
                </a:solidFill>
                <a:latin typeface="Microsoft YaHei Light" panose="020B0502040204020203" pitchFamily="34" charset="-122"/>
                <a:ea typeface="Microsoft YaHei Light" panose="020B0502040204020203" pitchFamily="34" charset="-122"/>
              </a:rPr>
              <a:t>Best C = </a:t>
            </a:r>
            <a:r>
              <a:rPr lang="en-US" sz="2400" b="1" i="1" dirty="0">
                <a:solidFill>
                  <a:schemeClr val="accent1"/>
                </a:solidFill>
                <a:latin typeface="Microsoft YaHei Light" panose="020B0502040204020203" pitchFamily="34" charset="-122"/>
                <a:ea typeface="Microsoft YaHei Light" panose="020B0502040204020203" pitchFamily="34" charset="-122"/>
              </a:rPr>
              <a:t>38.8</a:t>
            </a:r>
            <a:r>
              <a:rPr lang="en-US" altLang="zh-CN" sz="2400" b="1" dirty="0">
                <a:solidFill>
                  <a:srgbClr val="3070B3"/>
                </a:solidFill>
                <a:latin typeface="Microsoft YaHei Light" panose="020B0502040204020203" pitchFamily="34" charset="-122"/>
                <a:ea typeface="Microsoft YaHei Light" panose="020B0502040204020203" pitchFamily="34" charset="-122"/>
              </a:rPr>
              <a:t>	</a:t>
            </a:r>
          </a:p>
        </p:txBody>
      </p:sp>
    </p:spTree>
    <p:extLst>
      <p:ext uri="{BB962C8B-B14F-4D97-AF65-F5344CB8AC3E}">
        <p14:creationId xmlns:p14="http://schemas.microsoft.com/office/powerpoint/2010/main" val="3914264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DA4FE26-8C21-C49D-75F2-4EDB68A03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134" y="282223"/>
            <a:ext cx="4720166" cy="6293554"/>
          </a:xfrm>
          <a:prstGeom prst="rect">
            <a:avLst/>
          </a:prstGeom>
        </p:spPr>
      </p:pic>
      <p:pic>
        <p:nvPicPr>
          <p:cNvPr id="13" name="Picture 12">
            <a:extLst>
              <a:ext uri="{FF2B5EF4-FFF2-40B4-BE49-F238E27FC236}">
                <a16:creationId xmlns:a16="http://schemas.microsoft.com/office/drawing/2014/main" id="{7EBA51F8-CC80-5787-F09C-45D4B98838F3}"/>
              </a:ext>
            </a:extLst>
          </p:cNvPr>
          <p:cNvPicPr>
            <a:picLocks noChangeAspect="1"/>
          </p:cNvPicPr>
          <p:nvPr/>
        </p:nvPicPr>
        <p:blipFill rotWithShape="1">
          <a:blip r:embed="rId3">
            <a:extLst>
              <a:ext uri="{28A0092B-C50C-407E-A947-70E740481C1C}">
                <a14:useLocalDpi xmlns:a14="http://schemas.microsoft.com/office/drawing/2010/main" val="0"/>
              </a:ext>
            </a:extLst>
          </a:blip>
          <a:srcRect l="1699"/>
          <a:stretch/>
        </p:blipFill>
        <p:spPr>
          <a:xfrm>
            <a:off x="7514156" y="282222"/>
            <a:ext cx="4639944" cy="6293555"/>
          </a:xfrm>
          <a:prstGeom prst="rect">
            <a:avLst/>
          </a:prstGeom>
        </p:spPr>
      </p:pic>
      <p:sp>
        <p:nvSpPr>
          <p:cNvPr id="4" name="矩形 4">
            <a:extLst>
              <a:ext uri="{FF2B5EF4-FFF2-40B4-BE49-F238E27FC236}">
                <a16:creationId xmlns:a16="http://schemas.microsoft.com/office/drawing/2014/main" id="{62832E98-F521-79A7-B3F8-EDC2433E45A1}"/>
              </a:ext>
            </a:extLst>
          </p:cNvPr>
          <p:cNvSpPr/>
          <p:nvPr/>
        </p:nvSpPr>
        <p:spPr>
          <a:xfrm rot="10800000" flipV="1">
            <a:off x="-1" y="844331"/>
            <a:ext cx="3577701" cy="1641417"/>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Classification – Urban vs Rural</a:t>
            </a:r>
          </a:p>
        </p:txBody>
      </p:sp>
      <p:sp>
        <p:nvSpPr>
          <p:cNvPr id="2" name="Slide Number Placeholder 1">
            <a:extLst>
              <a:ext uri="{FF2B5EF4-FFF2-40B4-BE49-F238E27FC236}">
                <a16:creationId xmlns:a16="http://schemas.microsoft.com/office/drawing/2014/main" id="{CEDEF2B2-7554-5A73-9619-1A8A64F561B0}"/>
              </a:ext>
            </a:extLst>
          </p:cNvPr>
          <p:cNvSpPr>
            <a:spLocks noGrp="1"/>
          </p:cNvSpPr>
          <p:nvPr>
            <p:ph type="sldNum" sz="quarter" idx="12"/>
          </p:nvPr>
        </p:nvSpPr>
        <p:spPr/>
        <p:txBody>
          <a:bodyPr/>
          <a:lstStyle/>
          <a:p>
            <a:fld id="{2BE341AB-CA30-47D2-B99B-0F94E4D0778C}" type="slidenum">
              <a:rPr lang="zh-CN" altLang="en-US" smtClean="0"/>
              <a:t>9</a:t>
            </a:fld>
            <a:endParaRPr lang="zh-CN" altLang="en-US"/>
          </a:p>
        </p:txBody>
      </p:sp>
      <p:pic>
        <p:nvPicPr>
          <p:cNvPr id="3" name="Picture 2" descr="Technische Universität München – Wikipedia">
            <a:extLst>
              <a:ext uri="{FF2B5EF4-FFF2-40B4-BE49-F238E27FC236}">
                <a16:creationId xmlns:a16="http://schemas.microsoft.com/office/drawing/2014/main" id="{6C9245E9-4096-51B9-47ED-EF40124C01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2067" y="215446"/>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2">
            <a:extLst>
              <a:ext uri="{FF2B5EF4-FFF2-40B4-BE49-F238E27FC236}">
                <a16:creationId xmlns:a16="http://schemas.microsoft.com/office/drawing/2014/main" id="{29A011EF-BD59-5E61-4850-C1997CA8F668}"/>
              </a:ext>
            </a:extLst>
          </p:cNvPr>
          <p:cNvSpPr txBox="1"/>
          <p:nvPr/>
        </p:nvSpPr>
        <p:spPr>
          <a:xfrm>
            <a:off x="251928" y="2485749"/>
            <a:ext cx="2961790" cy="1137491"/>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400" b="1" dirty="0">
                <a:solidFill>
                  <a:srgbClr val="3070B3"/>
                </a:solidFill>
                <a:latin typeface="Microsoft YaHei Light" panose="020B0502040204020203" pitchFamily="34" charset="-122"/>
                <a:ea typeface="Microsoft YaHei Light" panose="020B0502040204020203" pitchFamily="34" charset="-122"/>
              </a:rPr>
              <a:t>PCA on left</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400" b="1" dirty="0">
                <a:solidFill>
                  <a:srgbClr val="3070B3"/>
                </a:solidFill>
                <a:latin typeface="Microsoft YaHei Light" panose="020B0502040204020203" pitchFamily="34" charset="-122"/>
                <a:ea typeface="Microsoft YaHei Light" panose="020B0502040204020203" pitchFamily="34" charset="-122"/>
              </a:rPr>
              <a:t>FFS on right </a:t>
            </a:r>
            <a:endParaRPr lang="en-US" b="1" dirty="0">
              <a:solidFill>
                <a:schemeClr val="accent1"/>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939398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1211</TotalTime>
  <Words>728</Words>
  <Application>Microsoft Office PowerPoint</Application>
  <PresentationFormat>Widescreen</PresentationFormat>
  <Paragraphs>160</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等线</vt:lpstr>
      <vt:lpstr>等线 Light</vt:lpstr>
      <vt:lpstr>Microsoft YaHei Light</vt:lpstr>
      <vt:lpstr>Arial</vt:lpstr>
      <vt:lpstr>Calibri</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Bai</dc:creator>
  <cp:lastModifiedBy>Arumugam, Priya</cp:lastModifiedBy>
  <cp:revision>62</cp:revision>
  <dcterms:created xsi:type="dcterms:W3CDTF">2023-05-01T12:55:53Z</dcterms:created>
  <dcterms:modified xsi:type="dcterms:W3CDTF">2023-07-05T07:31:13Z</dcterms:modified>
</cp:coreProperties>
</file>