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6" r:id="rId4"/>
    <p:sldId id="267" r:id="rId5"/>
    <p:sldId id="260" r:id="rId6"/>
    <p:sldId id="261" r:id="rId7"/>
    <p:sldId id="270" r:id="rId8"/>
    <p:sldId id="271" r:id="rId9"/>
    <p:sldId id="269" r:id="rId10"/>
    <p:sldId id="272" r:id="rId11"/>
    <p:sldId id="268" r:id="rId12"/>
    <p:sldId id="262" r:id="rId13"/>
    <p:sldId id="263"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0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0" d="100"/>
          <a:sy n="80" d="100"/>
        </p:scale>
        <p:origin x="69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A25E1-DB9B-6EFC-19DB-8CE65FA6FB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CFF3EF-BF24-5E17-E383-3B450C10E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66EBFE-AB25-B4BA-DD5B-22719B1A826A}"/>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8687CDC8-6DEA-1125-1717-4EE389D2F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FDAD7-62FA-410E-C352-5166456D1A7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66312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F42CB-4A46-4E11-8FF6-7E073D2E28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C2671D-9BB0-0AC0-E311-D3064BB1A4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FCB69-3AA9-5E56-6FAE-CC63BA354245}"/>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608DD9CB-700A-B342-E3C5-14644B196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66E55-B1C0-3E91-2F12-12642AB2E3F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1896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881309-6D9B-7B4A-30E5-C9B9963AD6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6D9975-8952-EAF2-3226-380214614F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AD1C9B-563E-2E1F-D09F-80838D53B9CD}"/>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217677E6-7130-31B6-4EB2-852A11C91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046280-F1C6-3F23-D0BB-B3A839AB5E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35058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18C70-24AB-F2EE-0C1F-5CF9CB2A8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DE822-D86E-B627-9498-1756367E00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878A6-B632-8088-D3B7-D6C6DC90D4F7}"/>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868775FE-B440-E0D3-6201-2AE3B7B79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6293D-DE6C-48E8-E158-92B58335FD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17108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A4BC-FAB3-FC96-953E-6A4ED03447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95D5A8-6C2E-AC95-1D04-0DEC3ED83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BB8FAD-5974-441B-A195-8F67BEDF072E}"/>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1455FD99-991F-49D9-59F3-4C2836348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53C27-48B2-21EF-F2A4-7D6B1F872F26}"/>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402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D559-4EC7-8356-4085-C98E5F6C7A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8F562C-DF35-F3A8-4F40-8082D354AE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787A19-2453-6E0A-623E-D5D5A867B2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D90282-7E44-073F-2E1C-3B18B4B54BDB}"/>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9825C980-7CCA-5E83-F1CB-5641F8C300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623D2-F5A6-AA7B-7109-7BDDF008208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7961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6246-1614-598B-CCB9-0D3901659F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F468F9-8A29-99C1-2CEA-809017410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DEC057-3BED-000A-081C-CED6DC1201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55CFAF-1080-B68E-F8AA-992FCE91E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8FDCA3-0292-70C1-DC2B-C5898DAA30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0F430E-A8F0-E6A3-519C-586BDAEB6B61}"/>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8" name="页脚占位符 7">
            <a:extLst>
              <a:ext uri="{FF2B5EF4-FFF2-40B4-BE49-F238E27FC236}">
                <a16:creationId xmlns:a16="http://schemas.microsoft.com/office/drawing/2014/main" id="{7506C9A2-3829-1F3C-5FF9-9B7F7AAFAD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D3C107-66B7-941C-6CF6-9E2519B4AB14}"/>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40469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D3E7D-BB69-66A6-4484-14140EA79F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20C175-D5C3-548A-6ABE-B661F915B2C9}"/>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4" name="页脚占位符 3">
            <a:extLst>
              <a:ext uri="{FF2B5EF4-FFF2-40B4-BE49-F238E27FC236}">
                <a16:creationId xmlns:a16="http://schemas.microsoft.com/office/drawing/2014/main" id="{352C87DA-B761-EBBB-3303-97AD649F75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931106-3A8B-9E16-0B69-0F073B6553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53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878A0B-036A-4E3C-82C6-9801BE9B15AC}"/>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3" name="页脚占位符 2">
            <a:extLst>
              <a:ext uri="{FF2B5EF4-FFF2-40B4-BE49-F238E27FC236}">
                <a16:creationId xmlns:a16="http://schemas.microsoft.com/office/drawing/2014/main" id="{097251D3-D4A8-9704-989D-058C6496B6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95F735-B974-DCD0-1CA7-00C8537402B0}"/>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6825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522AE-968F-87EB-2AEB-09A7E81757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CC3476-E557-C690-C112-896DED797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BF96CB-FFDD-391F-6BA5-6FCF73A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9B7717-80A6-6F61-568E-32858CCB350B}"/>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88D99D15-F965-8B2C-5D36-8DC01C292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A400B-7360-2963-C4FD-B22BC94F6DF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2298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D2443-7FB7-C6DC-8D3E-30488CF93A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0DF725-851F-D4EC-748C-18C392981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2ED1AA-E2B3-CC14-305E-169F0412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E8ECE-0984-64EE-28FF-0255DAE52493}"/>
              </a:ext>
            </a:extLst>
          </p:cNvPr>
          <p:cNvSpPr>
            <a:spLocks noGrp="1"/>
          </p:cNvSpPr>
          <p:nvPr>
            <p:ph type="dt" sz="half" idx="10"/>
          </p:nvPr>
        </p:nvSpPr>
        <p:spPr/>
        <p:txBody>
          <a:bodyPr/>
          <a:lstStyle/>
          <a:p>
            <a:fld id="{D3FDE55B-349B-4364-844E-F88EB12C778F}"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7FE2D5D7-13A2-A670-E844-555B586365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8D8F8-9DC5-8ED5-6C43-FDE9F70467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3229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49BF85-0CE7-713D-BB0F-CD8770D8F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DFCED9-1E11-6495-1667-FBC3B59F9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4A7D28-84D7-4A56-728C-FF0424965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DE55B-349B-4364-844E-F88EB12C778F}"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857F20C7-0593-879E-C10C-B0BB845EA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41730D-D595-99F3-B925-C428A0C31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32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3842847" cy="707886"/>
          </a:xfrm>
          <a:prstGeom prst="rect">
            <a:avLst/>
          </a:prstGeom>
          <a:noFill/>
        </p:spPr>
        <p:txBody>
          <a:bodyPr wrap="none" rtlCol="0">
            <a:spAutoFit/>
          </a:bodyPr>
          <a:lstStyle/>
          <a:p>
            <a:r>
              <a:rPr lang="en-US" altLang="zh-CN" sz="4000" b="1" i="0" dirty="0">
                <a:solidFill>
                  <a:schemeClr val="bg1"/>
                </a:solidFill>
                <a:effectLst/>
                <a:latin typeface="Microsoft YaHei Light" panose="020B0502040204020203" pitchFamily="34" charset="-122"/>
                <a:ea typeface="Microsoft YaHei Light" panose="020B0502040204020203" pitchFamily="34" charset="-122"/>
              </a:rPr>
              <a:t>German Census</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457326" y="3158100"/>
            <a:ext cx="2258247" cy="461665"/>
          </a:xfrm>
          <a:prstGeom prst="rect">
            <a:avLst/>
          </a:prstGeom>
          <a:noFill/>
        </p:spPr>
        <p:txBody>
          <a:bodyPr wrap="none" rtlCol="0">
            <a:spAutoFit/>
          </a:bodyPr>
          <a:lstStyle/>
          <a:p>
            <a:r>
              <a:rPr lang="en-US" altLang="zh-CN" sz="2400" b="1" dirty="0">
                <a:solidFill>
                  <a:schemeClr val="bg1"/>
                </a:solidFill>
                <a:latin typeface="Microsoft YaHei Light" panose="020B0502040204020203" pitchFamily="34" charset="-122"/>
                <a:ea typeface="Microsoft YaHei Light" panose="020B0502040204020203" pitchFamily="34" charset="-122"/>
              </a:rPr>
              <a:t>Week 3 Report</a:t>
            </a:r>
            <a:endParaRPr lang="zh-CN" altLang="en-US" sz="2400" b="1" dirty="0">
              <a:solidFill>
                <a:schemeClr val="bg1"/>
              </a:solidFill>
              <a:latin typeface="Microsoft YaHei Light" panose="020B0502040204020203" pitchFamily="34" charset="-122"/>
              <a:ea typeface="Microsoft YaHei Light" panose="020B0502040204020203" pitchFamily="34" charset="-122"/>
            </a:endParaRPr>
          </a:p>
        </p:txBody>
      </p:sp>
      <p:sp>
        <p:nvSpPr>
          <p:cNvPr id="4" name="文本框 3">
            <a:extLst>
              <a:ext uri="{FF2B5EF4-FFF2-40B4-BE49-F238E27FC236}">
                <a16:creationId xmlns:a16="http://schemas.microsoft.com/office/drawing/2014/main" id="{F483454D-D67D-6058-DCC4-81F60EEFD1DA}"/>
              </a:ext>
            </a:extLst>
          </p:cNvPr>
          <p:cNvSpPr txBox="1"/>
          <p:nvPr/>
        </p:nvSpPr>
        <p:spPr>
          <a:xfrm>
            <a:off x="8420093" y="3917042"/>
            <a:ext cx="2202847" cy="1200329"/>
          </a:xfrm>
          <a:prstGeom prst="rect">
            <a:avLst/>
          </a:prstGeom>
          <a:noFill/>
        </p:spPr>
        <p:txBody>
          <a:bodyPr wrap="none" rtlCol="0">
            <a:spAutoFit/>
          </a:bodyPr>
          <a:lstStyle/>
          <a:p>
            <a:r>
              <a:rPr lang="en-US" altLang="zh-CN" dirty="0">
                <a:solidFill>
                  <a:schemeClr val="bg1"/>
                </a:solidFill>
              </a:rPr>
              <a:t>Andrey </a:t>
            </a:r>
            <a:r>
              <a:rPr lang="en-US" altLang="zh-CN" dirty="0" err="1">
                <a:solidFill>
                  <a:schemeClr val="bg1"/>
                </a:solidFill>
              </a:rPr>
              <a:t>Staradubets</a:t>
            </a:r>
            <a:endParaRPr lang="en-US" altLang="zh-CN" dirty="0">
              <a:solidFill>
                <a:schemeClr val="bg1"/>
              </a:solidFill>
            </a:endParaRPr>
          </a:p>
          <a:p>
            <a:r>
              <a:rPr lang="en-US" altLang="zh-CN" dirty="0">
                <a:solidFill>
                  <a:schemeClr val="bg1"/>
                </a:solidFill>
              </a:rPr>
              <a:t>Bai Li</a:t>
            </a:r>
          </a:p>
          <a:p>
            <a:r>
              <a:rPr lang="en-US" altLang="zh-CN" dirty="0" err="1">
                <a:solidFill>
                  <a:schemeClr val="bg1"/>
                </a:solidFill>
              </a:rPr>
              <a:t>Erblina</a:t>
            </a:r>
            <a:r>
              <a:rPr lang="en-US" altLang="zh-CN" dirty="0">
                <a:solidFill>
                  <a:schemeClr val="bg1"/>
                </a:solidFill>
              </a:rPr>
              <a:t> </a:t>
            </a:r>
            <a:r>
              <a:rPr lang="en-US" altLang="zh-CN" dirty="0" err="1">
                <a:solidFill>
                  <a:schemeClr val="bg1"/>
                </a:solidFill>
              </a:rPr>
              <a:t>Jakupi</a:t>
            </a:r>
            <a:endParaRPr lang="en-US" altLang="zh-CN" dirty="0">
              <a:solidFill>
                <a:schemeClr val="bg1"/>
              </a:solidFill>
            </a:endParaRPr>
          </a:p>
          <a:p>
            <a:r>
              <a:rPr lang="en-US" altLang="zh-CN" dirty="0">
                <a:solidFill>
                  <a:schemeClr val="bg1"/>
                </a:solidFill>
              </a:rPr>
              <a:t>Priya Arumugam</a:t>
            </a:r>
          </a:p>
        </p:txBody>
      </p:sp>
    </p:spTree>
    <p:extLst>
      <p:ext uri="{BB962C8B-B14F-4D97-AF65-F5344CB8AC3E}">
        <p14:creationId xmlns:p14="http://schemas.microsoft.com/office/powerpoint/2010/main" val="320739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Data distribution and Outliers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68558" y="2131571"/>
            <a:ext cx="10559656"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Outliers</a:t>
            </a:r>
          </a:p>
        </p:txBody>
      </p:sp>
      <p:sp>
        <p:nvSpPr>
          <p:cNvPr id="6" name="文本框 5">
            <a:extLst>
              <a:ext uri="{FF2B5EF4-FFF2-40B4-BE49-F238E27FC236}">
                <a16:creationId xmlns:a16="http://schemas.microsoft.com/office/drawing/2014/main" id="{1A023C2F-BC52-BBF8-6762-3CD74F8B8ADE}"/>
              </a:ext>
            </a:extLst>
          </p:cNvPr>
          <p:cNvSpPr txBox="1"/>
          <p:nvPr/>
        </p:nvSpPr>
        <p:spPr>
          <a:xfrm>
            <a:off x="634721" y="6105596"/>
            <a:ext cx="10922559" cy="400110"/>
          </a:xfrm>
          <a:prstGeom prst="rect">
            <a:avLst/>
          </a:prstGeom>
          <a:noFill/>
        </p:spPr>
        <p:txBody>
          <a:bodyPr wrap="square" rtlCol="0">
            <a:spAutoFit/>
          </a:bodyPr>
          <a:lstStyle/>
          <a:p>
            <a:r>
              <a:rPr lang="en-US" altLang="zh-CN" sz="2000" b="1" dirty="0">
                <a:solidFill>
                  <a:srgbClr val="3070B3"/>
                </a:solidFill>
                <a:latin typeface="Microsoft YaHei Light" panose="020B0502040204020203" pitchFamily="34" charset="-122"/>
                <a:ea typeface="Microsoft YaHei Light" panose="020B0502040204020203" pitchFamily="34" charset="-122"/>
              </a:rPr>
              <a:t>Boxplot example: A chart about the outlier in this feature. Not each feature has outliers.</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pic>
        <p:nvPicPr>
          <p:cNvPr id="7" name="图片 6" descr="图形用户界面&#10;&#10;描述已自动生成">
            <a:extLst>
              <a:ext uri="{FF2B5EF4-FFF2-40B4-BE49-F238E27FC236}">
                <a16:creationId xmlns:a16="http://schemas.microsoft.com/office/drawing/2014/main" id="{7F544427-3EAF-A652-02A2-100545A79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9880"/>
            <a:ext cx="12192000" cy="3048000"/>
          </a:xfrm>
          <a:prstGeom prst="rect">
            <a:avLst/>
          </a:prstGeom>
        </p:spPr>
      </p:pic>
    </p:spTree>
    <p:extLst>
      <p:ext uri="{BB962C8B-B14F-4D97-AF65-F5344CB8AC3E}">
        <p14:creationId xmlns:p14="http://schemas.microsoft.com/office/powerpoint/2010/main" val="115392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Next step and Issues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238125" y="2282302"/>
            <a:ext cx="11953875" cy="318978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Spurious correlation</a:t>
            </a:r>
          </a:p>
          <a:p>
            <a:pPr marL="342900" indent="-342900">
              <a:lnSpc>
                <a:spcPct val="150000"/>
              </a:lnSpc>
              <a:buFont typeface="Arial" panose="020B0604020202020204" pitchFamily="34" charset="0"/>
              <a:buChar char="•"/>
            </a:pPr>
            <a:r>
              <a:rPr lang="en-US" altLang="zh-CN" sz="1600" b="1" dirty="0">
                <a:solidFill>
                  <a:srgbClr val="3070B3"/>
                </a:solidFill>
                <a:latin typeface="Microsoft YaHei Light" panose="020B0502040204020203" pitchFamily="34" charset="-122"/>
                <a:ea typeface="Microsoft YaHei Light" panose="020B0502040204020203" pitchFamily="34" charset="-122"/>
              </a:rPr>
              <a:t>A considerable amount of correlation comes between features with no clear relationship. This association may be due to randomness or other unknown variables. It reminds us that the correlations found so far do not always indicate true causation, but may be due to shared randomness or other external factors. </a:t>
            </a:r>
          </a:p>
          <a:p>
            <a:pPr>
              <a:lnSpc>
                <a:spcPct val="150000"/>
              </a:lnSpc>
            </a:pPr>
            <a:endParaRPr lang="en-US" altLang="zh-CN" sz="16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Inconsistent scales</a:t>
            </a:r>
          </a:p>
          <a:p>
            <a:pPr marL="342900" indent="-342900">
              <a:lnSpc>
                <a:spcPct val="150000"/>
              </a:lnSpc>
              <a:buFont typeface="Arial" panose="020B0604020202020204" pitchFamily="34" charset="0"/>
              <a:buChar char="•"/>
            </a:pPr>
            <a:r>
              <a:rPr lang="en-US" altLang="zh-CN" sz="1600" b="1" dirty="0">
                <a:solidFill>
                  <a:srgbClr val="3070B3"/>
                </a:solidFill>
                <a:latin typeface="Microsoft YaHei Light" panose="020B0502040204020203" pitchFamily="34" charset="-122"/>
                <a:ea typeface="Microsoft YaHei Light" panose="020B0502040204020203" pitchFamily="34" charset="-122"/>
              </a:rPr>
              <a:t>The correlation of some features are more meaningful comparing </a:t>
            </a:r>
            <a:r>
              <a:rPr lang="en-US" altLang="zh-CN" sz="1600" b="1" dirty="0" err="1">
                <a:solidFill>
                  <a:srgbClr val="3070B3"/>
                </a:solidFill>
                <a:latin typeface="Microsoft YaHei Light" panose="020B0502040204020203" pitchFamily="34" charset="-122"/>
                <a:ea typeface="Microsoft YaHei Light" panose="020B0502040204020203" pitchFamily="34" charset="-122"/>
              </a:rPr>
              <a:t>absolut</a:t>
            </a:r>
            <a:r>
              <a:rPr lang="en-US" altLang="zh-CN" sz="1600" b="1" dirty="0">
                <a:solidFill>
                  <a:srgbClr val="3070B3"/>
                </a:solidFill>
                <a:latin typeface="Microsoft YaHei Light" panose="020B0502040204020203" pitchFamily="34" charset="-122"/>
                <a:ea typeface="Microsoft YaHei Light" panose="020B0502040204020203" pitchFamily="34" charset="-122"/>
              </a:rPr>
              <a:t> values, and which were better based on </a:t>
            </a:r>
            <a:r>
              <a:rPr lang="en-US" altLang="zh-CN" sz="1600" b="1" dirty="0" err="1">
                <a:solidFill>
                  <a:srgbClr val="3070B3"/>
                </a:solidFill>
                <a:latin typeface="Microsoft YaHei Light" panose="020B0502040204020203" pitchFamily="34" charset="-122"/>
                <a:ea typeface="Microsoft YaHei Light" panose="020B0502040204020203" pitchFamily="34" charset="-122"/>
              </a:rPr>
              <a:t>normalised</a:t>
            </a:r>
            <a:r>
              <a:rPr lang="en-US" altLang="zh-CN" sz="1600" b="1" dirty="0">
                <a:solidFill>
                  <a:srgbClr val="3070B3"/>
                </a:solidFill>
                <a:latin typeface="Microsoft YaHei Light" panose="020B0502040204020203" pitchFamily="34" charset="-122"/>
                <a:ea typeface="Microsoft YaHei Light" panose="020B0502040204020203" pitchFamily="34" charset="-122"/>
              </a:rPr>
              <a:t> to the total population of the district. </a:t>
            </a:r>
            <a:endParaRPr lang="zh-CN" altLang="en-US" sz="16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391138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Next step and Issues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282302"/>
            <a:ext cx="10559656" cy="280993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Now we analyzed the correlation of the features in the dataset and created charts to describe the distribution of the features in the dataset, we would like to proceed with the below tasks for next week.</a:t>
            </a:r>
          </a:p>
          <a:p>
            <a:pPr marL="342900" indent="-342900">
              <a:lnSpc>
                <a:spcPct val="150000"/>
              </a:lnSpc>
              <a:buFont typeface="Arial" panose="020B0604020202020204" pitchFamily="34" charset="0"/>
              <a:buChar char="•"/>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Further analyze the correlation of features to exclude Spurious correlation.</a:t>
            </a: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Normalize the data to remove outliers and scale inconsistencies.</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42006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Questionnaire</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424664"/>
            <a:ext cx="10559656" cy="33534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Questionnaire</a:t>
            </a:r>
          </a:p>
          <a:p>
            <a:pPr marL="457200" indent="-457200">
              <a:lnSpc>
                <a:spcPct val="150000"/>
              </a:lnSpc>
              <a:buAutoNum type="arabicPeriod"/>
            </a:pPr>
            <a:r>
              <a:rPr lang="en-US" altLang="zh-CN" sz="2400" b="1" dirty="0">
                <a:solidFill>
                  <a:srgbClr val="3070B3"/>
                </a:solidFill>
                <a:latin typeface="Microsoft YaHei Light" panose="020B0502040204020203" pitchFamily="34" charset="-122"/>
                <a:ea typeface="Microsoft YaHei Light" panose="020B0502040204020203" pitchFamily="34" charset="-122"/>
              </a:rPr>
              <a:t>How housing construction changed due to population?</a:t>
            </a:r>
          </a:p>
          <a:p>
            <a:pPr marL="457200" indent="-457200">
              <a:lnSpc>
                <a:spcPct val="150000"/>
              </a:lnSpc>
              <a:buAutoNum type="arabicPeriod"/>
            </a:pPr>
            <a:r>
              <a:rPr lang="en-US" altLang="zh-CN" sz="2400" b="1" dirty="0">
                <a:solidFill>
                  <a:srgbClr val="3070B3"/>
                </a:solidFill>
                <a:latin typeface="Microsoft YaHei Light" panose="020B0502040204020203" pitchFamily="34" charset="-122"/>
                <a:ea typeface="Microsoft YaHei Light" panose="020B0502040204020203" pitchFamily="34" charset="-122"/>
              </a:rPr>
              <a:t>How construction changed due to economic growth/employment growth?</a:t>
            </a:r>
          </a:p>
          <a:p>
            <a:pPr marL="457200" indent="-457200">
              <a:lnSpc>
                <a:spcPct val="150000"/>
              </a:lnSpc>
              <a:buAutoNum type="arabicPeriod"/>
            </a:pPr>
            <a:r>
              <a:rPr lang="en-US" altLang="zh-CN" sz="2400" b="1" dirty="0">
                <a:solidFill>
                  <a:srgbClr val="3070B3"/>
                </a:solidFill>
                <a:latin typeface="Microsoft YaHei Light" panose="020B0502040204020203" pitchFamily="34" charset="-122"/>
                <a:ea typeface="Microsoft YaHei Light" panose="020B0502040204020203" pitchFamily="34" charset="-122"/>
              </a:rPr>
              <a:t>Which age group prefer which type of building?</a:t>
            </a:r>
          </a:p>
          <a:p>
            <a:pPr marL="457200" indent="-457200">
              <a:lnSpc>
                <a:spcPct val="150000"/>
              </a:lnSpc>
              <a:buAutoNum type="arabicPeriod"/>
            </a:pPr>
            <a:r>
              <a:rPr lang="en-US" altLang="zh-CN" sz="2400" b="1" dirty="0">
                <a:solidFill>
                  <a:srgbClr val="3070B3"/>
                </a:solidFill>
                <a:latin typeface="Microsoft YaHei Light" panose="020B0502040204020203" pitchFamily="34" charset="-122"/>
                <a:ea typeface="Microsoft YaHei Light" panose="020B0502040204020203" pitchFamily="34" charset="-122"/>
              </a:rPr>
              <a:t>Which type of family(based on size) prefer which building type?</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37104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6801862" cy="707886"/>
          </a:xfrm>
          <a:prstGeom prst="rect">
            <a:avLst/>
          </a:prstGeom>
          <a:noFill/>
        </p:spPr>
        <p:txBody>
          <a:bodyPr wrap="none" rtlCol="0">
            <a:spAutoFit/>
          </a:bodyPr>
          <a:lstStyle/>
          <a:p>
            <a:r>
              <a:rPr lang="en-US" altLang="zh-CN" sz="4000" b="1" i="0" dirty="0">
                <a:solidFill>
                  <a:schemeClr val="bg1"/>
                </a:solidFill>
                <a:effectLst/>
                <a:latin typeface="Microsoft YaHei Light" panose="020B0502040204020203" pitchFamily="34" charset="-122"/>
                <a:ea typeface="Microsoft YaHei Light" panose="020B0502040204020203" pitchFamily="34" charset="-122"/>
              </a:rPr>
              <a:t>Thank you for your listening!</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457326" y="3158100"/>
            <a:ext cx="7423058" cy="461665"/>
          </a:xfrm>
          <a:prstGeom prst="rect">
            <a:avLst/>
          </a:prstGeom>
          <a:noFill/>
        </p:spPr>
        <p:txBody>
          <a:bodyPr wrap="none" rtlCol="0">
            <a:spAutoFit/>
          </a:bodyPr>
          <a:lstStyle/>
          <a:p>
            <a:r>
              <a:rPr lang="en-US" altLang="zh-CN" sz="2400" b="1" dirty="0">
                <a:solidFill>
                  <a:schemeClr val="bg1"/>
                </a:solidFill>
                <a:latin typeface="Microsoft YaHei Light" panose="020B0502040204020203" pitchFamily="34" charset="-122"/>
                <a:ea typeface="Microsoft YaHei Light" panose="020B0502040204020203" pitchFamily="34" charset="-122"/>
              </a:rPr>
              <a:t>Looking forward to your questions and suggestions!</a:t>
            </a:r>
            <a:endParaRPr lang="zh-CN" altLang="en-US" sz="2400" b="1" dirty="0">
              <a:solidFill>
                <a:schemeClr val="bg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1408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Outline</a:t>
            </a:r>
            <a:endParaRPr lang="zh-CN" altLang="en-US" sz="4000" b="1"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725221"/>
            <a:ext cx="10559656" cy="224548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Correlation features</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Data distribution and Outliers</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Next step and Issues</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Questionnaires</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63015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Correlation features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911422" y="2132917"/>
            <a:ext cx="5279828"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Correlation charts</a:t>
            </a:r>
          </a:p>
        </p:txBody>
      </p:sp>
      <p:sp>
        <p:nvSpPr>
          <p:cNvPr id="2" name="文本框 1">
            <a:extLst>
              <a:ext uri="{FF2B5EF4-FFF2-40B4-BE49-F238E27FC236}">
                <a16:creationId xmlns:a16="http://schemas.microsoft.com/office/drawing/2014/main" id="{763FF191-4573-A768-7634-6C08CEAE68DE}"/>
              </a:ext>
            </a:extLst>
          </p:cNvPr>
          <p:cNvSpPr txBox="1"/>
          <p:nvPr/>
        </p:nvSpPr>
        <p:spPr>
          <a:xfrm>
            <a:off x="634721" y="6067496"/>
            <a:ext cx="10922559" cy="707886"/>
          </a:xfrm>
          <a:prstGeom prst="rect">
            <a:avLst/>
          </a:prstGeom>
          <a:noFill/>
        </p:spPr>
        <p:txBody>
          <a:bodyPr wrap="square" rtlCol="0">
            <a:spAutoFit/>
          </a:bodyPr>
          <a:lstStyle/>
          <a:p>
            <a:r>
              <a:rPr lang="en-US" altLang="zh-CN" sz="2000" b="1" dirty="0">
                <a:solidFill>
                  <a:srgbClr val="3070B3"/>
                </a:solidFill>
                <a:latin typeface="Microsoft YaHei Light" panose="020B0502040204020203" pitchFamily="34" charset="-122"/>
                <a:ea typeface="Microsoft YaHei Light" panose="020B0502040204020203" pitchFamily="34" charset="-122"/>
              </a:rPr>
              <a:t>The correlation between features is calculated, and the top 100 pairs of features with the greatest correlation are selected.</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pic>
        <p:nvPicPr>
          <p:cNvPr id="6" name="图片 5">
            <a:extLst>
              <a:ext uri="{FF2B5EF4-FFF2-40B4-BE49-F238E27FC236}">
                <a16:creationId xmlns:a16="http://schemas.microsoft.com/office/drawing/2014/main" id="{55AD4AB8-3C44-6F75-92E3-59C10DC47919}"/>
              </a:ext>
            </a:extLst>
          </p:cNvPr>
          <p:cNvPicPr>
            <a:picLocks noChangeAspect="1"/>
          </p:cNvPicPr>
          <p:nvPr/>
        </p:nvPicPr>
        <p:blipFill>
          <a:blip r:embed="rId3"/>
          <a:stretch>
            <a:fillRect/>
          </a:stretch>
        </p:blipFill>
        <p:spPr>
          <a:xfrm>
            <a:off x="2068546" y="2716410"/>
            <a:ext cx="8054908" cy="3193853"/>
          </a:xfrm>
          <a:prstGeom prst="rect">
            <a:avLst/>
          </a:prstGeom>
        </p:spPr>
      </p:pic>
    </p:spTree>
    <p:extLst>
      <p:ext uri="{BB962C8B-B14F-4D97-AF65-F5344CB8AC3E}">
        <p14:creationId xmlns:p14="http://schemas.microsoft.com/office/powerpoint/2010/main" val="259408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Correlation features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911422" y="2132917"/>
            <a:ext cx="5279828"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Correlation charts</a:t>
            </a:r>
          </a:p>
        </p:txBody>
      </p:sp>
      <p:pic>
        <p:nvPicPr>
          <p:cNvPr id="7" name="图片 6" descr="图表, 散点图&#10;&#10;描述已自动生成">
            <a:extLst>
              <a:ext uri="{FF2B5EF4-FFF2-40B4-BE49-F238E27FC236}">
                <a16:creationId xmlns:a16="http://schemas.microsoft.com/office/drawing/2014/main" id="{40C97948-CF53-4815-A305-2B2A8ADCB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16" y="2800996"/>
            <a:ext cx="3651760" cy="2700895"/>
          </a:xfrm>
          <a:prstGeom prst="rect">
            <a:avLst/>
          </a:prstGeom>
        </p:spPr>
      </p:pic>
      <p:pic>
        <p:nvPicPr>
          <p:cNvPr id="9" name="图片 8" descr="图表, 散点图&#10;&#10;描述已自动生成">
            <a:extLst>
              <a:ext uri="{FF2B5EF4-FFF2-40B4-BE49-F238E27FC236}">
                <a16:creationId xmlns:a16="http://schemas.microsoft.com/office/drawing/2014/main" id="{6FEA1D62-F325-C83C-DDA2-9E14E9ABF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903" y="2800996"/>
            <a:ext cx="3651760" cy="2700895"/>
          </a:xfrm>
          <a:prstGeom prst="rect">
            <a:avLst/>
          </a:prstGeom>
        </p:spPr>
      </p:pic>
      <p:sp>
        <p:nvSpPr>
          <p:cNvPr id="2" name="文本框 1">
            <a:extLst>
              <a:ext uri="{FF2B5EF4-FFF2-40B4-BE49-F238E27FC236}">
                <a16:creationId xmlns:a16="http://schemas.microsoft.com/office/drawing/2014/main" id="{763FF191-4573-A768-7634-6C08CEAE68DE}"/>
              </a:ext>
            </a:extLst>
          </p:cNvPr>
          <p:cNvSpPr txBox="1"/>
          <p:nvPr/>
        </p:nvSpPr>
        <p:spPr>
          <a:xfrm>
            <a:off x="634721" y="5586477"/>
            <a:ext cx="10922559" cy="400110"/>
          </a:xfrm>
          <a:prstGeom prst="rect">
            <a:avLst/>
          </a:prstGeom>
          <a:noFill/>
        </p:spPr>
        <p:txBody>
          <a:bodyPr wrap="square" rtlCol="0">
            <a:spAutoFit/>
          </a:bodyPr>
          <a:lstStyle/>
          <a:p>
            <a:r>
              <a:rPr lang="en-US" altLang="zh-CN" sz="2000" b="1" dirty="0">
                <a:solidFill>
                  <a:srgbClr val="3070B3"/>
                </a:solidFill>
                <a:latin typeface="Microsoft YaHei Light" panose="020B0502040204020203" pitchFamily="34" charset="-122"/>
                <a:ea typeface="Microsoft YaHei Light" panose="020B0502040204020203" pitchFamily="34" charset="-122"/>
              </a:rPr>
              <a:t>2 examples: what the chart should look like if 2 different features are correlated. Almost a line!</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82548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Correlation features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911422" y="2132917"/>
            <a:ext cx="5279828"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Correlation charts</a:t>
            </a:r>
          </a:p>
        </p:txBody>
      </p:sp>
      <p:pic>
        <p:nvPicPr>
          <p:cNvPr id="16" name="图片 15" descr="图表, 散点图&#10;&#10;描述已自动生成">
            <a:extLst>
              <a:ext uri="{FF2B5EF4-FFF2-40B4-BE49-F238E27FC236}">
                <a16:creationId xmlns:a16="http://schemas.microsoft.com/office/drawing/2014/main" id="{4D541A68-FA06-88E5-DE17-7DCD1CF7D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24663"/>
            <a:ext cx="5679248" cy="4200456"/>
          </a:xfrm>
          <a:prstGeom prst="rect">
            <a:avLst/>
          </a:prstGeom>
        </p:spPr>
      </p:pic>
      <p:sp>
        <p:nvSpPr>
          <p:cNvPr id="17" name="文本框 16">
            <a:extLst>
              <a:ext uri="{FF2B5EF4-FFF2-40B4-BE49-F238E27FC236}">
                <a16:creationId xmlns:a16="http://schemas.microsoft.com/office/drawing/2014/main" id="{B45F0429-5146-3630-BDA0-ECD1660A99E8}"/>
              </a:ext>
            </a:extLst>
          </p:cNvPr>
          <p:cNvSpPr txBox="1"/>
          <p:nvPr/>
        </p:nvSpPr>
        <p:spPr>
          <a:xfrm>
            <a:off x="688281" y="3075057"/>
            <a:ext cx="5407720" cy="1631216"/>
          </a:xfrm>
          <a:prstGeom prst="rect">
            <a:avLst/>
          </a:prstGeom>
          <a:noFill/>
        </p:spPr>
        <p:txBody>
          <a:bodyPr wrap="square" rtlCol="0">
            <a:spAutoFit/>
          </a:bodyPr>
          <a:lstStyle/>
          <a:p>
            <a:r>
              <a:rPr lang="en-US" altLang="zh-CN" sz="2000" b="1" dirty="0">
                <a:solidFill>
                  <a:srgbClr val="3070B3"/>
                </a:solidFill>
                <a:latin typeface="Microsoft YaHei Light" panose="020B0502040204020203" pitchFamily="34" charset="-122"/>
                <a:ea typeface="Microsoft YaHei Light" panose="020B0502040204020203" pitchFamily="34" charset="-122"/>
              </a:rPr>
              <a:t>1 example: what the chart should look like if 2 different features are not correlated.</a:t>
            </a:r>
          </a:p>
          <a:p>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a:p>
            <a:r>
              <a:rPr lang="en-US" altLang="zh-CN" sz="2000" b="1" dirty="0">
                <a:solidFill>
                  <a:srgbClr val="3070B3"/>
                </a:solidFill>
                <a:latin typeface="Microsoft YaHei Light" panose="020B0502040204020203" pitchFamily="34" charset="-122"/>
                <a:ea typeface="Microsoft YaHei Light" panose="020B0502040204020203" pitchFamily="34" charset="-122"/>
              </a:rPr>
              <a:t>It is difficult to find any linear or other relationship directly from the chart.</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4548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直方图&#10;&#10;描述已自动生成">
            <a:extLst>
              <a:ext uri="{FF2B5EF4-FFF2-40B4-BE49-F238E27FC236}">
                <a16:creationId xmlns:a16="http://schemas.microsoft.com/office/drawing/2014/main" id="{D9770108-60D5-38FB-F24A-B6D83A77F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470" y="2380660"/>
            <a:ext cx="7133060" cy="10973940"/>
          </a:xfrm>
          <a:prstGeom prst="rect">
            <a:avLst/>
          </a:prstGeom>
        </p:spPr>
      </p:pic>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Data distribution and Outliers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68558" y="2131571"/>
            <a:ext cx="10559656"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Data distribution-Type of family nucleus (by living arrangement)</a:t>
            </a:r>
          </a:p>
        </p:txBody>
      </p:sp>
      <p:sp>
        <p:nvSpPr>
          <p:cNvPr id="6" name="文本框 5">
            <a:extLst>
              <a:ext uri="{FF2B5EF4-FFF2-40B4-BE49-F238E27FC236}">
                <a16:creationId xmlns:a16="http://schemas.microsoft.com/office/drawing/2014/main" id="{90B12E72-8FBB-6D44-73A3-7EE8F3447572}"/>
              </a:ext>
            </a:extLst>
          </p:cNvPr>
          <p:cNvSpPr txBox="1"/>
          <p:nvPr/>
        </p:nvSpPr>
        <p:spPr>
          <a:xfrm>
            <a:off x="9729788" y="3319186"/>
            <a:ext cx="2052165" cy="461665"/>
          </a:xfrm>
          <a:prstGeom prst="rect">
            <a:avLst/>
          </a:prstGeom>
          <a:noFill/>
        </p:spPr>
        <p:txBody>
          <a:bodyPr wrap="none" rtlCol="0">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Skewed Right</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CB470A65-383C-854C-A5DC-A28ED980F616}"/>
              </a:ext>
            </a:extLst>
          </p:cNvPr>
          <p:cNvSpPr txBox="1"/>
          <p:nvPr/>
        </p:nvSpPr>
        <p:spPr>
          <a:xfrm>
            <a:off x="9729788" y="5330551"/>
            <a:ext cx="1855829" cy="461665"/>
          </a:xfrm>
          <a:prstGeom prst="rect">
            <a:avLst/>
          </a:prstGeom>
          <a:noFill/>
        </p:spPr>
        <p:txBody>
          <a:bodyPr wrap="none" rtlCol="0">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Skewed Left</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88250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直方图&#10;&#10;描述已自动生成">
            <a:extLst>
              <a:ext uri="{FF2B5EF4-FFF2-40B4-BE49-F238E27FC236}">
                <a16:creationId xmlns:a16="http://schemas.microsoft.com/office/drawing/2014/main" id="{D9770108-60D5-38FB-F24A-B6D83A77F657}"/>
              </a:ext>
            </a:extLst>
          </p:cNvPr>
          <p:cNvPicPr>
            <a:picLocks noChangeAspect="1"/>
          </p:cNvPicPr>
          <p:nvPr/>
        </p:nvPicPr>
        <p:blipFill rotWithShape="1">
          <a:blip r:embed="rId2">
            <a:extLst>
              <a:ext uri="{28A0092B-C50C-407E-A947-70E740481C1C}">
                <a14:useLocalDpi xmlns:a14="http://schemas.microsoft.com/office/drawing/2010/main" val="0"/>
              </a:ext>
            </a:extLst>
          </a:blip>
          <a:srcRect t="40887"/>
          <a:stretch/>
        </p:blipFill>
        <p:spPr>
          <a:xfrm>
            <a:off x="2529470" y="2562225"/>
            <a:ext cx="7133060" cy="6487054"/>
          </a:xfrm>
          <a:prstGeom prst="rect">
            <a:avLst/>
          </a:prstGeom>
        </p:spPr>
      </p:pic>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Data distribution and Outliers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68558" y="2131571"/>
            <a:ext cx="10559656"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Data distribution-Type of family nucleus (by living arrangement)</a:t>
            </a:r>
          </a:p>
        </p:txBody>
      </p:sp>
      <p:sp>
        <p:nvSpPr>
          <p:cNvPr id="2" name="文本框 1">
            <a:extLst>
              <a:ext uri="{FF2B5EF4-FFF2-40B4-BE49-F238E27FC236}">
                <a16:creationId xmlns:a16="http://schemas.microsoft.com/office/drawing/2014/main" id="{F2A5150F-8F83-F4A6-3299-2A0330559C7C}"/>
              </a:ext>
            </a:extLst>
          </p:cNvPr>
          <p:cNvSpPr txBox="1"/>
          <p:nvPr/>
        </p:nvSpPr>
        <p:spPr>
          <a:xfrm>
            <a:off x="9882188" y="3197358"/>
            <a:ext cx="1782860" cy="830997"/>
          </a:xfrm>
          <a:prstGeom prst="rect">
            <a:avLst/>
          </a:prstGeom>
          <a:noFill/>
        </p:spPr>
        <p:txBody>
          <a:bodyPr wrap="none" rtlCol="0">
            <a:spAutoFit/>
          </a:bodyPr>
          <a:lstStyle/>
          <a:p>
            <a:pPr algn="ctr"/>
            <a:r>
              <a:rPr lang="en-US" altLang="zh-CN" sz="2400" b="1" dirty="0">
                <a:solidFill>
                  <a:srgbClr val="3070B3"/>
                </a:solidFill>
                <a:latin typeface="Microsoft YaHei Light" panose="020B0502040204020203" pitchFamily="34" charset="-122"/>
                <a:ea typeface="Microsoft YaHei Light" panose="020B0502040204020203" pitchFamily="34" charset="-122"/>
              </a:rPr>
              <a:t>Normal </a:t>
            </a:r>
          </a:p>
          <a:p>
            <a:pPr algn="ctr"/>
            <a:r>
              <a:rPr lang="en-US" altLang="zh-CN" sz="2400" b="1" dirty="0">
                <a:solidFill>
                  <a:srgbClr val="3070B3"/>
                </a:solidFill>
                <a:latin typeface="Microsoft YaHei Light" panose="020B0502040204020203" pitchFamily="34" charset="-122"/>
                <a:ea typeface="Microsoft YaHei Light" panose="020B0502040204020203" pitchFamily="34" charset="-122"/>
              </a:rPr>
              <a:t>Distribution</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0725984B-ED18-93DA-7517-8774364D22E2}"/>
              </a:ext>
            </a:extLst>
          </p:cNvPr>
          <p:cNvSpPr txBox="1"/>
          <p:nvPr/>
        </p:nvSpPr>
        <p:spPr>
          <a:xfrm>
            <a:off x="9729788" y="5330551"/>
            <a:ext cx="1855829" cy="461665"/>
          </a:xfrm>
          <a:prstGeom prst="rect">
            <a:avLst/>
          </a:prstGeom>
          <a:noFill/>
        </p:spPr>
        <p:txBody>
          <a:bodyPr wrap="none" rtlCol="0">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Skewed Left</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60968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直方图&#10;&#10;描述已自动生成">
            <a:extLst>
              <a:ext uri="{FF2B5EF4-FFF2-40B4-BE49-F238E27FC236}">
                <a16:creationId xmlns:a16="http://schemas.microsoft.com/office/drawing/2014/main" id="{D9770108-60D5-38FB-F24A-B6D83A77F657}"/>
              </a:ext>
            </a:extLst>
          </p:cNvPr>
          <p:cNvPicPr>
            <a:picLocks noChangeAspect="1"/>
          </p:cNvPicPr>
          <p:nvPr/>
        </p:nvPicPr>
        <p:blipFill rotWithShape="1">
          <a:blip r:embed="rId2">
            <a:extLst>
              <a:ext uri="{28A0092B-C50C-407E-A947-70E740481C1C}">
                <a14:useLocalDpi xmlns:a14="http://schemas.microsoft.com/office/drawing/2010/main" val="0"/>
              </a:ext>
            </a:extLst>
          </a:blip>
          <a:srcRect t="60286"/>
          <a:stretch/>
        </p:blipFill>
        <p:spPr>
          <a:xfrm>
            <a:off x="2529470" y="2528887"/>
            <a:ext cx="7133060" cy="4358207"/>
          </a:xfrm>
          <a:prstGeom prst="rect">
            <a:avLst/>
          </a:prstGeom>
        </p:spPr>
      </p:pic>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Data distribution and Outliers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68558" y="2131571"/>
            <a:ext cx="10559656"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Data distribution-Type of family nucleus (by living arrangement)</a:t>
            </a:r>
          </a:p>
        </p:txBody>
      </p:sp>
      <p:sp>
        <p:nvSpPr>
          <p:cNvPr id="2" name="文本框 1">
            <a:extLst>
              <a:ext uri="{FF2B5EF4-FFF2-40B4-BE49-F238E27FC236}">
                <a16:creationId xmlns:a16="http://schemas.microsoft.com/office/drawing/2014/main" id="{1E1C9CB8-168B-7C73-7973-E717C750F066}"/>
              </a:ext>
            </a:extLst>
          </p:cNvPr>
          <p:cNvSpPr txBox="1"/>
          <p:nvPr/>
        </p:nvSpPr>
        <p:spPr>
          <a:xfrm>
            <a:off x="9858375" y="5330551"/>
            <a:ext cx="1855829" cy="461665"/>
          </a:xfrm>
          <a:prstGeom prst="rect">
            <a:avLst/>
          </a:prstGeom>
          <a:noFill/>
        </p:spPr>
        <p:txBody>
          <a:bodyPr wrap="none" rtlCol="0">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Skewed Left</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62BA113C-38CC-C543-7B8F-0635DAAEDCD1}"/>
              </a:ext>
            </a:extLst>
          </p:cNvPr>
          <p:cNvSpPr txBox="1"/>
          <p:nvPr/>
        </p:nvSpPr>
        <p:spPr>
          <a:xfrm>
            <a:off x="9858375" y="3208482"/>
            <a:ext cx="1855829" cy="461665"/>
          </a:xfrm>
          <a:prstGeom prst="rect">
            <a:avLst/>
          </a:prstGeom>
          <a:noFill/>
        </p:spPr>
        <p:txBody>
          <a:bodyPr wrap="none" rtlCol="0">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Skewed Left</a:t>
            </a: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1469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箱线图&#10;&#10;描述已自动生成">
            <a:extLst>
              <a:ext uri="{FF2B5EF4-FFF2-40B4-BE49-F238E27FC236}">
                <a16:creationId xmlns:a16="http://schemas.microsoft.com/office/drawing/2014/main" id="{7E3A9BBB-8A9B-698B-737A-5A84DD170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4711"/>
            <a:ext cx="12192000" cy="3657600"/>
          </a:xfrm>
          <a:prstGeom prst="rect">
            <a:avLst/>
          </a:prstGeom>
        </p:spPr>
      </p:pic>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Data distribution and Outliers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68558" y="2131571"/>
            <a:ext cx="10559656" cy="58349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Outliers</a:t>
            </a:r>
          </a:p>
        </p:txBody>
      </p:sp>
      <p:sp>
        <p:nvSpPr>
          <p:cNvPr id="6" name="文本框 5">
            <a:extLst>
              <a:ext uri="{FF2B5EF4-FFF2-40B4-BE49-F238E27FC236}">
                <a16:creationId xmlns:a16="http://schemas.microsoft.com/office/drawing/2014/main" id="{1A023C2F-BC52-BBF8-6762-3CD74F8B8ADE}"/>
              </a:ext>
            </a:extLst>
          </p:cNvPr>
          <p:cNvSpPr txBox="1"/>
          <p:nvPr/>
        </p:nvSpPr>
        <p:spPr>
          <a:xfrm>
            <a:off x="634721" y="6105596"/>
            <a:ext cx="10922559" cy="400110"/>
          </a:xfrm>
          <a:prstGeom prst="rect">
            <a:avLst/>
          </a:prstGeom>
          <a:noFill/>
        </p:spPr>
        <p:txBody>
          <a:bodyPr wrap="square" rtlCol="0">
            <a:spAutoFit/>
          </a:bodyPr>
          <a:lstStyle/>
          <a:p>
            <a:r>
              <a:rPr lang="en-US" altLang="zh-CN" sz="2000" b="1" dirty="0">
                <a:solidFill>
                  <a:srgbClr val="3070B3"/>
                </a:solidFill>
                <a:latin typeface="Microsoft YaHei Light" panose="020B0502040204020203" pitchFamily="34" charset="-122"/>
                <a:ea typeface="Microsoft YaHei Light" panose="020B0502040204020203" pitchFamily="34" charset="-122"/>
              </a:rPr>
              <a:t>Boxplot example: A chart about the outlier in this feature. A lot of outliers in these features.</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996056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433</Words>
  <Application>Microsoft Office PowerPoint</Application>
  <PresentationFormat>宽屏</PresentationFormat>
  <Paragraphs>60</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Microsoft YaHei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Bai</dc:creator>
  <cp:lastModifiedBy>Li Bai</cp:lastModifiedBy>
  <cp:revision>19</cp:revision>
  <dcterms:created xsi:type="dcterms:W3CDTF">2023-05-01T12:55:53Z</dcterms:created>
  <dcterms:modified xsi:type="dcterms:W3CDTF">2023-05-31T14:16:38Z</dcterms:modified>
</cp:coreProperties>
</file>