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6" r:id="rId4"/>
    <p:sldId id="267" r:id="rId5"/>
    <p:sldId id="260" r:id="rId6"/>
    <p:sldId id="261" r:id="rId7"/>
    <p:sldId id="270" r:id="rId8"/>
    <p:sldId id="271" r:id="rId9"/>
    <p:sldId id="269" r:id="rId10"/>
    <p:sldId id="268" r:id="rId11"/>
    <p:sldId id="262"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0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showGuides="1">
      <p:cViewPr varScale="1">
        <p:scale>
          <a:sx n="82" d="100"/>
          <a:sy n="82" d="100"/>
        </p:scale>
        <p:origin x="23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A25E1-DB9B-6EFC-19DB-8CE65FA6FB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CFF3EF-BF24-5E17-E383-3B450C10E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66EBFE-AB25-B4BA-DD5B-22719B1A826A}"/>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8687CDC8-6DEA-1125-1717-4EE389D2F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DFDAD7-62FA-410E-C352-5166456D1A7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66312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F42CB-4A46-4E11-8FF6-7E073D2E28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C2671D-9BB0-0AC0-E311-D3064BB1A4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FCB69-3AA9-5E56-6FAE-CC63BA354245}"/>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608DD9CB-700A-B342-E3C5-14644B196D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366E55-B1C0-3E91-2F12-12642AB2E3F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11896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881309-6D9B-7B4A-30E5-C9B9963AD6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6D9975-8952-EAF2-3226-380214614F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AD1C9B-563E-2E1F-D09F-80838D53B9CD}"/>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217677E6-7130-31B6-4EB2-852A11C91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046280-F1C6-3F23-D0BB-B3A839AB5E6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35058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18C70-24AB-F2EE-0C1F-5CF9CB2A8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DE822-D86E-B627-9498-1756367E00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0878A6-B632-8088-D3B7-D6C6DC90D4F7}"/>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868775FE-B440-E0D3-6201-2AE3B7B793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6293D-DE6C-48E8-E158-92B58335FD3E}"/>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17108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A4BC-FAB3-FC96-953E-6A4ED03447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95D5A8-6C2E-AC95-1D04-0DEC3ED83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BB8FAD-5974-441B-A195-8F67BEDF072E}"/>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1455FD99-991F-49D9-59F3-4C2836348A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853C27-48B2-21EF-F2A4-7D6B1F872F26}"/>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402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6D559-4EC7-8356-4085-C98E5F6C7A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8F562C-DF35-F3A8-4F40-8082D354AE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787A19-2453-6E0A-623E-D5D5A867B2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D90282-7E44-073F-2E1C-3B18B4B54BDB}"/>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9825C980-7CCA-5E83-F1CB-5641F8C300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9623D2-F5A6-AA7B-7109-7BDDF0082082}"/>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17961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B6246-1614-598B-CCB9-0D3901659F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F468F9-8A29-99C1-2CEA-809017410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DEC057-3BED-000A-081C-CED6DC1201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55CFAF-1080-B68E-F8AA-992FCE91E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8FDCA3-0292-70C1-DC2B-C5898DAA30E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0F430E-A8F0-E6A3-519C-586BDAEB6B61}"/>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8" name="页脚占位符 7">
            <a:extLst>
              <a:ext uri="{FF2B5EF4-FFF2-40B4-BE49-F238E27FC236}">
                <a16:creationId xmlns:a16="http://schemas.microsoft.com/office/drawing/2014/main" id="{7506C9A2-3829-1F3C-5FF9-9B7F7AAFAD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D3C107-66B7-941C-6CF6-9E2519B4AB14}"/>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404693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D3E7D-BB69-66A6-4484-14140EA79F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20C175-D5C3-548A-6ABE-B661F915B2C9}"/>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4" name="页脚占位符 3">
            <a:extLst>
              <a:ext uri="{FF2B5EF4-FFF2-40B4-BE49-F238E27FC236}">
                <a16:creationId xmlns:a16="http://schemas.microsoft.com/office/drawing/2014/main" id="{352C87DA-B761-EBBB-3303-97AD649F75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931106-3A8B-9E16-0B69-0F073B655368}"/>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9953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878A0B-036A-4E3C-82C6-9801BE9B15AC}"/>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3" name="页脚占位符 2">
            <a:extLst>
              <a:ext uri="{FF2B5EF4-FFF2-40B4-BE49-F238E27FC236}">
                <a16:creationId xmlns:a16="http://schemas.microsoft.com/office/drawing/2014/main" id="{097251D3-D4A8-9704-989D-058C6496B6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95F735-B974-DCD0-1CA7-00C8537402B0}"/>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16825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522AE-968F-87EB-2AEB-09A7E81757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CC3476-E557-C690-C112-896DED797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BF96CB-FFDD-391F-6BA5-6FCF73A2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9B7717-80A6-6F61-568E-32858CCB350B}"/>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88D99D15-F965-8B2C-5D36-8DC01C2921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DA400B-7360-2963-C4FD-B22BC94F6DF2}"/>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02298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D2443-7FB7-C6DC-8D3E-30488CF93A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0DF725-851F-D4EC-748C-18C392981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2ED1AA-E2B3-CC14-305E-169F04127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FE8ECE-0984-64EE-28FF-0255DAE52493}"/>
              </a:ext>
            </a:extLst>
          </p:cNvPr>
          <p:cNvSpPr>
            <a:spLocks noGrp="1"/>
          </p:cNvSpPr>
          <p:nvPr>
            <p:ph type="dt" sz="half" idx="10"/>
          </p:nvPr>
        </p:nvSpPr>
        <p:spPr/>
        <p:txBody>
          <a:bodyPr/>
          <a:lstStyle/>
          <a:p>
            <a:fld id="{D3FDE55B-349B-4364-844E-F88EB12C778F}" type="datetimeFigureOut">
              <a:rPr lang="zh-CN" altLang="en-US" smtClean="0"/>
              <a:t>2023/6/7</a:t>
            </a:fld>
            <a:endParaRPr lang="zh-CN" altLang="en-US"/>
          </a:p>
        </p:txBody>
      </p:sp>
      <p:sp>
        <p:nvSpPr>
          <p:cNvPr id="6" name="页脚占位符 5">
            <a:extLst>
              <a:ext uri="{FF2B5EF4-FFF2-40B4-BE49-F238E27FC236}">
                <a16:creationId xmlns:a16="http://schemas.microsoft.com/office/drawing/2014/main" id="{7FE2D5D7-13A2-A670-E844-555B586365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F8D8F8-9DC5-8ED5-6C43-FDE9F704673E}"/>
              </a:ext>
            </a:extLst>
          </p:cNvPr>
          <p:cNvSpPr>
            <a:spLocks noGrp="1"/>
          </p:cNvSpPr>
          <p:nvPr>
            <p:ph type="sldNum" sz="quarter" idx="12"/>
          </p:nvPr>
        </p:nvSpPr>
        <p:spPr/>
        <p:txBody>
          <a:body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203229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49BF85-0CE7-713D-BB0F-CD8770D8F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DFCED9-1E11-6495-1667-FBC3B59F9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4A7D28-84D7-4A56-728C-FF0424965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DE55B-349B-4364-844E-F88EB12C778F}" type="datetimeFigureOut">
              <a:rPr lang="zh-CN" altLang="en-US" smtClean="0"/>
              <a:t>2023/6/7</a:t>
            </a:fld>
            <a:endParaRPr lang="zh-CN" altLang="en-US"/>
          </a:p>
        </p:txBody>
      </p:sp>
      <p:sp>
        <p:nvSpPr>
          <p:cNvPr id="5" name="页脚占位符 4">
            <a:extLst>
              <a:ext uri="{FF2B5EF4-FFF2-40B4-BE49-F238E27FC236}">
                <a16:creationId xmlns:a16="http://schemas.microsoft.com/office/drawing/2014/main" id="{857F20C7-0593-879E-C10C-B0BB845EA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41730D-D595-99F3-B925-C428A0C31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341AB-CA30-47D2-B99B-0F94E4D0778C}" type="slidenum">
              <a:rPr lang="zh-CN" altLang="en-US" smtClean="0"/>
              <a:t>‹#›</a:t>
            </a:fld>
            <a:endParaRPr lang="zh-CN" altLang="en-US"/>
          </a:p>
        </p:txBody>
      </p:sp>
    </p:spTree>
    <p:extLst>
      <p:ext uri="{BB962C8B-B14F-4D97-AF65-F5344CB8AC3E}">
        <p14:creationId xmlns:p14="http://schemas.microsoft.com/office/powerpoint/2010/main" val="399322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4"/>
            <a:ext cx="12192000" cy="455396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2000" b="1" dirty="0"/>
          </a:p>
        </p:txBody>
      </p:sp>
      <p:sp>
        <p:nvSpPr>
          <p:cNvPr id="2" name="文本框 1">
            <a:extLst>
              <a:ext uri="{FF2B5EF4-FFF2-40B4-BE49-F238E27FC236}">
                <a16:creationId xmlns:a16="http://schemas.microsoft.com/office/drawing/2014/main" id="{91B7750B-93EC-0480-A3F3-63277AB64CDB}"/>
              </a:ext>
            </a:extLst>
          </p:cNvPr>
          <p:cNvSpPr txBox="1"/>
          <p:nvPr/>
        </p:nvSpPr>
        <p:spPr>
          <a:xfrm>
            <a:off x="1457326" y="1990726"/>
            <a:ext cx="3842847" cy="707886"/>
          </a:xfrm>
          <a:prstGeom prst="rect">
            <a:avLst/>
          </a:prstGeom>
          <a:noFill/>
        </p:spPr>
        <p:txBody>
          <a:bodyPr wrap="none" rtlCol="0">
            <a:spAutoFit/>
          </a:bodyPr>
          <a:lstStyle/>
          <a:p>
            <a:r>
              <a:rPr lang="en-US" altLang="zh-CN" sz="4000" b="1" i="0" dirty="0">
                <a:solidFill>
                  <a:schemeClr val="bg1"/>
                </a:solidFill>
                <a:effectLst/>
                <a:latin typeface="Microsoft YaHei Light" panose="020B0502040204020203" pitchFamily="34" charset="-122"/>
                <a:ea typeface="Microsoft YaHei Light" panose="020B0502040204020203" pitchFamily="34" charset="-122"/>
              </a:rPr>
              <a:t>German Census</a:t>
            </a:r>
          </a:p>
        </p:txBody>
      </p:sp>
      <p:sp>
        <p:nvSpPr>
          <p:cNvPr id="3" name="文本框 2">
            <a:extLst>
              <a:ext uri="{FF2B5EF4-FFF2-40B4-BE49-F238E27FC236}">
                <a16:creationId xmlns:a16="http://schemas.microsoft.com/office/drawing/2014/main" id="{4F32AECF-D73A-0597-F22D-D651AC7E4C57}"/>
              </a:ext>
            </a:extLst>
          </p:cNvPr>
          <p:cNvSpPr txBox="1"/>
          <p:nvPr/>
        </p:nvSpPr>
        <p:spPr>
          <a:xfrm>
            <a:off x="1457326" y="3158100"/>
            <a:ext cx="2263055" cy="461665"/>
          </a:xfrm>
          <a:prstGeom prst="rect">
            <a:avLst/>
          </a:prstGeom>
          <a:noFill/>
        </p:spPr>
        <p:txBody>
          <a:bodyPr wrap="none" rtlCol="0">
            <a:spAutoFit/>
          </a:bodyPr>
          <a:lstStyle/>
          <a:p>
            <a:r>
              <a:rPr lang="en-US" altLang="zh-CN" sz="2400" b="1" dirty="0">
                <a:solidFill>
                  <a:schemeClr val="bg1"/>
                </a:solidFill>
                <a:latin typeface="Microsoft YaHei Light" panose="020B0502040204020203" pitchFamily="34" charset="-122"/>
                <a:ea typeface="Microsoft YaHei Light" panose="020B0502040204020203" pitchFamily="34" charset="-122"/>
              </a:rPr>
              <a:t>Week 4 Report</a:t>
            </a:r>
            <a:endParaRPr lang="zh-CN" altLang="en-US" sz="2400" b="1" dirty="0">
              <a:solidFill>
                <a:schemeClr val="bg1"/>
              </a:solidFill>
              <a:latin typeface="Microsoft YaHei Light" panose="020B0502040204020203" pitchFamily="34" charset="-122"/>
              <a:ea typeface="Microsoft YaHei Light" panose="020B0502040204020203" pitchFamily="34" charset="-122"/>
            </a:endParaRPr>
          </a:p>
        </p:txBody>
      </p:sp>
      <p:sp>
        <p:nvSpPr>
          <p:cNvPr id="4" name="文本框 3">
            <a:extLst>
              <a:ext uri="{FF2B5EF4-FFF2-40B4-BE49-F238E27FC236}">
                <a16:creationId xmlns:a16="http://schemas.microsoft.com/office/drawing/2014/main" id="{F483454D-D67D-6058-DCC4-81F60EEFD1DA}"/>
              </a:ext>
            </a:extLst>
          </p:cNvPr>
          <p:cNvSpPr txBox="1"/>
          <p:nvPr/>
        </p:nvSpPr>
        <p:spPr>
          <a:xfrm>
            <a:off x="8420093" y="3917042"/>
            <a:ext cx="2202847" cy="1200329"/>
          </a:xfrm>
          <a:prstGeom prst="rect">
            <a:avLst/>
          </a:prstGeom>
          <a:noFill/>
        </p:spPr>
        <p:txBody>
          <a:bodyPr wrap="none" rtlCol="0">
            <a:spAutoFit/>
          </a:bodyPr>
          <a:lstStyle/>
          <a:p>
            <a:r>
              <a:rPr lang="en-US" altLang="zh-CN" dirty="0">
                <a:solidFill>
                  <a:schemeClr val="bg1"/>
                </a:solidFill>
              </a:rPr>
              <a:t>Andrey </a:t>
            </a:r>
            <a:r>
              <a:rPr lang="en-US" altLang="zh-CN" dirty="0" err="1">
                <a:solidFill>
                  <a:schemeClr val="bg1"/>
                </a:solidFill>
              </a:rPr>
              <a:t>Staradubets</a:t>
            </a:r>
            <a:endParaRPr lang="en-US" altLang="zh-CN" dirty="0">
              <a:solidFill>
                <a:schemeClr val="bg1"/>
              </a:solidFill>
            </a:endParaRPr>
          </a:p>
          <a:p>
            <a:r>
              <a:rPr lang="en-US" altLang="zh-CN" dirty="0">
                <a:solidFill>
                  <a:schemeClr val="bg1"/>
                </a:solidFill>
              </a:rPr>
              <a:t>Bai Li</a:t>
            </a:r>
          </a:p>
          <a:p>
            <a:r>
              <a:rPr lang="en-US" altLang="zh-CN" dirty="0" err="1">
                <a:solidFill>
                  <a:schemeClr val="bg1"/>
                </a:solidFill>
              </a:rPr>
              <a:t>Erblina</a:t>
            </a:r>
            <a:r>
              <a:rPr lang="en-US" altLang="zh-CN" dirty="0">
                <a:solidFill>
                  <a:schemeClr val="bg1"/>
                </a:solidFill>
              </a:rPr>
              <a:t> </a:t>
            </a:r>
            <a:r>
              <a:rPr lang="en-US" altLang="zh-CN" dirty="0" err="1">
                <a:solidFill>
                  <a:schemeClr val="bg1"/>
                </a:solidFill>
              </a:rPr>
              <a:t>Jakupi</a:t>
            </a:r>
            <a:endParaRPr lang="en-US" altLang="zh-CN" dirty="0">
              <a:solidFill>
                <a:schemeClr val="bg1"/>
              </a:solidFill>
            </a:endParaRPr>
          </a:p>
          <a:p>
            <a:r>
              <a:rPr lang="en-US" altLang="zh-CN" dirty="0">
                <a:solidFill>
                  <a:schemeClr val="bg1"/>
                </a:solidFill>
              </a:rPr>
              <a:t>Priya Arumugam</a:t>
            </a:r>
          </a:p>
        </p:txBody>
      </p:sp>
    </p:spTree>
    <p:extLst>
      <p:ext uri="{BB962C8B-B14F-4D97-AF65-F5344CB8AC3E}">
        <p14:creationId xmlns:p14="http://schemas.microsoft.com/office/powerpoint/2010/main" val="320739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Questionnaire?</a:t>
            </a:r>
          </a:p>
        </p:txBody>
      </p:sp>
      <p:sp>
        <p:nvSpPr>
          <p:cNvPr id="3" name="文本框 2">
            <a:extLst>
              <a:ext uri="{FF2B5EF4-FFF2-40B4-BE49-F238E27FC236}">
                <a16:creationId xmlns:a16="http://schemas.microsoft.com/office/drawing/2014/main" id="{583A59BF-C24F-D1B1-8FD8-07293A16D4C0}"/>
              </a:ext>
            </a:extLst>
          </p:cNvPr>
          <p:cNvSpPr txBox="1"/>
          <p:nvPr/>
        </p:nvSpPr>
        <p:spPr>
          <a:xfrm>
            <a:off x="238125" y="2534228"/>
            <a:ext cx="11953875" cy="2348272"/>
          </a:xfrm>
          <a:prstGeom prst="rect">
            <a:avLst/>
          </a:prstGeom>
          <a:noFill/>
        </p:spPr>
        <p:txBody>
          <a:bodyPr wrap="square">
            <a:spAutoFit/>
          </a:bodyPr>
          <a:lstStyle/>
          <a:p>
            <a:pPr>
              <a:lnSpc>
                <a:spcPct val="150000"/>
              </a:lnSpc>
            </a:pPr>
            <a:r>
              <a:rPr lang="en-US" altLang="zh-CN" sz="2000" b="1" dirty="0">
                <a:solidFill>
                  <a:srgbClr val="3070B3"/>
                </a:solidFill>
                <a:latin typeface="Microsoft YaHei Light" panose="020B0502040204020203" pitchFamily="34" charset="-122"/>
                <a:ea typeface="Microsoft YaHei Light" panose="020B0502040204020203" pitchFamily="34" charset="-122"/>
              </a:rPr>
              <a:t> - How many of migrants has higher education such as University Collage?</a:t>
            </a:r>
          </a:p>
          <a:p>
            <a:pPr>
              <a:lnSpc>
                <a:spcPct val="150000"/>
              </a:lnSpc>
            </a:pPr>
            <a:r>
              <a:rPr lang="en-US" altLang="zh-CN" sz="2000" b="1" dirty="0">
                <a:solidFill>
                  <a:srgbClr val="3070B3"/>
                </a:solidFill>
                <a:latin typeface="Microsoft YaHei Light" panose="020B0502040204020203" pitchFamily="34" charset="-122"/>
                <a:ea typeface="Microsoft YaHei Light" panose="020B0502040204020203" pitchFamily="34" charset="-122"/>
              </a:rPr>
              <a:t>-  What is the Employment Status of migrants before year of 2000 and after year of 2000?</a:t>
            </a:r>
          </a:p>
          <a:p>
            <a:pPr marL="285750" indent="-285750">
              <a:lnSpc>
                <a:spcPct val="150000"/>
              </a:lnSpc>
              <a:buFontTx/>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What distribution are the family sizes in Urban vs Regional places?</a:t>
            </a:r>
          </a:p>
          <a:p>
            <a:pPr marL="285750" indent="-285750">
              <a:lnSpc>
                <a:spcPct val="150000"/>
              </a:lnSpc>
              <a:buFontTx/>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What is the trend between family type, like couples without kids, couples with kids, single mothers, single fathers etc.</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39113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Next step and Issues</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2" y="2282302"/>
            <a:ext cx="10559656" cy="327160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Now we analyzed the correlation of the features in the dataset and created charts to describe the distribution of the features in the dataset, we would like to proceed with the below tasks for next week.</a:t>
            </a:r>
          </a:p>
          <a:p>
            <a:pPr marL="342900" indent="-342900">
              <a:lnSpc>
                <a:spcPct val="150000"/>
              </a:lnSpc>
              <a:buFont typeface="Arial" panose="020B0604020202020204" pitchFamily="34" charset="0"/>
              <a:buChar char="•"/>
            </a:pPr>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Further analyze the data set by checking outliers </a:t>
            </a:r>
          </a:p>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Check most correlating features</a:t>
            </a:r>
          </a:p>
          <a:p>
            <a:pPr marL="342900" indent="-342900">
              <a:lnSpc>
                <a:spcPct val="150000"/>
              </a:lnSpc>
              <a:buFont typeface="Arial" panose="020B0604020202020204" pitchFamily="34" charset="0"/>
              <a:buChar char="•"/>
            </a:pPr>
            <a:r>
              <a:rPr lang="en-US" altLang="zh-CN" sz="2000" b="1" dirty="0">
                <a:solidFill>
                  <a:srgbClr val="3070B3"/>
                </a:solidFill>
                <a:latin typeface="Microsoft YaHei Light" panose="020B0502040204020203" pitchFamily="34" charset="-122"/>
                <a:ea typeface="Microsoft YaHei Light" panose="020B0502040204020203" pitchFamily="34" charset="-122"/>
              </a:rPr>
              <a:t>Filter the dataset by reducing the count features and using only the meaningful ones</a:t>
            </a:r>
            <a:endParaRPr lang="zh-CN" altLang="en-US"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42006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4"/>
            <a:ext cx="12192000" cy="455396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2000" b="1" dirty="0"/>
          </a:p>
        </p:txBody>
      </p:sp>
      <p:sp>
        <p:nvSpPr>
          <p:cNvPr id="2" name="文本框 1">
            <a:extLst>
              <a:ext uri="{FF2B5EF4-FFF2-40B4-BE49-F238E27FC236}">
                <a16:creationId xmlns:a16="http://schemas.microsoft.com/office/drawing/2014/main" id="{91B7750B-93EC-0480-A3F3-63277AB64CDB}"/>
              </a:ext>
            </a:extLst>
          </p:cNvPr>
          <p:cNvSpPr txBox="1"/>
          <p:nvPr/>
        </p:nvSpPr>
        <p:spPr>
          <a:xfrm>
            <a:off x="1457326" y="1990726"/>
            <a:ext cx="5830442" cy="1446550"/>
          </a:xfrm>
          <a:prstGeom prst="rect">
            <a:avLst/>
          </a:prstGeom>
          <a:noFill/>
        </p:spPr>
        <p:txBody>
          <a:bodyPr wrap="none" rtlCol="0">
            <a:spAutoFit/>
          </a:bodyPr>
          <a:lstStyle/>
          <a:p>
            <a:r>
              <a:rPr lang="en-US" altLang="zh-CN" sz="8800" b="1" i="0" dirty="0">
                <a:solidFill>
                  <a:schemeClr val="bg1"/>
                </a:solidFill>
                <a:effectLst/>
                <a:latin typeface="Microsoft YaHei Light" panose="020B0502040204020203" pitchFamily="34" charset="-122"/>
                <a:ea typeface="Microsoft YaHei Light" panose="020B0502040204020203" pitchFamily="34" charset="-122"/>
              </a:rPr>
              <a:t>Thank you!</a:t>
            </a:r>
          </a:p>
        </p:txBody>
      </p:sp>
      <p:sp>
        <p:nvSpPr>
          <p:cNvPr id="3" name="文本框 2">
            <a:extLst>
              <a:ext uri="{FF2B5EF4-FFF2-40B4-BE49-F238E27FC236}">
                <a16:creationId xmlns:a16="http://schemas.microsoft.com/office/drawing/2014/main" id="{4F32AECF-D73A-0597-F22D-D651AC7E4C57}"/>
              </a:ext>
            </a:extLst>
          </p:cNvPr>
          <p:cNvSpPr txBox="1"/>
          <p:nvPr/>
        </p:nvSpPr>
        <p:spPr>
          <a:xfrm>
            <a:off x="1718583" y="3268703"/>
            <a:ext cx="2443426" cy="369332"/>
          </a:xfrm>
          <a:prstGeom prst="rect">
            <a:avLst/>
          </a:prstGeom>
          <a:noFill/>
        </p:spPr>
        <p:txBody>
          <a:bodyPr wrap="none" rtlCol="0">
            <a:spAutoFit/>
          </a:bodyPr>
          <a:lstStyle/>
          <a:p>
            <a:r>
              <a:rPr lang="en-US" altLang="zh-CN" b="1" dirty="0">
                <a:solidFill>
                  <a:schemeClr val="bg1"/>
                </a:solidFill>
                <a:latin typeface="Microsoft YaHei Light" panose="020B0502040204020203" pitchFamily="34" charset="-122"/>
                <a:ea typeface="Microsoft YaHei Light" panose="020B0502040204020203" pitchFamily="34" charset="-122"/>
              </a:rPr>
              <a:t>German Census Team</a:t>
            </a:r>
            <a:endParaRPr lang="zh-CN" altLang="en-US" b="1" dirty="0">
              <a:solidFill>
                <a:schemeClr val="bg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1408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Outline</a:t>
            </a:r>
            <a:endParaRPr lang="zh-CN" altLang="en-US" sz="4000" b="1" dirty="0">
              <a:latin typeface="Microsoft YaHei Light" panose="020B0502040204020203" pitchFamily="34" charset="-122"/>
              <a:ea typeface="Microsoft YaHei Light" panose="020B0502040204020203" pitchFamily="34" charset="-122"/>
            </a:endParaRP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2" y="2725221"/>
            <a:ext cx="10559656" cy="279948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Modifying/Organizing Dataset</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Trend Charts</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Regional Distribution</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Next step and Issues</a:t>
            </a:r>
          </a:p>
          <a:p>
            <a:pPr marL="342900" indent="-342900">
              <a:lnSpc>
                <a:spcPct val="150000"/>
              </a:lnSpc>
              <a:buFont typeface="Arial" panose="020B0604020202020204" pitchFamily="34" charset="0"/>
              <a:buChar char="•"/>
            </a:pPr>
            <a:endParaRPr lang="zh-CN" altLang="en-US" sz="24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63015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7132"/>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Modifying/Organizing Data</a:t>
            </a:r>
          </a:p>
        </p:txBody>
      </p:sp>
      <p:sp>
        <p:nvSpPr>
          <p:cNvPr id="3" name="文本框 2">
            <a:extLst>
              <a:ext uri="{FF2B5EF4-FFF2-40B4-BE49-F238E27FC236}">
                <a16:creationId xmlns:a16="http://schemas.microsoft.com/office/drawing/2014/main" id="{583A59BF-C24F-D1B1-8FD8-07293A16D4C0}"/>
              </a:ext>
            </a:extLst>
          </p:cNvPr>
          <p:cNvSpPr txBox="1"/>
          <p:nvPr/>
        </p:nvSpPr>
        <p:spPr>
          <a:xfrm>
            <a:off x="816171" y="2132918"/>
            <a:ext cx="10445877" cy="3907480"/>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altLang="zh-CN" sz="2400" b="1" dirty="0">
              <a:solidFill>
                <a:srgbClr val="3070B3"/>
              </a:solidFill>
              <a:latin typeface="Microsoft YaHei Light" panose="020B0502040204020203" pitchFamily="34" charset="-122"/>
              <a:ea typeface="Microsoft YaHei Light" panose="020B0502040204020203" pitchFamily="34" charset="-122"/>
            </a:endParaRP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Dropped +300 features</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Added features </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 coordinates </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 urban/</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countyside</a:t>
            </a:r>
            <a:r>
              <a:rPr lang="en-US" altLang="zh-CN" sz="2400" b="1" dirty="0">
                <a:solidFill>
                  <a:srgbClr val="3070B3"/>
                </a:solidFill>
                <a:latin typeface="Microsoft YaHei Light" panose="020B0502040204020203" pitchFamily="34" charset="-122"/>
                <a:ea typeface="Microsoft YaHei Light" panose="020B0502040204020203" pitchFamily="34" charset="-122"/>
              </a:rPr>
              <a:t> type were added to the districts</a:t>
            </a:r>
          </a:p>
          <a:p>
            <a:pPr>
              <a:lnSpc>
                <a:spcPct val="150000"/>
              </a:lnSpc>
            </a:pPr>
            <a:r>
              <a:rPr lang="en-US" altLang="zh-CN" sz="2400" b="1" dirty="0">
                <a:solidFill>
                  <a:srgbClr val="3070B3"/>
                </a:solidFill>
                <a:latin typeface="Microsoft YaHei Light" panose="020B0502040204020203" pitchFamily="34" charset="-122"/>
                <a:ea typeface="Microsoft YaHei Light" panose="020B0502040204020203" pitchFamily="34" charset="-122"/>
              </a:rPr>
              <a:t> </a:t>
            </a:r>
          </a:p>
          <a:p>
            <a:pPr marL="342900" indent="-342900">
              <a:lnSpc>
                <a:spcPct val="150000"/>
              </a:lnSpc>
              <a:buFont typeface="Arial" panose="020B0604020202020204" pitchFamily="34" charset="0"/>
              <a:buChar char="•"/>
            </a:pPr>
            <a:endParaRPr lang="en-US" altLang="zh-CN" sz="24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59408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922916"/>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Modifying/Organizing Data</a:t>
            </a:r>
          </a:p>
        </p:txBody>
      </p:sp>
      <p:sp>
        <p:nvSpPr>
          <p:cNvPr id="3" name="文本框 2">
            <a:extLst>
              <a:ext uri="{FF2B5EF4-FFF2-40B4-BE49-F238E27FC236}">
                <a16:creationId xmlns:a16="http://schemas.microsoft.com/office/drawing/2014/main" id="{583A59BF-C24F-D1B1-8FD8-07293A16D4C0}"/>
              </a:ext>
            </a:extLst>
          </p:cNvPr>
          <p:cNvSpPr txBox="1"/>
          <p:nvPr/>
        </p:nvSpPr>
        <p:spPr>
          <a:xfrm>
            <a:off x="0" y="2481943"/>
            <a:ext cx="5678066" cy="33534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We have a rich collection of</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+300 features with </a:t>
            </a:r>
          </a:p>
          <a:p>
            <a:pPr lvl="1">
              <a:lnSpc>
                <a:spcPct val="150000"/>
              </a:lnSpc>
            </a:pPr>
            <a:r>
              <a:rPr lang="en-US" altLang="zh-CN" sz="2400" b="1" dirty="0">
                <a:solidFill>
                  <a:srgbClr val="3070B3"/>
                </a:solidFill>
                <a:latin typeface="Microsoft YaHei Light" panose="020B0502040204020203" pitchFamily="34" charset="-122"/>
                <a:ea typeface="Microsoft YaHei Light" panose="020B0502040204020203" pitchFamily="34" charset="-122"/>
              </a:rPr>
              <a:t>      (Total category)</a:t>
            </a:r>
          </a:p>
          <a:p>
            <a:pPr marL="342900"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 Features could be combined </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 Education vs </a:t>
            </a:r>
            <a:r>
              <a:rPr lang="en-US" altLang="zh-CN" sz="2400" b="1" dirty="0" err="1">
                <a:solidFill>
                  <a:srgbClr val="3070B3"/>
                </a:solidFill>
                <a:latin typeface="Microsoft YaHei Light" panose="020B0502040204020203" pitchFamily="34" charset="-122"/>
                <a:ea typeface="Microsoft YaHei Light" panose="020B0502040204020203" pitchFamily="34" charset="-122"/>
              </a:rPr>
              <a:t>Empolyment</a:t>
            </a:r>
            <a:r>
              <a:rPr lang="en-US" altLang="zh-CN" sz="2400" b="1" dirty="0">
                <a:solidFill>
                  <a:srgbClr val="3070B3"/>
                </a:solidFill>
                <a:latin typeface="Microsoft YaHei Light" panose="020B0502040204020203" pitchFamily="34" charset="-122"/>
                <a:ea typeface="Microsoft YaHei Light" panose="020B0502040204020203" pitchFamily="34" charset="-122"/>
              </a:rPr>
              <a:t> Status</a:t>
            </a:r>
          </a:p>
          <a:p>
            <a:pPr marL="800100" lvl="1" indent="-342900">
              <a:lnSpc>
                <a:spcPct val="150000"/>
              </a:lnSpc>
              <a:buFont typeface="Arial" panose="020B0604020202020204" pitchFamily="34" charset="0"/>
              <a:buChar char="•"/>
            </a:pPr>
            <a:r>
              <a:rPr lang="en-US" altLang="zh-CN" sz="2400" b="1" dirty="0">
                <a:solidFill>
                  <a:srgbClr val="3070B3"/>
                </a:solidFill>
                <a:latin typeface="Microsoft YaHei Light" panose="020B0502040204020203" pitchFamily="34" charset="-122"/>
                <a:ea typeface="Microsoft YaHei Light" panose="020B0502040204020203" pitchFamily="34" charset="-122"/>
              </a:rPr>
              <a:t>Household vs Equipment </a:t>
            </a:r>
          </a:p>
        </p:txBody>
      </p:sp>
      <p:pic>
        <p:nvPicPr>
          <p:cNvPr id="8" name="Picture 7">
            <a:extLst>
              <a:ext uri="{FF2B5EF4-FFF2-40B4-BE49-F238E27FC236}">
                <a16:creationId xmlns:a16="http://schemas.microsoft.com/office/drawing/2014/main" id="{25E9C599-FDF2-4C88-9BC9-8DEFDAEA7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409" y="2283142"/>
            <a:ext cx="7125477" cy="4378915"/>
          </a:xfrm>
          <a:prstGeom prst="rect">
            <a:avLst/>
          </a:prstGeom>
        </p:spPr>
      </p:pic>
    </p:spTree>
    <p:extLst>
      <p:ext uri="{BB962C8B-B14F-4D97-AF65-F5344CB8AC3E}">
        <p14:creationId xmlns:p14="http://schemas.microsoft.com/office/powerpoint/2010/main" val="82548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52284"/>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Trend Charts</a:t>
            </a:r>
          </a:p>
        </p:txBody>
      </p:sp>
      <p:pic>
        <p:nvPicPr>
          <p:cNvPr id="4" name="Picture 3">
            <a:extLst>
              <a:ext uri="{FF2B5EF4-FFF2-40B4-BE49-F238E27FC236}">
                <a16:creationId xmlns:a16="http://schemas.microsoft.com/office/drawing/2014/main" id="{D3C3841D-7046-46CA-B515-B6D544A08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943" y="0"/>
            <a:ext cx="7784057" cy="6858000"/>
          </a:xfrm>
          <a:prstGeom prst="rect">
            <a:avLst/>
          </a:prstGeom>
        </p:spPr>
      </p:pic>
      <p:pic>
        <p:nvPicPr>
          <p:cNvPr id="9" name="Picture 2" descr="Technische Universität München – Wikipedia">
            <a:extLst>
              <a:ext uri="{FF2B5EF4-FFF2-40B4-BE49-F238E27FC236}">
                <a16:creationId xmlns:a16="http://schemas.microsoft.com/office/drawing/2014/main" id="{E1034A84-2A9D-4AA4-87F4-C8417E134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90" y="6616142"/>
            <a:ext cx="264366" cy="1374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55528DF-2132-42C1-A8B7-64429E728A8A}"/>
              </a:ext>
            </a:extLst>
          </p:cNvPr>
          <p:cNvSpPr/>
          <p:nvPr/>
        </p:nvSpPr>
        <p:spPr>
          <a:xfrm>
            <a:off x="382556" y="3357266"/>
            <a:ext cx="3836435" cy="876202"/>
          </a:xfrm>
          <a:prstGeom prst="rect">
            <a:avLst/>
          </a:prstGeom>
        </p:spPr>
        <p:txBody>
          <a:bodyPr wrap="square">
            <a:spAutoFit/>
          </a:bodyPr>
          <a:lstStyle/>
          <a:p>
            <a:pPr>
              <a:lnSpc>
                <a:spcPct val="150000"/>
              </a:lnSpc>
            </a:pPr>
            <a:r>
              <a:rPr lang="en-US" altLang="zh-CN" b="1" dirty="0">
                <a:solidFill>
                  <a:srgbClr val="3070B3"/>
                </a:solidFill>
                <a:latin typeface="Microsoft YaHei Light" panose="020B0502040204020203" pitchFamily="34" charset="-122"/>
                <a:ea typeface="Microsoft YaHei Light" panose="020B0502040204020203" pitchFamily="34" charset="-122"/>
              </a:rPr>
              <a:t>Data trend for constructions </a:t>
            </a:r>
          </a:p>
          <a:p>
            <a:pPr>
              <a:lnSpc>
                <a:spcPct val="150000"/>
              </a:lnSpc>
            </a:pPr>
            <a:r>
              <a:rPr lang="en-US" altLang="zh-CN" b="1" dirty="0">
                <a:solidFill>
                  <a:srgbClr val="3070B3"/>
                </a:solidFill>
                <a:latin typeface="Microsoft YaHei Light" panose="020B0502040204020203" pitchFamily="34" charset="-122"/>
                <a:ea typeface="Microsoft YaHei Light" panose="020B0502040204020203" pitchFamily="34" charset="-122"/>
              </a:rPr>
              <a:t>over years for different regions</a:t>
            </a:r>
          </a:p>
        </p:txBody>
      </p:sp>
    </p:spTree>
    <p:extLst>
      <p:ext uri="{BB962C8B-B14F-4D97-AF65-F5344CB8AC3E}">
        <p14:creationId xmlns:p14="http://schemas.microsoft.com/office/powerpoint/2010/main" val="145484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Trend Charts</a:t>
            </a:r>
          </a:p>
        </p:txBody>
      </p:sp>
      <p:pic>
        <p:nvPicPr>
          <p:cNvPr id="8" name="Picture 7">
            <a:extLst>
              <a:ext uri="{FF2B5EF4-FFF2-40B4-BE49-F238E27FC236}">
                <a16:creationId xmlns:a16="http://schemas.microsoft.com/office/drawing/2014/main" id="{A9EB6E3B-B3BD-4E9C-A3AC-3D7229935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541" y="0"/>
            <a:ext cx="8595741" cy="6858000"/>
          </a:xfrm>
          <a:prstGeom prst="rect">
            <a:avLst/>
          </a:prstGeom>
        </p:spPr>
      </p:pic>
      <p:pic>
        <p:nvPicPr>
          <p:cNvPr id="10" name="Picture 2" descr="Technische Universität München – Wikipedia">
            <a:extLst>
              <a:ext uri="{FF2B5EF4-FFF2-40B4-BE49-F238E27FC236}">
                <a16:creationId xmlns:a16="http://schemas.microsoft.com/office/drawing/2014/main" id="{4190933B-B8D2-4599-AF23-F1860C361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90" y="6616142"/>
            <a:ext cx="264366" cy="13747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7F69AB9-7A9C-4913-8049-75A2E6226ACA}"/>
              </a:ext>
            </a:extLst>
          </p:cNvPr>
          <p:cNvSpPr/>
          <p:nvPr/>
        </p:nvSpPr>
        <p:spPr>
          <a:xfrm>
            <a:off x="382556" y="3357266"/>
            <a:ext cx="3836435" cy="876202"/>
          </a:xfrm>
          <a:prstGeom prst="rect">
            <a:avLst/>
          </a:prstGeom>
        </p:spPr>
        <p:txBody>
          <a:bodyPr wrap="square">
            <a:spAutoFit/>
          </a:bodyPr>
          <a:lstStyle/>
          <a:p>
            <a:pPr>
              <a:lnSpc>
                <a:spcPct val="150000"/>
              </a:lnSpc>
            </a:pPr>
            <a:r>
              <a:rPr lang="en-US" altLang="zh-CN" b="1" dirty="0">
                <a:solidFill>
                  <a:srgbClr val="3070B3"/>
                </a:solidFill>
                <a:latin typeface="Microsoft YaHei Light" panose="020B0502040204020203" pitchFamily="34" charset="-122"/>
                <a:ea typeface="Microsoft YaHei Light" panose="020B0502040204020203" pitchFamily="34" charset="-122"/>
              </a:rPr>
              <a:t>Data trend for group age for different regions</a:t>
            </a:r>
          </a:p>
        </p:txBody>
      </p:sp>
    </p:spTree>
    <p:extLst>
      <p:ext uri="{BB962C8B-B14F-4D97-AF65-F5344CB8AC3E}">
        <p14:creationId xmlns:p14="http://schemas.microsoft.com/office/powerpoint/2010/main" val="88250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Regional Distribution</a:t>
            </a:r>
          </a:p>
        </p:txBody>
      </p:sp>
      <p:pic>
        <p:nvPicPr>
          <p:cNvPr id="8" name="Picture 7">
            <a:extLst>
              <a:ext uri="{FF2B5EF4-FFF2-40B4-BE49-F238E27FC236}">
                <a16:creationId xmlns:a16="http://schemas.microsoft.com/office/drawing/2014/main" id="{807C3F1D-41FC-4DCB-ACA1-E1DFB42DA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416" y="924477"/>
            <a:ext cx="5815584" cy="6016752"/>
          </a:xfrm>
          <a:prstGeom prst="rect">
            <a:avLst/>
          </a:prstGeom>
        </p:spPr>
      </p:pic>
      <p:pic>
        <p:nvPicPr>
          <p:cNvPr id="10" name="Picture 2" descr="Technische Universität München – Wikipedia">
            <a:extLst>
              <a:ext uri="{FF2B5EF4-FFF2-40B4-BE49-F238E27FC236}">
                <a16:creationId xmlns:a16="http://schemas.microsoft.com/office/drawing/2014/main" id="{948FA5DE-3CE7-4932-AAB4-F34C7E382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90" y="6616142"/>
            <a:ext cx="264366" cy="13747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2">
            <a:extLst>
              <a:ext uri="{FF2B5EF4-FFF2-40B4-BE49-F238E27FC236}">
                <a16:creationId xmlns:a16="http://schemas.microsoft.com/office/drawing/2014/main" id="{7E3BCF82-A23F-4DB0-A9EB-1BA3C9DA5510}"/>
              </a:ext>
            </a:extLst>
          </p:cNvPr>
          <p:cNvSpPr txBox="1"/>
          <p:nvPr/>
        </p:nvSpPr>
        <p:spPr>
          <a:xfrm>
            <a:off x="191278" y="3028751"/>
            <a:ext cx="6223518" cy="963277"/>
          </a:xfrm>
          <a:prstGeom prst="rect">
            <a:avLst/>
          </a:prstGeom>
          <a:noFill/>
        </p:spPr>
        <p:txBody>
          <a:bodyPr wrap="square">
            <a:spAutoFit/>
          </a:bodyPr>
          <a:lstStyle/>
          <a:p>
            <a:pPr>
              <a:lnSpc>
                <a:spcPct val="150000"/>
              </a:lnSpc>
            </a:pPr>
            <a:r>
              <a:rPr lang="en-US" altLang="zh-CN" sz="2000" b="1" dirty="0">
                <a:solidFill>
                  <a:srgbClr val="3070B3"/>
                </a:solidFill>
                <a:latin typeface="Microsoft YaHei Light" panose="020B0502040204020203" pitchFamily="34" charset="-122"/>
                <a:ea typeface="Microsoft YaHei Light" panose="020B0502040204020203" pitchFamily="34" charset="-122"/>
              </a:rPr>
              <a:t>Examining regional distribution for females </a:t>
            </a:r>
          </a:p>
          <a:p>
            <a:pPr>
              <a:lnSpc>
                <a:spcPct val="150000"/>
              </a:lnSpc>
            </a:pPr>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56096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90" y="6616142"/>
            <a:ext cx="264366" cy="13747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Regional Distribution </a:t>
            </a:r>
          </a:p>
        </p:txBody>
      </p:sp>
      <p:pic>
        <p:nvPicPr>
          <p:cNvPr id="8" name="Picture 7">
            <a:extLst>
              <a:ext uri="{FF2B5EF4-FFF2-40B4-BE49-F238E27FC236}">
                <a16:creationId xmlns:a16="http://schemas.microsoft.com/office/drawing/2014/main" id="{C643ECDE-B6A4-4C27-82DF-40EE0B385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18" y="-868460"/>
            <a:ext cx="5968482" cy="7957976"/>
          </a:xfrm>
          <a:prstGeom prst="rect">
            <a:avLst/>
          </a:prstGeom>
        </p:spPr>
      </p:pic>
      <p:sp>
        <p:nvSpPr>
          <p:cNvPr id="10" name="文本框 2">
            <a:extLst>
              <a:ext uri="{FF2B5EF4-FFF2-40B4-BE49-F238E27FC236}">
                <a16:creationId xmlns:a16="http://schemas.microsoft.com/office/drawing/2014/main" id="{4B65F93F-10FF-4CBF-8B55-7610C96A3D79}"/>
              </a:ext>
            </a:extLst>
          </p:cNvPr>
          <p:cNvSpPr txBox="1"/>
          <p:nvPr/>
        </p:nvSpPr>
        <p:spPr>
          <a:xfrm>
            <a:off x="191278" y="3028751"/>
            <a:ext cx="6223518" cy="1886607"/>
          </a:xfrm>
          <a:prstGeom prst="rect">
            <a:avLst/>
          </a:prstGeom>
          <a:noFill/>
        </p:spPr>
        <p:txBody>
          <a:bodyPr wrap="square">
            <a:spAutoFit/>
          </a:bodyPr>
          <a:lstStyle/>
          <a:p>
            <a:pPr>
              <a:lnSpc>
                <a:spcPct val="150000"/>
              </a:lnSpc>
            </a:pPr>
            <a:r>
              <a:rPr lang="en-US" altLang="zh-CN" sz="2000" b="1" dirty="0">
                <a:solidFill>
                  <a:srgbClr val="3070B3"/>
                </a:solidFill>
                <a:latin typeface="Microsoft YaHei Light" panose="020B0502040204020203" pitchFamily="34" charset="-122"/>
                <a:ea typeface="Microsoft YaHei Light" panose="020B0502040204020203" pitchFamily="34" charset="-122"/>
              </a:rPr>
              <a:t> Map showing </a:t>
            </a:r>
          </a:p>
          <a:p>
            <a:pPr marL="342900" indent="-342900">
              <a:lnSpc>
                <a:spcPct val="150000"/>
              </a:lnSpc>
              <a:buFont typeface="Arial" panose="020B0604020202020204" pitchFamily="34" charset="0"/>
              <a:buChar char="•"/>
            </a:pPr>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a:p>
            <a:pPr lvl="1">
              <a:lnSpc>
                <a:spcPct val="150000"/>
              </a:lnSpc>
            </a:pPr>
            <a:r>
              <a:rPr lang="en-US" altLang="zh-CN" sz="2000" b="1" dirty="0">
                <a:solidFill>
                  <a:srgbClr val="3070B3"/>
                </a:solidFill>
                <a:latin typeface="Microsoft YaHei Light" panose="020B0502040204020203" pitchFamily="34" charset="-122"/>
                <a:ea typeface="Microsoft YaHei Light" panose="020B0502040204020203" pitchFamily="34" charset="-122"/>
              </a:rPr>
              <a:t>Migration Experience for Urban places</a:t>
            </a:r>
          </a:p>
          <a:p>
            <a:pPr>
              <a:lnSpc>
                <a:spcPct val="150000"/>
              </a:lnSpc>
            </a:pPr>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81469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chnische Universität München – Wikipedia">
            <a:extLst>
              <a:ext uri="{FF2B5EF4-FFF2-40B4-BE49-F238E27FC236}">
                <a16:creationId xmlns:a16="http://schemas.microsoft.com/office/drawing/2014/main" id="{00436E23-8C67-75B2-4E2A-FF04F14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15" y="279593"/>
            <a:ext cx="948266" cy="49309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85E3171-2CDD-DA40-59E8-2515C890C5DD}"/>
              </a:ext>
            </a:extLst>
          </p:cNvPr>
          <p:cNvSpPr/>
          <p:nvPr/>
        </p:nvSpPr>
        <p:spPr>
          <a:xfrm rot="10800000" flipV="1">
            <a:off x="0" y="1065785"/>
            <a:ext cx="12192000" cy="1065785"/>
          </a:xfrm>
          <a:prstGeom prst="rect">
            <a:avLst/>
          </a:prstGeom>
          <a:solidFill>
            <a:srgbClr val="3070B3"/>
          </a:solidFill>
          <a:ln>
            <a:solidFill>
              <a:srgbClr val="307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latin typeface="Microsoft YaHei Light" panose="020B0502040204020203" pitchFamily="34" charset="-122"/>
                <a:ea typeface="Microsoft YaHei Light" panose="020B0502040204020203" pitchFamily="34" charset="-122"/>
              </a:rPr>
              <a:t>   Regional Distribution </a:t>
            </a:r>
          </a:p>
        </p:txBody>
      </p:sp>
      <p:pic>
        <p:nvPicPr>
          <p:cNvPr id="7" name="Picture 6">
            <a:extLst>
              <a:ext uri="{FF2B5EF4-FFF2-40B4-BE49-F238E27FC236}">
                <a16:creationId xmlns:a16="http://schemas.microsoft.com/office/drawing/2014/main" id="{F3371440-FC2B-421D-A07D-F335A20ED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016" y="-83976"/>
            <a:ext cx="5389984" cy="7277616"/>
          </a:xfrm>
          <a:prstGeom prst="rect">
            <a:avLst/>
          </a:prstGeom>
        </p:spPr>
      </p:pic>
      <p:pic>
        <p:nvPicPr>
          <p:cNvPr id="9" name="Picture 2" descr="Technische Universität München – Wikipedia">
            <a:extLst>
              <a:ext uri="{FF2B5EF4-FFF2-40B4-BE49-F238E27FC236}">
                <a16:creationId xmlns:a16="http://schemas.microsoft.com/office/drawing/2014/main" id="{9B4BE364-771F-452E-8A65-772A887C5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90" y="6616142"/>
            <a:ext cx="264366" cy="13747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2">
            <a:extLst>
              <a:ext uri="{FF2B5EF4-FFF2-40B4-BE49-F238E27FC236}">
                <a16:creationId xmlns:a16="http://schemas.microsoft.com/office/drawing/2014/main" id="{37B23661-6FBC-4E37-BCD8-46502FAE06A8}"/>
              </a:ext>
            </a:extLst>
          </p:cNvPr>
          <p:cNvSpPr txBox="1"/>
          <p:nvPr/>
        </p:nvSpPr>
        <p:spPr>
          <a:xfrm>
            <a:off x="191278" y="3028751"/>
            <a:ext cx="6223518" cy="1886607"/>
          </a:xfrm>
          <a:prstGeom prst="rect">
            <a:avLst/>
          </a:prstGeom>
          <a:noFill/>
        </p:spPr>
        <p:txBody>
          <a:bodyPr wrap="square">
            <a:spAutoFit/>
          </a:bodyPr>
          <a:lstStyle/>
          <a:p>
            <a:pPr>
              <a:lnSpc>
                <a:spcPct val="150000"/>
              </a:lnSpc>
            </a:pPr>
            <a:r>
              <a:rPr lang="en-US" altLang="zh-CN" sz="2000" b="1" dirty="0">
                <a:solidFill>
                  <a:srgbClr val="3070B3"/>
                </a:solidFill>
                <a:latin typeface="Microsoft YaHei Light" panose="020B0502040204020203" pitchFamily="34" charset="-122"/>
                <a:ea typeface="Microsoft YaHei Light" panose="020B0502040204020203" pitchFamily="34" charset="-122"/>
              </a:rPr>
              <a:t> Map showing </a:t>
            </a:r>
          </a:p>
          <a:p>
            <a:pPr marL="342900" indent="-342900">
              <a:lnSpc>
                <a:spcPct val="150000"/>
              </a:lnSpc>
              <a:buFont typeface="Arial" panose="020B0604020202020204" pitchFamily="34" charset="0"/>
              <a:buChar char="•"/>
            </a:pPr>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a:p>
            <a:pPr lvl="1">
              <a:lnSpc>
                <a:spcPct val="150000"/>
              </a:lnSpc>
            </a:pPr>
            <a:r>
              <a:rPr lang="en-US" altLang="zh-CN" sz="2000" b="1" dirty="0">
                <a:solidFill>
                  <a:srgbClr val="3070B3"/>
                </a:solidFill>
                <a:latin typeface="Microsoft YaHei Light" panose="020B0502040204020203" pitchFamily="34" charset="-122"/>
                <a:ea typeface="Microsoft YaHei Light" panose="020B0502040204020203" pitchFamily="34" charset="-122"/>
              </a:rPr>
              <a:t>Migration nationality</a:t>
            </a:r>
          </a:p>
          <a:p>
            <a:pPr>
              <a:lnSpc>
                <a:spcPct val="150000"/>
              </a:lnSpc>
            </a:pPr>
            <a:endParaRPr lang="en-US" altLang="zh-CN" sz="2000" b="1" dirty="0">
              <a:solidFill>
                <a:srgbClr val="3070B3"/>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996056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280</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等线</vt:lpstr>
      <vt:lpstr>等线 Light</vt:lpstr>
      <vt:lpstr>Microsoft YaHei Light</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Bai</dc:creator>
  <cp:lastModifiedBy>Erblina Ja</cp:lastModifiedBy>
  <cp:revision>41</cp:revision>
  <dcterms:created xsi:type="dcterms:W3CDTF">2023-05-01T12:55:53Z</dcterms:created>
  <dcterms:modified xsi:type="dcterms:W3CDTF">2023-06-07T09:09:54Z</dcterms:modified>
</cp:coreProperties>
</file>