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6" r:id="rId3"/>
    <p:sldId id="266" r:id="rId4"/>
    <p:sldId id="274" r:id="rId5"/>
    <p:sldId id="276" r:id="rId6"/>
    <p:sldId id="280" r:id="rId7"/>
    <p:sldId id="275" r:id="rId8"/>
    <p:sldId id="277" r:id="rId9"/>
    <p:sldId id="278" r:id="rId10"/>
    <p:sldId id="260" r:id="rId11"/>
    <p:sldId id="262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0D470-2D68-4EA3-B3BB-8B01CCFC69D6}" type="datetimeFigureOut">
              <a:rPr lang="en-US" smtClean="0"/>
              <a:t>21.06.2023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512D-B345-4EDA-8252-92215DB9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25E1-DB9B-6EFC-19DB-8CE65FA6F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FF3EF-BF24-5E17-E383-3B450C10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EBFE-AB25-B4BA-DD5B-22719B1A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DFE2-33FC-48E4-A636-5E30AF46DFFC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CDC8-6DEA-1125-1717-4EE389D2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FDAD7-62FA-410E-C352-5166456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F42CB-4A46-4E11-8FF6-7E073D2E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2671D-9BB0-0AC0-E311-D3064BB1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CB69-3AA9-5E56-6FAE-CC63BA35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879D-C1B8-408E-A60D-3054214FC59C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DD9CB-700A-B342-E3C5-14644B19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66E55-B1C0-3E91-2F12-12642AB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81309-6D9B-7B4A-30E5-C9B9963AD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D9975-8952-EAF2-3226-380214614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D1C9B-563E-2E1F-D09F-80838D53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A9D-A618-4A47-94B1-1E8AC576D3FB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677E6-7130-31B6-4EB2-852A11C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46280-F1C6-3F23-D0BB-B3A839AB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8C70-24AB-F2EE-0C1F-5CF9CB2A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DE822-D86E-B627-9498-1756367E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878A6-B632-8088-D3B7-D6C6DC90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0E9-8A7A-4DFA-A57D-F4199EDC561B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75FE-B440-E0D3-6201-2AE3B7B7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6293D-DE6C-48E8-E158-92B58335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A4BC-FAB3-FC96-953E-6A4ED034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5D5A8-6C2E-AC95-1D04-0DEC3ED8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8FAD-5974-441B-A195-8F67BEDF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788-29F3-4553-AC55-01D31D1B4669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5FD99-991F-49D9-59F3-4C283634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53C27-48B2-21EF-F2A4-7D6B1F87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6D559-4EC7-8356-4085-C98E5F6C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F562C-DF35-F3A8-4F40-8082D354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7A19-2453-6E0A-623E-D5D5A867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90282-7E44-073F-2E1C-3B18B4B5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FE3-B9B4-4B1B-8BCA-7B5E0851471F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5C980-7CCA-5E83-F1CB-5641F8C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623D2-F5A6-AA7B-7109-7BDDF008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B6246-1614-598B-CCB9-0D390165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468F9-8A29-99C1-2CEA-80901741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EC057-3BED-000A-081C-CED6DC120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55CFAF-1080-B68E-F8AA-992FCE91E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FDCA3-0292-70C1-DC2B-C5898DAA3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F430E-A8F0-E6A3-519C-586BDAE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098F-D59F-4E98-B100-214749837BEC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6C9A2-3829-1F3C-5FF9-9B7F7A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D3C107-66B7-941C-6CF6-9E2519B4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3E7D-BB69-66A6-4484-14140EA7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0C175-D5C3-548A-6ABE-B661F91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3BD-16C8-40EE-A452-F2544B699BEF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C87DA-B761-EBBB-3303-97AD649F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31106-3A8B-9E16-0B69-0F073B65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78A0B-036A-4E3C-82C6-9801BE9B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97F-7BA8-46CF-AF02-4D684175CFC1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251D3-D4A8-9704-989D-058C649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5F735-B974-DCD0-1CA7-00C85374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522AE-968F-87EB-2AEB-09A7E817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C3476-E557-C690-C112-896DED79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F96CB-FFDD-391F-6BA5-6FCF73A2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B7717-80A6-6F61-568E-32858CCB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8C20-CF52-4336-8C31-7C63E2E17850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99D15-F965-8B2C-5D36-8DC01C29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A400B-7360-2963-C4FD-B22BC94F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D2443-7FB7-C6DC-8D3E-30488CF9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DF725-851F-D4EC-748C-18C392981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ED1AA-E2B3-CC14-305E-169F0412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E8ECE-0984-64EE-28FF-0255DAE5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9163-E189-4AD9-953D-C483A40B8123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2D5D7-13A2-A670-E844-555B5863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8D8F8-9DC5-8ED5-6C43-FDE9F704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9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9BF85-0CE7-713D-BB0F-CD8770D8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FCED9-1E11-6495-1667-FBC3B59F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A7D28-84D7-4A56-728C-FF0424965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A7B3-D71A-420A-9B47-F28042063A14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F20C7-0593-879E-C10C-B0BB845E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730D-D595-99F3-B925-C428A0C31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4"/>
            <a:ext cx="12192000" cy="455396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B7750B-93EC-0480-A3F3-63277AB64CDB}"/>
              </a:ext>
            </a:extLst>
          </p:cNvPr>
          <p:cNvSpPr txBox="1"/>
          <p:nvPr/>
        </p:nvSpPr>
        <p:spPr>
          <a:xfrm>
            <a:off x="1457326" y="1990726"/>
            <a:ext cx="384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German Census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32AECF-D73A-0597-F22D-D651AC7E4C57}"/>
              </a:ext>
            </a:extLst>
          </p:cNvPr>
          <p:cNvSpPr txBox="1"/>
          <p:nvPr/>
        </p:nvSpPr>
        <p:spPr>
          <a:xfrm>
            <a:off x="1457326" y="3158100"/>
            <a:ext cx="2258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Week 6 Report</a:t>
            </a:r>
            <a:endParaRPr lang="zh-CN" altLang="en-US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83454D-D67D-6058-DCC4-81F60EEFD1DA}"/>
              </a:ext>
            </a:extLst>
          </p:cNvPr>
          <p:cNvSpPr txBox="1"/>
          <p:nvPr/>
        </p:nvSpPr>
        <p:spPr>
          <a:xfrm>
            <a:off x="8420093" y="3917042"/>
            <a:ext cx="220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Andrey </a:t>
            </a:r>
            <a:r>
              <a:rPr lang="en-US" altLang="zh-CN" dirty="0" err="1">
                <a:solidFill>
                  <a:schemeClr val="bg1"/>
                </a:solidFill>
              </a:rPr>
              <a:t>Staradubets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Bai Li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Erblina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Jakupi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Priya Arumugam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4B4B-6BB0-3C16-F1EC-A862E68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9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Real vs Predicted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A59BF-C24F-D1B1-8FD8-07293A16D4C0}"/>
              </a:ext>
            </a:extLst>
          </p:cNvPr>
          <p:cNvSpPr txBox="1"/>
          <p:nvPr/>
        </p:nvSpPr>
        <p:spPr>
          <a:xfrm>
            <a:off x="911422" y="2132917"/>
            <a:ext cx="5279828" cy="169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real and predicted migrated distribution can be visualized as below.</a:t>
            </a:r>
            <a:endParaRPr lang="en-US" altLang="zh-CN" sz="2400" b="1" dirty="0">
              <a:solidFill>
                <a:srgbClr val="3070B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Picture 3" descr="A picture containing screenshot, text, diagram, plot&#10;&#10;Description automatically generated">
            <a:extLst>
              <a:ext uri="{FF2B5EF4-FFF2-40B4-BE49-F238E27FC236}">
                <a16:creationId xmlns:a16="http://schemas.microsoft.com/office/drawing/2014/main" id="{141D7160-96E1-4FEC-A36C-FD1CA8D5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22" y="2339320"/>
            <a:ext cx="5742719" cy="42390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9CD3-02B4-48AB-FA20-89DCE8C4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4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Next step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A59BF-C24F-D1B1-8FD8-07293A16D4C0}"/>
              </a:ext>
            </a:extLst>
          </p:cNvPr>
          <p:cNvSpPr txBox="1"/>
          <p:nvPr/>
        </p:nvSpPr>
        <p:spPr>
          <a:xfrm>
            <a:off x="816172" y="2282302"/>
            <a:ext cx="10559656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Overall, we observe that our models overfits and performs worse than model with null deviance. So, we are aiming to do the below: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1. To find alternate methods for avoiding overfitting.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2. To modify feature selection, so that model can generalize.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3. Identify right regularization for better accuracy.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F33E0-E5D1-D55A-F3B2-0A706D92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4"/>
            <a:ext cx="12192000" cy="455396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B7750B-93EC-0480-A3F3-63277AB64CDB}"/>
              </a:ext>
            </a:extLst>
          </p:cNvPr>
          <p:cNvSpPr txBox="1"/>
          <p:nvPr/>
        </p:nvSpPr>
        <p:spPr>
          <a:xfrm>
            <a:off x="1457326" y="1990726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Thank you for your listening!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32AECF-D73A-0597-F22D-D651AC7E4C57}"/>
              </a:ext>
            </a:extLst>
          </p:cNvPr>
          <p:cNvSpPr txBox="1"/>
          <p:nvPr/>
        </p:nvSpPr>
        <p:spPr>
          <a:xfrm>
            <a:off x="1457326" y="3158100"/>
            <a:ext cx="742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Looking forward to your questions and suggestions!</a:t>
            </a:r>
            <a:endParaRPr lang="zh-CN" altLang="en-US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3A2A1-759C-4D12-9FB4-DCBF5A6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Contents</a:t>
            </a:r>
            <a:endParaRPr lang="zh-CN" altLang="en-US" sz="4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A59BF-C24F-D1B1-8FD8-07293A16D4C0}"/>
              </a:ext>
            </a:extLst>
          </p:cNvPr>
          <p:cNvSpPr txBox="1"/>
          <p:nvPr/>
        </p:nvSpPr>
        <p:spPr>
          <a:xfrm>
            <a:off x="816172" y="2725221"/>
            <a:ext cx="10559656" cy="224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Prediction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Next Steps</a:t>
            </a:r>
            <a:endParaRPr lang="zh-CN" altLang="en-US" sz="2400" b="1" dirty="0">
              <a:solidFill>
                <a:srgbClr val="3070B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DE183-FE5E-28BA-F14F-2465E08C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Prediction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1CB14-1359-1265-5701-0A1E5A70E593}"/>
              </a:ext>
            </a:extLst>
          </p:cNvPr>
          <p:cNvSpPr txBox="1"/>
          <p:nvPr/>
        </p:nvSpPr>
        <p:spPr>
          <a:xfrm>
            <a:off x="1815484" y="2494468"/>
            <a:ext cx="8837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Prediction tasks identified for overall dataset:</a:t>
            </a:r>
          </a:p>
          <a:p>
            <a:pPr algn="l"/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Classification: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1. Predict, if the region is urbanized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2. Predict the North vs South vs East vs West location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Regression: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1. Predict construction trend and/or aging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2. Predict percentage of migrants in each region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6FA52B-703B-A22E-9C6B-90D8F2B4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8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1CB14-1359-1265-5701-0A1E5A70E593}"/>
              </a:ext>
            </a:extLst>
          </p:cNvPr>
          <p:cNvSpPr txBox="1"/>
          <p:nvPr/>
        </p:nvSpPr>
        <p:spPr>
          <a:xfrm>
            <a:off x="1815484" y="2716410"/>
            <a:ext cx="88377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790 features out of 1099(initial)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All steps related to data pre-processing like finding correlating features, removal of NULL values, data cleaning (removing '-', '/', etc..), visualizing trends, etc. were identified and implemented in previous weeks.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Included latitude and longitude values (absolute), Urban and Clusters based on historical data from dataset.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0717C-7F61-9EBC-4822-B9DC605D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0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Classification – Location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883589" y="2622117"/>
            <a:ext cx="9636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Manipulated the location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cluster values from last week to complete the above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Train, Test split =  80: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Created the </a:t>
            </a:r>
            <a:r>
              <a:rPr lang="en-US" sz="2000" dirty="0" err="1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dataframe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 with selective features for building independent variables/input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location as class label.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RandomForest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 classification was implemented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Accuracy achieved was: 83% (</a:t>
            </a:r>
            <a:r>
              <a:rPr lang="en-US" sz="2000" dirty="0" err="1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approx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)</a:t>
            </a:r>
          </a:p>
          <a:p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endParaRPr lang="zh-CN" alt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A2A88-E3E2-F577-D7F7-E7F9887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6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827561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Location Split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A2A88-E3E2-F577-D7F7-E7F9887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 descr="A map of the united states&#10;&#10;Description automatically generated with low confidence">
            <a:extLst>
              <a:ext uri="{FF2B5EF4-FFF2-40B4-BE49-F238E27FC236}">
                <a16:creationId xmlns:a16="http://schemas.microsoft.com/office/drawing/2014/main" id="{65B730D4-A85F-C437-CDF7-043FF849C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2" y="1948216"/>
            <a:ext cx="5105995" cy="4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5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Classification – Urban/Rural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688280" y="3075057"/>
            <a:ext cx="9636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Imported the tidy dataset, which includes all regions except Urban.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Train, Test split =  80: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Urban feature as class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Applied PCA dimensionality reduction technic to avoid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Choose 400 as target dimension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SVM classification (this week)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Adjusted regularization param C of SVM to achieve better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Current accuracy obtained is above 90%.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endParaRPr lang="zh-CN" alt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F995A-F110-2D08-D31F-E41D07C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Construction Trend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1087775" y="2424664"/>
            <a:ext cx="96364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Prepared the input features by selecting relevant features and dropping irrelevant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Train, Test split =  80: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Calculated target label by taking the proportion of ‘Construction for 2006 and later’ compared to Total construction.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basic </a:t>
            </a:r>
            <a:r>
              <a:rPr lang="en-US" sz="2000" dirty="0" err="1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LinearRegression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 to fit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Error metrics used - MSE, RMSE and R-square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The prediction score with R-square metric is: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Training R² score: 0.9638274736432375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Test R² score: -45.064106536658144.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The model is currently overfitting.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3680-0D2F-C9B3-3478-A57FF93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7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Migrant distribution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1070020" y="2249434"/>
            <a:ext cx="96364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Identify the list of irrelevant features to be dropped.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Created the input features with relevant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Created a target column as a proportion of migrant with to without migration background.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Data Normalized with </a:t>
            </a:r>
            <a:r>
              <a:rPr lang="en-US" sz="2000" dirty="0" err="1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StandardScalar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Model fit on train dataset using GLM </a:t>
            </a:r>
            <a:r>
              <a:rPr lang="en-US" sz="200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(Generalized 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Linear Model).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Results: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Fit score on train data is 0.97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on test data -1.53 with mean absolute error 0.119</a:t>
            </a:r>
          </a:p>
          <a:p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endParaRPr lang="zh-CN" alt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5AF54-5395-EF3B-B732-8A8A8A21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2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565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Microsoft YaHei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Bai</dc:creator>
  <cp:lastModifiedBy>Erblina Jakupi (AL)</cp:lastModifiedBy>
  <cp:revision>29</cp:revision>
  <dcterms:created xsi:type="dcterms:W3CDTF">2023-05-01T12:55:53Z</dcterms:created>
  <dcterms:modified xsi:type="dcterms:W3CDTF">2023-06-21T11:20:39Z</dcterms:modified>
</cp:coreProperties>
</file>