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6" r:id="rId3"/>
    <p:sldId id="266" r:id="rId4"/>
    <p:sldId id="282" r:id="rId5"/>
    <p:sldId id="280" r:id="rId6"/>
    <p:sldId id="275" r:id="rId7"/>
    <p:sldId id="281" r:id="rId8"/>
    <p:sldId id="277" r:id="rId9"/>
    <p:sldId id="284" r:id="rId10"/>
    <p:sldId id="285" r:id="rId11"/>
    <p:sldId id="288" r:id="rId12"/>
    <p:sldId id="287" r:id="rId13"/>
    <p:sldId id="289" r:id="rId14"/>
    <p:sldId id="278" r:id="rId15"/>
    <p:sldId id="290" r:id="rId16"/>
    <p:sldId id="262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3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0D470-2D68-4EA3-B3BB-8B01CCFC69D6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B512D-B345-4EDA-8252-92215DB9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A25E1-DB9B-6EFC-19DB-8CE65FA6F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CFF3EF-BF24-5E17-E383-3B450C10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6EBFE-AB25-B4BA-DD5B-22719B1A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DFE2-33FC-48E4-A636-5E30AF46DFFC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7CDC8-6DEA-1125-1717-4EE389D2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FDAD7-62FA-410E-C352-5166456D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2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F42CB-4A46-4E11-8FF6-7E073D2E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2671D-9BB0-0AC0-E311-D3064BB1A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FCB69-3AA9-5E56-6FAE-CC63BA35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879D-C1B8-408E-A60D-3054214FC59C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DD9CB-700A-B342-E3C5-14644B19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66E55-B1C0-3E91-2F12-12642AB2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81309-6D9B-7B4A-30E5-C9B9963AD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D9975-8952-EAF2-3226-380214614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D1C9B-563E-2E1F-D09F-80838D53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BA9D-A618-4A47-94B1-1E8AC576D3FB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7677E6-7130-31B6-4EB2-852A11C9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46280-F1C6-3F23-D0BB-B3A839AB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58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18C70-24AB-F2EE-0C1F-5CF9CB2A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DE822-D86E-B627-9498-1756367E0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878A6-B632-8088-D3B7-D6C6DC90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20E9-8A7A-4DFA-A57D-F4199EDC561B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775FE-B440-E0D3-6201-2AE3B7B7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6293D-DE6C-48E8-E158-92B58335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A4BC-FAB3-FC96-953E-6A4ED034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5D5A8-6C2E-AC95-1D04-0DEC3ED83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B8FAD-5974-441B-A195-8F67BEDF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1788-29F3-4553-AC55-01D31D1B4669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5FD99-991F-49D9-59F3-4C283634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53C27-48B2-21EF-F2A4-7D6B1F87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6D559-4EC7-8356-4085-C98E5F6C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F562C-DF35-F3A8-4F40-8082D354A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87A19-2453-6E0A-623E-D5D5A867B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D90282-7E44-073F-2E1C-3B18B4B5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0CFE3-B9B4-4B1B-8BCA-7B5E0851471F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5C980-7CCA-5E83-F1CB-5641F8C3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623D2-F5A6-AA7B-7109-7BDDF008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1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B6246-1614-598B-CCB9-0D390165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468F9-8A29-99C1-2CEA-80901741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EC057-3BED-000A-081C-CED6DC120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55CFAF-1080-B68E-F8AA-992FCE91E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8FDCA3-0292-70C1-DC2B-C5898DAA3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0F430E-A8F0-E6A3-519C-586BDAEB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098F-D59F-4E98-B100-214749837BEC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06C9A2-3829-1F3C-5FF9-9B7F7A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D3C107-66B7-941C-6CF6-9E2519B4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3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D3E7D-BB69-66A6-4484-14140EA7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20C175-D5C3-548A-6ABE-B661F915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33BD-16C8-40EE-A452-F2544B699BEF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2C87DA-B761-EBBB-3303-97AD649F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931106-3A8B-9E16-0B69-0F073B65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878A0B-036A-4E3C-82C6-9801BE9B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0997F-7BA8-46CF-AF02-4D684175CFC1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7251D3-D4A8-9704-989D-058C6496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5F735-B974-DCD0-1CA7-00C85374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522AE-968F-87EB-2AEB-09A7E817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C3476-E557-C690-C112-896DED79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BF96CB-FFDD-391F-6BA5-6FCF73A2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9B7717-80A6-6F61-568E-32858CCB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8C20-CF52-4336-8C31-7C63E2E17850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99D15-F965-8B2C-5D36-8DC01C29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DA400B-7360-2963-C4FD-B22BC94F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8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D2443-7FB7-C6DC-8D3E-30488CF9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0DF725-851F-D4EC-748C-18C392981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ED1AA-E2B3-CC14-305E-169F04127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E8ECE-0984-64EE-28FF-0255DAE5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9163-E189-4AD9-953D-C483A40B8123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2D5D7-13A2-A670-E844-555B5863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F8D8F8-9DC5-8ED5-6C43-FDE9F704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9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49BF85-0CE7-713D-BB0F-CD8770D8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FCED9-1E11-6495-1667-FBC3B59F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A7D28-84D7-4A56-728C-FF0424965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A7B3-D71A-420A-9B47-F28042063A14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F20C7-0593-879E-C10C-B0BB845E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730D-D595-99F3-B925-C428A0C31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341AB-CA30-47D2-B99B-0F94E4D077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2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4"/>
            <a:ext cx="12192000" cy="455396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B7750B-93EC-0480-A3F3-63277AB64CDB}"/>
              </a:ext>
            </a:extLst>
          </p:cNvPr>
          <p:cNvSpPr txBox="1"/>
          <p:nvPr/>
        </p:nvSpPr>
        <p:spPr>
          <a:xfrm>
            <a:off x="1457326" y="1990726"/>
            <a:ext cx="3842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0" dirty="0">
                <a:solidFill>
                  <a:schemeClr val="bg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German Census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32AECF-D73A-0597-F22D-D651AC7E4C57}"/>
              </a:ext>
            </a:extLst>
          </p:cNvPr>
          <p:cNvSpPr txBox="1"/>
          <p:nvPr/>
        </p:nvSpPr>
        <p:spPr>
          <a:xfrm>
            <a:off x="1457326" y="3158100"/>
            <a:ext cx="2253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Week 7 Report</a:t>
            </a:r>
            <a:endParaRPr lang="zh-CN" altLang="en-US" sz="24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83454D-D67D-6058-DCC4-81F60EEFD1DA}"/>
              </a:ext>
            </a:extLst>
          </p:cNvPr>
          <p:cNvSpPr txBox="1"/>
          <p:nvPr/>
        </p:nvSpPr>
        <p:spPr>
          <a:xfrm>
            <a:off x="8420093" y="3917042"/>
            <a:ext cx="2202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Andrey </a:t>
            </a:r>
            <a:r>
              <a:rPr lang="en-US" altLang="zh-CN" dirty="0" err="1">
                <a:solidFill>
                  <a:schemeClr val="bg1"/>
                </a:solidFill>
              </a:rPr>
              <a:t>Staradubets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Bai Li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Erblina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Jakupi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Priya Arumugam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B4B4B-6BB0-3C16-F1EC-A862E68E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9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Regression – Construction Trend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F3680-0D2F-C9B3-3478-A57FF932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EE23588-B61A-494A-6A5F-D5A91D601951}"/>
              </a:ext>
            </a:extLst>
          </p:cNvPr>
          <p:cNvGrpSpPr/>
          <p:nvPr/>
        </p:nvGrpSpPr>
        <p:grpSpPr>
          <a:xfrm>
            <a:off x="413029" y="2328864"/>
            <a:ext cx="11365942" cy="4314824"/>
            <a:chOff x="593894" y="2305051"/>
            <a:chExt cx="10287058" cy="390525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45F0429-5146-3630-BDA0-ECD1660A99E8}"/>
                </a:ext>
              </a:extLst>
            </p:cNvPr>
            <p:cNvSpPr txBox="1"/>
            <p:nvPr/>
          </p:nvSpPr>
          <p:spPr>
            <a:xfrm>
              <a:off x="593894" y="2980404"/>
              <a:ext cx="533541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3070B3"/>
                  </a:solidFill>
                  <a:latin typeface="Arial" panose="020B0604020202020204" pitchFamily="34" charset="0"/>
                  <a:ea typeface="Microsoft YaHei Light" panose="020B0502040204020203" pitchFamily="34" charset="-122"/>
                  <a:cs typeface="Arial" panose="020B0604020202020204" pitchFamily="34" charset="0"/>
                </a:rPr>
                <a:t>Experiment 1. PCA(90 components)+Lin Reg:(best scores obtained at 69th iteration)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3070B3"/>
                  </a:solidFill>
                  <a:latin typeface="Arial" panose="020B0604020202020204" pitchFamily="34" charset="0"/>
                  <a:ea typeface="Microsoft YaHei Light" panose="020B0502040204020203" pitchFamily="34" charset="-122"/>
                  <a:cs typeface="Arial" panose="020B0604020202020204" pitchFamily="34" charset="0"/>
                </a:rPr>
                <a:t>Experiment 2: PCA (best component-70) on Lin reg model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rgbClr val="3070B3"/>
                  </a:solidFill>
                  <a:latin typeface="Arial" panose="020B0604020202020204" pitchFamily="34" charset="0"/>
                  <a:ea typeface="Microsoft YaHei Light" panose="020B0502040204020203" pitchFamily="34" charset="-122"/>
                  <a:cs typeface="Arial" panose="020B0604020202020204" pitchFamily="34" charset="0"/>
                </a:rPr>
                <a:t>Experiment 3: PCA (best component-90) on Lin reg model</a:t>
              </a:r>
            </a:p>
          </p:txBody>
        </p:sp>
        <p:pic>
          <p:nvPicPr>
            <p:cNvPr id="6" name="图片 5" descr="图表, 折线图&#10;&#10;描述已自动生成">
              <a:extLst>
                <a:ext uri="{FF2B5EF4-FFF2-40B4-BE49-F238E27FC236}">
                  <a16:creationId xmlns:a16="http://schemas.microsoft.com/office/drawing/2014/main" id="{B0F37E13-74FE-D986-045C-F3220BEEC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729" y="2305051"/>
              <a:ext cx="4772223" cy="3905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346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Regression – Construction Trend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F3680-0D2F-C9B3-3478-A57FF932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511315" y="2313320"/>
            <a:ext cx="11169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Experiment 4: Ridge regression with alpha(0.1) and got below results, similar to PCA + Linear Regression for validation set.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C3301A20-2137-3DD8-6561-2A9FDABB0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538" y="2912472"/>
            <a:ext cx="4686299" cy="3709704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0C4C24D-6DAC-9289-D3C1-5A087C11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6069"/>
              </p:ext>
            </p:extLst>
          </p:nvPr>
        </p:nvGraphicFramePr>
        <p:xfrm>
          <a:off x="381010" y="3469384"/>
          <a:ext cx="54149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885048659"/>
                    </a:ext>
                  </a:extLst>
                </a:gridCol>
                <a:gridCol w="3052762">
                  <a:extLst>
                    <a:ext uri="{9D8B030D-6E8A-4147-A177-3AD203B41FA5}">
                      <a16:colId xmlns:a16="http://schemas.microsoft.com/office/drawing/2014/main" val="508114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1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MSE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3.84e-05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45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R-squared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7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Validation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5.86e-05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1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Validation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1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Test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3.71e-05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Test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33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Regression – Construction Trend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F3680-0D2F-C9B3-3478-A57FF932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385524" y="2236839"/>
            <a:ext cx="11420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Experiment 5:. PCA(70 components)+Ridge, got following results. Still not a better one than PCA + Linear Regression</a:t>
            </a:r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137777BF-7A94-4B99-2C76-3AEFD7A65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80" y="3103614"/>
            <a:ext cx="4265840" cy="3490861"/>
          </a:xfrm>
          <a:prstGeom prst="rect">
            <a:avLst/>
          </a:prstGeom>
        </p:spPr>
      </p:pic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B0581DC2-2AE9-4E39-518A-D6D94B9F8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28442"/>
              </p:ext>
            </p:extLst>
          </p:nvPr>
        </p:nvGraphicFramePr>
        <p:xfrm>
          <a:off x="381010" y="3469384"/>
          <a:ext cx="541496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885048659"/>
                    </a:ext>
                  </a:extLst>
                </a:gridCol>
                <a:gridCol w="3052762">
                  <a:extLst>
                    <a:ext uri="{9D8B030D-6E8A-4147-A177-3AD203B41FA5}">
                      <a16:colId xmlns:a16="http://schemas.microsoft.com/office/drawing/2014/main" val="508114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1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MSE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3.84e-05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45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R-squared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7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Validation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5.86e-05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1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Validation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1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Test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3.71e-05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Test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3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Regression – Migrant distribution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573882" y="2249434"/>
            <a:ext cx="11044237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Splitting into train, validation and test datasets was improved by introducing stratify policy.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Train Validation Test split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Train dataset includes 263 district instances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Dropping irrelevant columns or columns with data snooping, there were 426 features.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The optimization objective was to find optimal PCA components numbers.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5AF54-5395-EF3B-B732-8A8A8A21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07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Regression – Migrant distribution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573882" y="2249434"/>
            <a:ext cx="1104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Conducted experiment on two versions of our dataset: with absolute values and proportional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5AF54-5395-EF3B-B732-8A8A8A21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C9AE825-5F1A-900B-4BED-819DDBBC5DD5}"/>
              </a:ext>
            </a:extLst>
          </p:cNvPr>
          <p:cNvGrpSpPr/>
          <p:nvPr/>
        </p:nvGrpSpPr>
        <p:grpSpPr>
          <a:xfrm>
            <a:off x="1265085" y="2932106"/>
            <a:ext cx="9661830" cy="3801108"/>
            <a:chOff x="1176338" y="2932106"/>
            <a:chExt cx="9661830" cy="3801108"/>
          </a:xfrm>
        </p:grpSpPr>
        <p:pic>
          <p:nvPicPr>
            <p:cNvPr id="4" name="图片 3" descr="图表, 折线图&#10;&#10;描述已自动生成">
              <a:extLst>
                <a:ext uri="{FF2B5EF4-FFF2-40B4-BE49-F238E27FC236}">
                  <a16:creationId xmlns:a16="http://schemas.microsoft.com/office/drawing/2014/main" id="{D5F33E76-A159-99FF-3113-6B9F87516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807" y="2932106"/>
              <a:ext cx="4776361" cy="3801108"/>
            </a:xfrm>
            <a:prstGeom prst="rect">
              <a:avLst/>
            </a:prstGeom>
          </p:spPr>
        </p:pic>
        <p:pic>
          <p:nvPicPr>
            <p:cNvPr id="7" name="图片 6" descr="图表, 折线图&#10;&#10;描述已自动生成">
              <a:extLst>
                <a:ext uri="{FF2B5EF4-FFF2-40B4-BE49-F238E27FC236}">
                  <a16:creationId xmlns:a16="http://schemas.microsoft.com/office/drawing/2014/main" id="{B0D215C8-E798-121E-FD16-897A2F53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338" y="2932106"/>
              <a:ext cx="4743101" cy="3801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622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Regression – Migrant distribution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573882" y="2249434"/>
            <a:ext cx="1104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Conducted experiment on two versions of our dataset: with absolute values and proportional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5AF54-5395-EF3B-B732-8A8A8A21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5ADE06FC-F481-74CA-F56F-9891C3FAE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52113"/>
              </p:ext>
            </p:extLst>
          </p:nvPr>
        </p:nvGraphicFramePr>
        <p:xfrm>
          <a:off x="414351" y="3131241"/>
          <a:ext cx="54482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733">
                  <a:extLst>
                    <a:ext uri="{9D8B030D-6E8A-4147-A177-3AD203B41FA5}">
                      <a16:colId xmlns:a16="http://schemas.microsoft.com/office/drawing/2014/main" val="3885048659"/>
                    </a:ext>
                  </a:extLst>
                </a:gridCol>
                <a:gridCol w="3071541">
                  <a:extLst>
                    <a:ext uri="{9D8B030D-6E8A-4147-A177-3AD203B41FA5}">
                      <a16:colId xmlns:a16="http://schemas.microsoft.com/office/drawing/2014/main" val="508114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Absolute value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1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MSE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5.6e-03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45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R-squared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7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Validation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6.97e-03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1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Validation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1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Test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8.06e-03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Test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effectLst/>
                        </a:rPr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7719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2DB0C0C-A7BB-3376-9C79-150B408D9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68112"/>
              </p:ext>
            </p:extLst>
          </p:nvPr>
        </p:nvGraphicFramePr>
        <p:xfrm>
          <a:off x="6329374" y="3131241"/>
          <a:ext cx="544827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731">
                  <a:extLst>
                    <a:ext uri="{9D8B030D-6E8A-4147-A177-3AD203B41FA5}">
                      <a16:colId xmlns:a16="http://schemas.microsoft.com/office/drawing/2014/main" val="3885048659"/>
                    </a:ext>
                  </a:extLst>
                </a:gridCol>
                <a:gridCol w="3071542">
                  <a:extLst>
                    <a:ext uri="{9D8B030D-6E8A-4147-A177-3AD203B41FA5}">
                      <a16:colId xmlns:a16="http://schemas.microsoft.com/office/drawing/2014/main" val="508114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Proportional data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13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1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MSE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1.48e-03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45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R-squared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7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Validation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1.52e-03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11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Validation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1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Test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effectLst/>
                        </a:rPr>
                        <a:t>Test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7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1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Next step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A59BF-C24F-D1B1-8FD8-07293A16D4C0}"/>
              </a:ext>
            </a:extLst>
          </p:cNvPr>
          <p:cNvSpPr txBox="1"/>
          <p:nvPr/>
        </p:nvSpPr>
        <p:spPr>
          <a:xfrm>
            <a:off x="816172" y="3111643"/>
            <a:ext cx="105596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explore more approaches to improve the model's predictive power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predicting other relevant features, such as age groups, for migrants from different countries, education level.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3F33E0-E5D1-D55A-F3B2-0A706D92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61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4"/>
            <a:ext cx="12192000" cy="455396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B7750B-93EC-0480-A3F3-63277AB64CDB}"/>
              </a:ext>
            </a:extLst>
          </p:cNvPr>
          <p:cNvSpPr txBox="1"/>
          <p:nvPr/>
        </p:nvSpPr>
        <p:spPr>
          <a:xfrm>
            <a:off x="1457326" y="1990726"/>
            <a:ext cx="6801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i="0" dirty="0">
                <a:solidFill>
                  <a:schemeClr val="bg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Thank you for your listening!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32AECF-D73A-0597-F22D-D651AC7E4C57}"/>
              </a:ext>
            </a:extLst>
          </p:cNvPr>
          <p:cNvSpPr txBox="1"/>
          <p:nvPr/>
        </p:nvSpPr>
        <p:spPr>
          <a:xfrm>
            <a:off x="1457326" y="3158100"/>
            <a:ext cx="7423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Looking forward to your questions and suggestions!</a:t>
            </a:r>
            <a:endParaRPr lang="zh-CN" altLang="en-US" sz="2400" b="1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3A2A1-759C-4D12-9FB4-DCBF5A6A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8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Contents</a:t>
            </a:r>
            <a:endParaRPr lang="zh-CN" altLang="en-US" sz="40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A59BF-C24F-D1B1-8FD8-07293A16D4C0}"/>
              </a:ext>
            </a:extLst>
          </p:cNvPr>
          <p:cNvSpPr txBox="1"/>
          <p:nvPr/>
        </p:nvSpPr>
        <p:spPr>
          <a:xfrm>
            <a:off x="816172" y="2725221"/>
            <a:ext cx="10559656" cy="224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070B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Prediction Tasks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070B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Optimize Classification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070B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Optimize Regression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3070B3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Next Steps</a:t>
            </a:r>
            <a:endParaRPr lang="zh-CN" altLang="en-US" sz="2400" b="1" dirty="0">
              <a:solidFill>
                <a:srgbClr val="3070B3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DE183-FE5E-28BA-F14F-2465E08C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15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Prediction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1CB14-1359-1265-5701-0A1E5A70E593}"/>
              </a:ext>
            </a:extLst>
          </p:cNvPr>
          <p:cNvSpPr txBox="1"/>
          <p:nvPr/>
        </p:nvSpPr>
        <p:spPr>
          <a:xfrm>
            <a:off x="1090867" y="2323000"/>
            <a:ext cx="1001026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Prediction tasks identified for overall dataset:</a:t>
            </a:r>
          </a:p>
          <a:p>
            <a:pPr algn="l"/>
            <a:endParaRPr lang="en-US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Classification: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	1. Predict, if the region is urbanized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	2. Predict the North vs South vs East vs West location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endParaRPr lang="en-US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Regression:</a:t>
            </a:r>
            <a:b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	1. Predict percentage of construction after 2006</a:t>
            </a:r>
          </a:p>
          <a:p>
            <a:pPr algn="l"/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	2. Predict percentage of migrants in each region</a:t>
            </a:r>
          </a:p>
          <a:p>
            <a:pPr algn="l"/>
            <a:endParaRPr lang="en-US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And on the algorithm optimization level!</a:t>
            </a:r>
            <a:endParaRPr lang="en-US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6FA52B-703B-A22E-9C6B-90D8F2B4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8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Classification – Location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787076" y="2336361"/>
            <a:ext cx="10617849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Classify all regions based on the dataset, dividing East, North and South Germany.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The data set is divided into training set validation set and test set.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Apply PCA dimensionality reduction on the data set to find the optimal feature column for subsequent training.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After finding the optimal dimension, the SVM algorithm is applied to classify the dataset.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Accuracy: 0.97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A2A88-E3E2-F577-D7F7-E7F98876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96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827561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Model Curve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A2A88-E3E2-F577-D7F7-E7F98876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90A9E26F-4432-B653-309B-AFE0C8815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11" y="2159720"/>
            <a:ext cx="5117370" cy="3870720"/>
          </a:xfrm>
          <a:prstGeom prst="rect">
            <a:avLst/>
          </a:prstGeom>
        </p:spPr>
      </p:pic>
      <p:pic>
        <p:nvPicPr>
          <p:cNvPr id="8" name="图片 7" descr="图表&#10;&#10;描述已自动生成">
            <a:extLst>
              <a:ext uri="{FF2B5EF4-FFF2-40B4-BE49-F238E27FC236}">
                <a16:creationId xmlns:a16="http://schemas.microsoft.com/office/drawing/2014/main" id="{0B1A830E-72DF-5D78-28DE-F6A6495F2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8" y="2159720"/>
            <a:ext cx="4954637" cy="37559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5394DC-69C8-6843-BF64-2726BA3DE859}"/>
              </a:ext>
            </a:extLst>
          </p:cNvPr>
          <p:cNvSpPr txBox="1"/>
          <p:nvPr/>
        </p:nvSpPr>
        <p:spPr>
          <a:xfrm>
            <a:off x="787076" y="5817881"/>
            <a:ext cx="1061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 Value: 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PCA Component: 20</a:t>
            </a:r>
            <a:endParaRPr lang="en-US" altLang="zh-CN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5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Classification – Urban/Rural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943655" y="2622619"/>
            <a:ext cx="1030469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Imported the tidy dataset, which includes all regions except Urban.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Train Validation Test split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Used Urban feature as class label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Applied PCA dimensionality reduction technic to avoid overfitting with </a:t>
            </a: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the best parameter</a:t>
            </a: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Choose 50 as target dimension value.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Finding the best C value = 50 for the best SVM under the best dimension of PCA.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F995A-F110-2D08-D31F-E41D07CC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8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Classification – Urban/Rural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A2A88-E3E2-F577-D7F7-E7F98876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A642D9-04D7-A267-991D-E66439E6B535}"/>
              </a:ext>
            </a:extLst>
          </p:cNvPr>
          <p:cNvGrpSpPr/>
          <p:nvPr/>
        </p:nvGrpSpPr>
        <p:grpSpPr>
          <a:xfrm>
            <a:off x="897954" y="2381339"/>
            <a:ext cx="10396093" cy="3267458"/>
            <a:chOff x="691006" y="2667095"/>
            <a:chExt cx="10396093" cy="3267458"/>
          </a:xfrm>
        </p:grpSpPr>
        <p:pic>
          <p:nvPicPr>
            <p:cNvPr id="4" name="图片 3" descr="图表, 折线图&#10;&#10;描述已自动生成">
              <a:extLst>
                <a:ext uri="{FF2B5EF4-FFF2-40B4-BE49-F238E27FC236}">
                  <a16:creationId xmlns:a16="http://schemas.microsoft.com/office/drawing/2014/main" id="{0D11CB3B-6096-10C9-4B05-7FF41188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0325" y="2667095"/>
              <a:ext cx="4676774" cy="3267458"/>
            </a:xfrm>
            <a:prstGeom prst="rect">
              <a:avLst/>
            </a:prstGeom>
          </p:spPr>
        </p:pic>
        <p:pic>
          <p:nvPicPr>
            <p:cNvPr id="7" name="图片 6" descr="图表, 折线图&#10;&#10;描述已自动生成">
              <a:extLst>
                <a:ext uri="{FF2B5EF4-FFF2-40B4-BE49-F238E27FC236}">
                  <a16:creationId xmlns:a16="http://schemas.microsoft.com/office/drawing/2014/main" id="{CC84C52B-5AA3-E28F-8A8F-09063F8AB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06" y="2667095"/>
              <a:ext cx="4613938" cy="3267458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DB241B3-37C6-C6A6-709C-EC9A0DBF7C57}"/>
              </a:ext>
            </a:extLst>
          </p:cNvPr>
          <p:cNvSpPr txBox="1"/>
          <p:nvPr/>
        </p:nvSpPr>
        <p:spPr>
          <a:xfrm>
            <a:off x="787076" y="5679657"/>
            <a:ext cx="10617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Training accuracy: 0.96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Testing accuracy: 0.88</a:t>
            </a:r>
            <a:endParaRPr lang="en-US" altLang="zh-CN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7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Regression – Construction Trend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537831" y="2424664"/>
            <a:ext cx="11116338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Train Validation Test split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Calculated target label by taking the proportion of ‘Construction for 2006 and later’ compared to Total construction.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The sampling was randomized by stratify sampling </a:t>
            </a:r>
            <a:endParaRPr lang="en-US" sz="2000" dirty="0">
              <a:solidFill>
                <a:srgbClr val="3070B3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Used basic Linear Regression to fit the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Started 5 experiments. Below we show the MSE error plots for training using stratified sampling and without stratification.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F3680-0D2F-C9B3-3478-A57FF932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7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ische Universität München – Wikipedia">
            <a:extLst>
              <a:ext uri="{FF2B5EF4-FFF2-40B4-BE49-F238E27FC236}">
                <a16:creationId xmlns:a16="http://schemas.microsoft.com/office/drawing/2014/main" id="{00436E23-8C67-75B2-4E2A-FF04F14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5" y="279593"/>
            <a:ext cx="948266" cy="49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5E3171-2CDD-DA40-59E8-2515C890C5DD}"/>
              </a:ext>
            </a:extLst>
          </p:cNvPr>
          <p:cNvSpPr/>
          <p:nvPr/>
        </p:nvSpPr>
        <p:spPr>
          <a:xfrm rot="10800000" flipV="1">
            <a:off x="0" y="1065785"/>
            <a:ext cx="12192000" cy="1065785"/>
          </a:xfrm>
          <a:prstGeom prst="rect">
            <a:avLst/>
          </a:prstGeom>
          <a:solidFill>
            <a:srgbClr val="3070B3"/>
          </a:solidFill>
          <a:ln>
            <a:solidFill>
              <a:srgbClr val="3070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Regression – Construction Trend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45F0429-5146-3630-BDA0-ECD1660A99E8}"/>
              </a:ext>
            </a:extLst>
          </p:cNvPr>
          <p:cNvSpPr txBox="1"/>
          <p:nvPr/>
        </p:nvSpPr>
        <p:spPr>
          <a:xfrm>
            <a:off x="1087775" y="2424664"/>
            <a:ext cx="9636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Analyze a simple Linear regression with PCA (by changing no of components) and used L2 regularization to observe for optimal results.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3070B3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But the validation set produced almost similar results. The learning curves and loss curves are presented as below.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F3680-0D2F-C9B3-3478-A57FF932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341AB-CA30-47D2-B99B-0F94E4D0778C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8CC6F07-E1B3-1D6C-7FAC-B92E8C784F97}"/>
              </a:ext>
            </a:extLst>
          </p:cNvPr>
          <p:cNvGrpSpPr/>
          <p:nvPr/>
        </p:nvGrpSpPr>
        <p:grpSpPr>
          <a:xfrm>
            <a:off x="1593005" y="3686175"/>
            <a:ext cx="9005991" cy="2982803"/>
            <a:chOff x="980971" y="3686175"/>
            <a:chExt cx="9005991" cy="2982803"/>
          </a:xfrm>
        </p:grpSpPr>
        <p:pic>
          <p:nvPicPr>
            <p:cNvPr id="4" name="图片 3" descr="图表, 折线图&#10;&#10;描述已自动生成">
              <a:extLst>
                <a:ext uri="{FF2B5EF4-FFF2-40B4-BE49-F238E27FC236}">
                  <a16:creationId xmlns:a16="http://schemas.microsoft.com/office/drawing/2014/main" id="{65ED8772-1F0C-5724-EEBC-8652AD2C3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738" y="3716600"/>
              <a:ext cx="3906224" cy="2952378"/>
            </a:xfrm>
            <a:prstGeom prst="rect">
              <a:avLst/>
            </a:prstGeom>
          </p:spPr>
        </p:pic>
        <p:pic>
          <p:nvPicPr>
            <p:cNvPr id="7" name="图片 6" descr="图表, 折线图&#10;&#10;描述已自动生成">
              <a:extLst>
                <a:ext uri="{FF2B5EF4-FFF2-40B4-BE49-F238E27FC236}">
                  <a16:creationId xmlns:a16="http://schemas.microsoft.com/office/drawing/2014/main" id="{BE51F219-880F-4808-D2F4-1FE4C992D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971" y="3686175"/>
              <a:ext cx="3964622" cy="2952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36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714</Words>
  <Application>Microsoft Office PowerPoint</Application>
  <PresentationFormat>宽屏</PresentationFormat>
  <Paragraphs>149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Microsoft YaHei Light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Bai</dc:creator>
  <cp:lastModifiedBy>Li Bai</cp:lastModifiedBy>
  <cp:revision>42</cp:revision>
  <dcterms:created xsi:type="dcterms:W3CDTF">2023-05-01T12:55:53Z</dcterms:created>
  <dcterms:modified xsi:type="dcterms:W3CDTF">2023-06-28T13:48:39Z</dcterms:modified>
</cp:coreProperties>
</file>