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atamaran"/>
      <p:regular r:id="rId13"/>
      <p:bold r:id="rId14"/>
    </p:embeddedFont>
    <p:embeddedFont>
      <p:font typeface="Fugaz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tamaran-regular.fntdata"/><Relationship Id="rId12" Type="http://schemas.openxmlformats.org/officeDocument/2006/relationships/slide" Target="slides/slide7.xml"/><Relationship Id="rId15" Type="http://schemas.openxmlformats.org/officeDocument/2006/relationships/font" Target="fonts/FugazOne-regular.fntdata"/><Relationship Id="rId14" Type="http://schemas.openxmlformats.org/officeDocument/2006/relationships/font" Target="fonts/Catamara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f22fcec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f22fcec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ce9dc6fa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ce9dc6fa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2516200" y="1664012"/>
            <a:ext cx="41118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2516200" y="3015775"/>
            <a:ext cx="4111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 name="Shape 40"/>
        <p:cNvGrpSpPr/>
        <p:nvPr/>
      </p:nvGrpSpPr>
      <p:grpSpPr>
        <a:xfrm>
          <a:off x="0" y="0"/>
          <a:ext cx="0" cy="0"/>
          <a:chOff x="0" y="0"/>
          <a:chExt cx="0" cy="0"/>
        </a:xfrm>
      </p:grpSpPr>
      <p:sp>
        <p:nvSpPr>
          <p:cNvPr id="41" name="Google Shape;41;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2" type="title"/>
          </p:nvPr>
        </p:nvSpPr>
        <p:spPr>
          <a:xfrm>
            <a:off x="18262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13"/>
          <p:cNvSpPr txBox="1"/>
          <p:nvPr>
            <p:ph idx="1" type="subTitle"/>
          </p:nvPr>
        </p:nvSpPr>
        <p:spPr>
          <a:xfrm>
            <a:off x="18262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13"/>
          <p:cNvSpPr txBox="1"/>
          <p:nvPr>
            <p:ph idx="3" type="title"/>
          </p:nvPr>
        </p:nvSpPr>
        <p:spPr>
          <a:xfrm>
            <a:off x="59401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4" type="subTitle"/>
          </p:nvPr>
        </p:nvSpPr>
        <p:spPr>
          <a:xfrm>
            <a:off x="59401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 name="Google Shape;46;p13"/>
          <p:cNvSpPr txBox="1"/>
          <p:nvPr>
            <p:ph idx="5" type="title"/>
          </p:nvPr>
        </p:nvSpPr>
        <p:spPr>
          <a:xfrm>
            <a:off x="1826275" y="3336104"/>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 name="Google Shape;47;p13"/>
          <p:cNvSpPr txBox="1"/>
          <p:nvPr>
            <p:ph idx="6" type="subTitle"/>
          </p:nvPr>
        </p:nvSpPr>
        <p:spPr>
          <a:xfrm>
            <a:off x="18262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13"/>
          <p:cNvSpPr txBox="1"/>
          <p:nvPr>
            <p:ph idx="7" type="title"/>
          </p:nvPr>
        </p:nvSpPr>
        <p:spPr>
          <a:xfrm>
            <a:off x="5940175" y="3336103"/>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 name="Google Shape;49;p13"/>
          <p:cNvSpPr txBox="1"/>
          <p:nvPr>
            <p:ph idx="8" type="subTitle"/>
          </p:nvPr>
        </p:nvSpPr>
        <p:spPr>
          <a:xfrm>
            <a:off x="59401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13"/>
          <p:cNvSpPr txBox="1"/>
          <p:nvPr>
            <p:ph hasCustomPrompt="1" idx="9" type="title"/>
          </p:nvPr>
        </p:nvSpPr>
        <p:spPr>
          <a:xfrm>
            <a:off x="81937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p:nvPr>
            <p:ph hasCustomPrompt="1" idx="13" type="title"/>
          </p:nvPr>
        </p:nvSpPr>
        <p:spPr>
          <a:xfrm>
            <a:off x="819375" y="3568802"/>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p:nvPr>
            <p:ph hasCustomPrompt="1" idx="14" type="title"/>
          </p:nvPr>
        </p:nvSpPr>
        <p:spPr>
          <a:xfrm>
            <a:off x="497022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p:nvPr>
            <p:ph hasCustomPrompt="1" idx="15" type="title"/>
          </p:nvPr>
        </p:nvSpPr>
        <p:spPr>
          <a:xfrm>
            <a:off x="4970225" y="3569825"/>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 name="Shape 54"/>
        <p:cNvGrpSpPr/>
        <p:nvPr/>
      </p:nvGrpSpPr>
      <p:grpSpPr>
        <a:xfrm>
          <a:off x="0" y="0"/>
          <a:ext cx="0" cy="0"/>
          <a:chOff x="0" y="0"/>
          <a:chExt cx="0" cy="0"/>
        </a:xfrm>
      </p:grpSpPr>
      <p:sp>
        <p:nvSpPr>
          <p:cNvPr id="55" name="Google Shape;55;p14"/>
          <p:cNvSpPr txBox="1"/>
          <p:nvPr>
            <p:ph type="title"/>
          </p:nvPr>
        </p:nvSpPr>
        <p:spPr>
          <a:xfrm>
            <a:off x="2415867" y="3554200"/>
            <a:ext cx="4312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56" name="Google Shape;56;p14"/>
          <p:cNvSpPr txBox="1"/>
          <p:nvPr>
            <p:ph idx="1" type="subTitle"/>
          </p:nvPr>
        </p:nvSpPr>
        <p:spPr>
          <a:xfrm>
            <a:off x="2372375" y="2272550"/>
            <a:ext cx="4399200" cy="116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57" name="Shape 57"/>
        <p:cNvGrpSpPr/>
        <p:nvPr/>
      </p:nvGrpSpPr>
      <p:grpSpPr>
        <a:xfrm>
          <a:off x="0" y="0"/>
          <a:ext cx="0" cy="0"/>
          <a:chOff x="0" y="0"/>
          <a:chExt cx="0" cy="0"/>
        </a:xfrm>
      </p:grpSpPr>
      <p:sp>
        <p:nvSpPr>
          <p:cNvPr id="58" name="Google Shape;58;p15"/>
          <p:cNvSpPr txBox="1"/>
          <p:nvPr>
            <p:ph idx="1" type="body"/>
          </p:nvPr>
        </p:nvSpPr>
        <p:spPr>
          <a:xfrm>
            <a:off x="1481400"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9" name="Google Shape;59;p15"/>
          <p:cNvSpPr txBox="1"/>
          <p:nvPr>
            <p:ph type="title"/>
          </p:nvPr>
        </p:nvSpPr>
        <p:spPr>
          <a:xfrm>
            <a:off x="1481425"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0" name="Google Shape;60;p15"/>
          <p:cNvSpPr txBox="1"/>
          <p:nvPr>
            <p:ph idx="2" type="title"/>
          </p:nvPr>
        </p:nvSpPr>
        <p:spPr>
          <a:xfrm>
            <a:off x="1481425"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61" name="Shape 61"/>
        <p:cNvGrpSpPr/>
        <p:nvPr/>
      </p:nvGrpSpPr>
      <p:grpSpPr>
        <a:xfrm>
          <a:off x="0" y="0"/>
          <a:ext cx="0" cy="0"/>
          <a:chOff x="0" y="0"/>
          <a:chExt cx="0" cy="0"/>
        </a:xfrm>
      </p:grpSpPr>
      <p:sp>
        <p:nvSpPr>
          <p:cNvPr id="62" name="Google Shape;62;p16"/>
          <p:cNvSpPr txBox="1"/>
          <p:nvPr>
            <p:ph type="title"/>
          </p:nvPr>
        </p:nvSpPr>
        <p:spPr>
          <a:xfrm>
            <a:off x="5121925" y="1874550"/>
            <a:ext cx="296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3" name="Google Shape;63;p16"/>
          <p:cNvSpPr txBox="1"/>
          <p:nvPr>
            <p:ph idx="1" type="subTitle"/>
          </p:nvPr>
        </p:nvSpPr>
        <p:spPr>
          <a:xfrm>
            <a:off x="4986188" y="2447250"/>
            <a:ext cx="3235800" cy="8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64" name="Shape 64"/>
        <p:cNvGrpSpPr/>
        <p:nvPr/>
      </p:nvGrpSpPr>
      <p:grpSpPr>
        <a:xfrm>
          <a:off x="0" y="0"/>
          <a:ext cx="0" cy="0"/>
          <a:chOff x="0" y="0"/>
          <a:chExt cx="0" cy="0"/>
        </a:xfrm>
      </p:grpSpPr>
      <p:sp>
        <p:nvSpPr>
          <p:cNvPr id="65" name="Google Shape;65;p17"/>
          <p:cNvSpPr txBox="1"/>
          <p:nvPr>
            <p:ph type="title"/>
          </p:nvPr>
        </p:nvSpPr>
        <p:spPr>
          <a:xfrm>
            <a:off x="713100" y="1381575"/>
            <a:ext cx="4032600" cy="145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7"/>
          <p:cNvSpPr txBox="1"/>
          <p:nvPr>
            <p:ph idx="1" type="subTitle"/>
          </p:nvPr>
        </p:nvSpPr>
        <p:spPr>
          <a:xfrm>
            <a:off x="713100" y="2921313"/>
            <a:ext cx="3235800" cy="84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7" name="Shape 67"/>
        <p:cNvGrpSpPr/>
        <p:nvPr/>
      </p:nvGrpSpPr>
      <p:grpSpPr>
        <a:xfrm>
          <a:off x="0" y="0"/>
          <a:ext cx="0" cy="0"/>
          <a:chOff x="0" y="0"/>
          <a:chExt cx="0" cy="0"/>
        </a:xfrm>
      </p:grpSpPr>
      <p:sp>
        <p:nvSpPr>
          <p:cNvPr id="68" name="Google Shape;68;p18"/>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8"/>
          <p:cNvSpPr txBox="1"/>
          <p:nvPr>
            <p:ph idx="2" type="title"/>
          </p:nvPr>
        </p:nvSpPr>
        <p:spPr>
          <a:xfrm>
            <a:off x="10808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 name="Google Shape;70;p18"/>
          <p:cNvSpPr txBox="1"/>
          <p:nvPr>
            <p:ph idx="1" type="subTitle"/>
          </p:nvPr>
        </p:nvSpPr>
        <p:spPr>
          <a:xfrm>
            <a:off x="937700"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8"/>
          <p:cNvSpPr txBox="1"/>
          <p:nvPr>
            <p:ph idx="3" type="title"/>
          </p:nvPr>
        </p:nvSpPr>
        <p:spPr>
          <a:xfrm>
            <a:off x="3627562"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8"/>
          <p:cNvSpPr txBox="1"/>
          <p:nvPr>
            <p:ph idx="4" type="subTitle"/>
          </p:nvPr>
        </p:nvSpPr>
        <p:spPr>
          <a:xfrm>
            <a:off x="3484421"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8"/>
          <p:cNvSpPr txBox="1"/>
          <p:nvPr>
            <p:ph idx="5" type="title"/>
          </p:nvPr>
        </p:nvSpPr>
        <p:spPr>
          <a:xfrm>
            <a:off x="61743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8"/>
          <p:cNvSpPr txBox="1"/>
          <p:nvPr>
            <p:ph idx="6" type="subTitle"/>
          </p:nvPr>
        </p:nvSpPr>
        <p:spPr>
          <a:xfrm>
            <a:off x="6031149"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75" name="Shape 75"/>
        <p:cNvGrpSpPr/>
        <p:nvPr/>
      </p:nvGrpSpPr>
      <p:grpSpPr>
        <a:xfrm>
          <a:off x="0" y="0"/>
          <a:ext cx="0" cy="0"/>
          <a:chOff x="0" y="0"/>
          <a:chExt cx="0" cy="0"/>
        </a:xfrm>
      </p:grpSpPr>
      <p:sp>
        <p:nvSpPr>
          <p:cNvPr id="76" name="Google Shape;76;p19"/>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9"/>
          <p:cNvSpPr txBox="1"/>
          <p:nvPr>
            <p:ph idx="2" type="title"/>
          </p:nvPr>
        </p:nvSpPr>
        <p:spPr>
          <a:xfrm>
            <a:off x="937713"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9"/>
          <p:cNvSpPr txBox="1"/>
          <p:nvPr>
            <p:ph idx="1" type="subTitle"/>
          </p:nvPr>
        </p:nvSpPr>
        <p:spPr>
          <a:xfrm>
            <a:off x="937713"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9"/>
          <p:cNvSpPr txBox="1"/>
          <p:nvPr>
            <p:ph idx="3" type="title"/>
          </p:nvPr>
        </p:nvSpPr>
        <p:spPr>
          <a:xfrm>
            <a:off x="34844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9"/>
          <p:cNvSpPr txBox="1"/>
          <p:nvPr>
            <p:ph idx="4" type="subTitle"/>
          </p:nvPr>
        </p:nvSpPr>
        <p:spPr>
          <a:xfrm>
            <a:off x="34844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9"/>
          <p:cNvSpPr txBox="1"/>
          <p:nvPr>
            <p:ph idx="5" type="title"/>
          </p:nvPr>
        </p:nvSpPr>
        <p:spPr>
          <a:xfrm>
            <a:off x="60311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9"/>
          <p:cNvSpPr txBox="1"/>
          <p:nvPr>
            <p:ph idx="6" type="subTitle"/>
          </p:nvPr>
        </p:nvSpPr>
        <p:spPr>
          <a:xfrm>
            <a:off x="60311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9"/>
          <p:cNvSpPr txBox="1"/>
          <p:nvPr>
            <p:ph hasCustomPrompt="1" idx="7" type="title"/>
          </p:nvPr>
        </p:nvSpPr>
        <p:spPr>
          <a:xfrm>
            <a:off x="1502013" y="2099988"/>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4" name="Google Shape;84;p19"/>
          <p:cNvSpPr txBox="1"/>
          <p:nvPr>
            <p:ph hasCustomPrompt="1" idx="8" type="title"/>
          </p:nvPr>
        </p:nvSpPr>
        <p:spPr>
          <a:xfrm>
            <a:off x="40487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5" name="Google Shape;85;p19"/>
          <p:cNvSpPr txBox="1"/>
          <p:nvPr>
            <p:ph hasCustomPrompt="1" idx="9" type="title"/>
          </p:nvPr>
        </p:nvSpPr>
        <p:spPr>
          <a:xfrm>
            <a:off x="65954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6" name="Shape 86"/>
        <p:cNvGrpSpPr/>
        <p:nvPr/>
      </p:nvGrpSpPr>
      <p:grpSpPr>
        <a:xfrm>
          <a:off x="0" y="0"/>
          <a:ext cx="0" cy="0"/>
          <a:chOff x="0" y="0"/>
          <a:chExt cx="0" cy="0"/>
        </a:xfrm>
      </p:grpSpPr>
      <p:sp>
        <p:nvSpPr>
          <p:cNvPr id="87" name="Google Shape;87;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0"/>
          <p:cNvSpPr txBox="1"/>
          <p:nvPr>
            <p:ph idx="2" type="title"/>
          </p:nvPr>
        </p:nvSpPr>
        <p:spPr>
          <a:xfrm>
            <a:off x="1498588"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89" name="Google Shape;89;p20"/>
          <p:cNvSpPr txBox="1"/>
          <p:nvPr>
            <p:ph idx="1" type="subTitle"/>
          </p:nvPr>
        </p:nvSpPr>
        <p:spPr>
          <a:xfrm>
            <a:off x="1498600"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3" type="title"/>
          </p:nvPr>
        </p:nvSpPr>
        <p:spPr>
          <a:xfrm>
            <a:off x="5157807"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1" name="Google Shape;91;p20"/>
          <p:cNvSpPr txBox="1"/>
          <p:nvPr>
            <p:ph idx="4" type="subTitle"/>
          </p:nvPr>
        </p:nvSpPr>
        <p:spPr>
          <a:xfrm>
            <a:off x="5157807"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5" type="title"/>
          </p:nvPr>
        </p:nvSpPr>
        <p:spPr>
          <a:xfrm>
            <a:off x="1498588"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3" name="Google Shape;93;p20"/>
          <p:cNvSpPr txBox="1"/>
          <p:nvPr>
            <p:ph idx="6" type="subTitle"/>
          </p:nvPr>
        </p:nvSpPr>
        <p:spPr>
          <a:xfrm>
            <a:off x="1498600"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20"/>
          <p:cNvSpPr txBox="1"/>
          <p:nvPr>
            <p:ph idx="7" type="title"/>
          </p:nvPr>
        </p:nvSpPr>
        <p:spPr>
          <a:xfrm>
            <a:off x="5157807"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5" name="Google Shape;95;p20"/>
          <p:cNvSpPr txBox="1"/>
          <p:nvPr>
            <p:ph idx="8" type="subTitle"/>
          </p:nvPr>
        </p:nvSpPr>
        <p:spPr>
          <a:xfrm>
            <a:off x="5157807"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89625" y="2655575"/>
            <a:ext cx="3607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856625" y="1534875"/>
            <a:ext cx="12735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689625" y="3408300"/>
            <a:ext cx="36075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6" name="Shape 96"/>
        <p:cNvGrpSpPr/>
        <p:nvPr/>
      </p:nvGrpSpPr>
      <p:grpSpPr>
        <a:xfrm>
          <a:off x="0" y="0"/>
          <a:ext cx="0" cy="0"/>
          <a:chOff x="0" y="0"/>
          <a:chExt cx="0" cy="0"/>
        </a:xfrm>
      </p:grpSpPr>
      <p:sp>
        <p:nvSpPr>
          <p:cNvPr id="97" name="Google Shape;97;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21"/>
          <p:cNvSpPr txBox="1"/>
          <p:nvPr>
            <p:ph idx="2" type="title"/>
          </p:nvPr>
        </p:nvSpPr>
        <p:spPr>
          <a:xfrm>
            <a:off x="10694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21"/>
          <p:cNvSpPr txBox="1"/>
          <p:nvPr>
            <p:ph idx="1" type="subTitle"/>
          </p:nvPr>
        </p:nvSpPr>
        <p:spPr>
          <a:xfrm>
            <a:off x="9490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3" type="title"/>
          </p:nvPr>
        </p:nvSpPr>
        <p:spPr>
          <a:xfrm>
            <a:off x="3699402"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21"/>
          <p:cNvSpPr txBox="1"/>
          <p:nvPr>
            <p:ph idx="4" type="subTitle"/>
          </p:nvPr>
        </p:nvSpPr>
        <p:spPr>
          <a:xfrm>
            <a:off x="357895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5" type="title"/>
          </p:nvPr>
        </p:nvSpPr>
        <p:spPr>
          <a:xfrm>
            <a:off x="10694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1"/>
          <p:cNvSpPr txBox="1"/>
          <p:nvPr>
            <p:ph idx="6" type="subTitle"/>
          </p:nvPr>
        </p:nvSpPr>
        <p:spPr>
          <a:xfrm>
            <a:off x="9490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21"/>
          <p:cNvSpPr txBox="1"/>
          <p:nvPr>
            <p:ph idx="7" type="title"/>
          </p:nvPr>
        </p:nvSpPr>
        <p:spPr>
          <a:xfrm>
            <a:off x="369940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1"/>
          <p:cNvSpPr txBox="1"/>
          <p:nvPr>
            <p:ph idx="8" type="subTitle"/>
          </p:nvPr>
        </p:nvSpPr>
        <p:spPr>
          <a:xfrm>
            <a:off x="3578997"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1"/>
          <p:cNvSpPr txBox="1"/>
          <p:nvPr>
            <p:ph idx="9" type="title"/>
          </p:nvPr>
        </p:nvSpPr>
        <p:spPr>
          <a:xfrm>
            <a:off x="63293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13" type="subTitle"/>
          </p:nvPr>
        </p:nvSpPr>
        <p:spPr>
          <a:xfrm>
            <a:off x="62089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1"/>
          <p:cNvSpPr txBox="1"/>
          <p:nvPr>
            <p:ph idx="14" type="title"/>
          </p:nvPr>
        </p:nvSpPr>
        <p:spPr>
          <a:xfrm>
            <a:off x="63293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15" type="subTitle"/>
          </p:nvPr>
        </p:nvSpPr>
        <p:spPr>
          <a:xfrm>
            <a:off x="62089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110" name="Shape 110"/>
        <p:cNvGrpSpPr/>
        <p:nvPr/>
      </p:nvGrpSpPr>
      <p:grpSpPr>
        <a:xfrm>
          <a:off x="0" y="0"/>
          <a:ext cx="0" cy="0"/>
          <a:chOff x="0" y="0"/>
          <a:chExt cx="0" cy="0"/>
        </a:xfrm>
      </p:grpSpPr>
      <p:sp>
        <p:nvSpPr>
          <p:cNvPr id="111" name="Google Shape;111;p22"/>
          <p:cNvSpPr txBox="1"/>
          <p:nvPr>
            <p:ph idx="1" type="body"/>
          </p:nvPr>
        </p:nvSpPr>
        <p:spPr>
          <a:xfrm>
            <a:off x="4541425"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2" name="Google Shape;112;p22"/>
          <p:cNvSpPr txBox="1"/>
          <p:nvPr>
            <p:ph type="title"/>
          </p:nvPr>
        </p:nvSpPr>
        <p:spPr>
          <a:xfrm>
            <a:off x="4541450"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3" name="Google Shape;113;p22"/>
          <p:cNvSpPr txBox="1"/>
          <p:nvPr>
            <p:ph idx="2" type="title"/>
          </p:nvPr>
        </p:nvSpPr>
        <p:spPr>
          <a:xfrm>
            <a:off x="4541450"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4"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b="1" lang="en" sz="1000">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lt1"/>
                </a:solidFill>
                <a:latin typeface="Catamaran"/>
                <a:ea typeface="Catamaran"/>
                <a:cs typeface="Catamaran"/>
                <a:sym typeface="Catamaran"/>
              </a:rPr>
              <a:t>, including icons by </a:t>
            </a:r>
            <a:r>
              <a:rPr b="1" lang="en" sz="1000">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1" lang="en" sz="1000">
                <a:solidFill>
                  <a:schemeClr val="lt1"/>
                </a:solidFill>
                <a:latin typeface="Catamaran"/>
                <a:ea typeface="Catamaran"/>
                <a:cs typeface="Catamaran"/>
                <a:sym typeface="Catamaran"/>
              </a:rPr>
              <a:t> </a:t>
            </a:r>
            <a:r>
              <a:rPr lang="en" sz="1000">
                <a:solidFill>
                  <a:schemeClr val="lt1"/>
                </a:solidFill>
                <a:latin typeface="Catamaran"/>
                <a:ea typeface="Catamaran"/>
                <a:cs typeface="Catamaran"/>
                <a:sym typeface="Catamaran"/>
              </a:rPr>
              <a:t>and infographics &amp; images by </a:t>
            </a:r>
            <a:r>
              <a:rPr b="1" lang="en" sz="1000">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lt1"/>
              </a:solidFill>
              <a:latin typeface="Catamaran"/>
              <a:ea typeface="Catamaran"/>
              <a:cs typeface="Catamaran"/>
              <a:sym typeface="Catamaran"/>
            </a:endParaRPr>
          </a:p>
        </p:txBody>
      </p:sp>
      <p:sp>
        <p:nvSpPr>
          <p:cNvPr id="116" name="Google Shape;116;p23"/>
          <p:cNvSpPr txBox="1"/>
          <p:nvPr>
            <p:ph type="title"/>
          </p:nvPr>
        </p:nvSpPr>
        <p:spPr>
          <a:xfrm>
            <a:off x="857375" y="660662"/>
            <a:ext cx="3146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3"/>
          <p:cNvSpPr txBox="1"/>
          <p:nvPr>
            <p:ph idx="1" type="subTitle"/>
          </p:nvPr>
        </p:nvSpPr>
        <p:spPr>
          <a:xfrm>
            <a:off x="857375" y="1562487"/>
            <a:ext cx="31461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8"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27"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3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idx="2" type="title"/>
          </p:nvPr>
        </p:nvSpPr>
        <p:spPr>
          <a:xfrm>
            <a:off x="1620725"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5"/>
          <p:cNvSpPr txBox="1"/>
          <p:nvPr>
            <p:ph idx="3" type="title"/>
          </p:nvPr>
        </p:nvSpPr>
        <p:spPr>
          <a:xfrm>
            <a:off x="5343250"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5"/>
          <p:cNvSpPr txBox="1"/>
          <p:nvPr>
            <p:ph idx="1" type="subTitle"/>
          </p:nvPr>
        </p:nvSpPr>
        <p:spPr>
          <a:xfrm>
            <a:off x="5180497"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 name="Google Shape;23;p5"/>
          <p:cNvSpPr txBox="1"/>
          <p:nvPr>
            <p:ph idx="4" type="subTitle"/>
          </p:nvPr>
        </p:nvSpPr>
        <p:spPr>
          <a:xfrm>
            <a:off x="1457900"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905525" y="1540775"/>
            <a:ext cx="3243000" cy="27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8" name="Google Shape;28;p7"/>
          <p:cNvSpPr txBox="1"/>
          <p:nvPr>
            <p:ph type="title"/>
          </p:nvPr>
        </p:nvSpPr>
        <p:spPr>
          <a:xfrm>
            <a:off x="905550" y="959188"/>
            <a:ext cx="3243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3769800" y="1791723"/>
            <a:ext cx="4661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4635600" y="2621963"/>
            <a:ext cx="3795300" cy="103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4222400" y="833750"/>
            <a:ext cx="4208400" cy="128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indent="-317500" lvl="1" marL="914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a:off x="4865794" y="2987551"/>
            <a:ext cx="3271200" cy="436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Dev</a:t>
            </a:r>
            <a:r>
              <a:rPr lang="en">
                <a:latin typeface="Catamaran"/>
                <a:ea typeface="Catamaran"/>
                <a:cs typeface="Catamaran"/>
                <a:sym typeface="Catamaran"/>
              </a:rPr>
              <a:t>elopment</a:t>
            </a:r>
            <a:r>
              <a:rPr b="1" lang="en">
                <a:latin typeface="Catamaran"/>
                <a:ea typeface="Catamaran"/>
                <a:cs typeface="Catamaran"/>
                <a:sym typeface="Catamaran"/>
              </a:rPr>
              <a:t> Op</a:t>
            </a:r>
            <a:r>
              <a:rPr lang="en">
                <a:latin typeface="Catamaran"/>
                <a:ea typeface="Catamaran"/>
                <a:cs typeface="Catamaran"/>
                <a:sym typeface="Catamaran"/>
              </a:rPr>
              <a:t>erations </a:t>
            </a:r>
            <a:endParaRPr>
              <a:latin typeface="Catamaran"/>
              <a:ea typeface="Catamaran"/>
              <a:cs typeface="Catamaran"/>
              <a:sym typeface="Catamaran"/>
            </a:endParaRPr>
          </a:p>
        </p:txBody>
      </p:sp>
      <p:sp>
        <p:nvSpPr>
          <p:cNvPr id="140" name="Google Shape;140;p28"/>
          <p:cNvSpPr txBox="1"/>
          <p:nvPr>
            <p:ph idx="1" type="subTitle"/>
          </p:nvPr>
        </p:nvSpPr>
        <p:spPr>
          <a:xfrm>
            <a:off x="0" y="4650075"/>
            <a:ext cx="1627500" cy="4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Bat El Peretz</a:t>
            </a:r>
            <a:endParaRPr/>
          </a:p>
        </p:txBody>
      </p:sp>
      <p:grpSp>
        <p:nvGrpSpPr>
          <p:cNvPr id="141" name="Google Shape;141;p28"/>
          <p:cNvGrpSpPr/>
          <p:nvPr/>
        </p:nvGrpSpPr>
        <p:grpSpPr>
          <a:xfrm>
            <a:off x="5100994" y="1589500"/>
            <a:ext cx="2800800" cy="584700"/>
            <a:chOff x="5100994" y="1589500"/>
            <a:chExt cx="2800800" cy="584700"/>
          </a:xfrm>
        </p:grpSpPr>
        <p:cxnSp>
          <p:nvCxnSpPr>
            <p:cNvPr id="142" name="Google Shape;142;p28"/>
            <p:cNvCxnSpPr/>
            <p:nvPr/>
          </p:nvCxnSpPr>
          <p:spPr>
            <a:xfrm rot="-5400000">
              <a:off x="49898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cxnSp>
          <p:nvCxnSpPr>
            <p:cNvPr id="143" name="Google Shape;143;p28"/>
            <p:cNvCxnSpPr/>
            <p:nvPr/>
          </p:nvCxnSpPr>
          <p:spPr>
            <a:xfrm flipH="1" rot="5400000">
              <a:off x="74282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grpSp>
      <p:pic>
        <p:nvPicPr>
          <p:cNvPr id="144" name="Google Shape;144;p28"/>
          <p:cNvPicPr preferRelativeResize="0"/>
          <p:nvPr/>
        </p:nvPicPr>
        <p:blipFill>
          <a:blip r:embed="rId3">
            <a:alphaModFix/>
          </a:blip>
          <a:stretch>
            <a:fillRect/>
          </a:stretch>
        </p:blipFill>
        <p:spPr>
          <a:xfrm>
            <a:off x="763875" y="764750"/>
            <a:ext cx="3003401" cy="3613999"/>
          </a:xfrm>
          <a:prstGeom prst="rect">
            <a:avLst/>
          </a:prstGeom>
          <a:noFill/>
          <a:ln>
            <a:noFill/>
          </a:ln>
        </p:spPr>
      </p:pic>
      <p:sp>
        <p:nvSpPr>
          <p:cNvPr id="145" name="Google Shape;145;p28"/>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DevOps</a:t>
            </a:r>
            <a:endParaRPr b="1">
              <a:latin typeface="Catamaran"/>
              <a:ea typeface="Catamaran"/>
              <a:cs typeface="Catamaran"/>
              <a:sym typeface="Catamaran"/>
            </a:endParaRPr>
          </a:p>
          <a:p>
            <a:pPr indent="0" lvl="0" marL="0" rtl="0" algn="ctr">
              <a:spcBef>
                <a:spcPts val="0"/>
              </a:spcBef>
              <a:spcAft>
                <a:spcPts val="0"/>
              </a:spcAft>
              <a:buNone/>
            </a:pPr>
            <a:r>
              <a:rPr b="1" lang="en">
                <a:latin typeface="Catamaran"/>
                <a:ea typeface="Catamaran"/>
                <a:cs typeface="Catamaran"/>
                <a:sym typeface="Catamaran"/>
              </a:rPr>
              <a:t>Intro</a:t>
            </a:r>
            <a:endParaRPr b="1">
              <a:latin typeface="Catamaran"/>
              <a:ea typeface="Catamaran"/>
              <a:cs typeface="Catamaran"/>
              <a:sym typeface="Catamaran"/>
            </a:endParaRPr>
          </a:p>
        </p:txBody>
      </p:sp>
      <p:pic>
        <p:nvPicPr>
          <p:cNvPr id="146" name="Google Shape;146;p28"/>
          <p:cNvPicPr preferRelativeResize="0"/>
          <p:nvPr/>
        </p:nvPicPr>
        <p:blipFill>
          <a:blip r:embed="rId4">
            <a:alphaModFix/>
          </a:blip>
          <a:stretch>
            <a:fillRect/>
          </a:stretch>
        </p:blipFill>
        <p:spPr>
          <a:xfrm>
            <a:off x="7779425" y="4607750"/>
            <a:ext cx="1291325" cy="47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txBox="1"/>
          <p:nvPr>
            <p:ph idx="2" type="title"/>
          </p:nvPr>
        </p:nvSpPr>
        <p:spPr>
          <a:xfrm>
            <a:off x="1744800" y="1935675"/>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atamaran"/>
                <a:ea typeface="Catamaran"/>
                <a:cs typeface="Catamaran"/>
                <a:sym typeface="Catamaran"/>
              </a:rPr>
              <a:t>Devops Role Definition</a:t>
            </a:r>
            <a:endParaRPr b="1" sz="1700">
              <a:latin typeface="Catamaran"/>
              <a:ea typeface="Catamaran"/>
              <a:cs typeface="Catamaran"/>
              <a:sym typeface="Catamaran"/>
            </a:endParaRPr>
          </a:p>
        </p:txBody>
      </p:sp>
      <p:sp>
        <p:nvSpPr>
          <p:cNvPr id="161" name="Google Shape;161;p29"/>
          <p:cNvSpPr txBox="1"/>
          <p:nvPr>
            <p:ph idx="3" type="title"/>
          </p:nvPr>
        </p:nvSpPr>
        <p:spPr>
          <a:xfrm>
            <a:off x="5939963" y="2153425"/>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atamaran"/>
                <a:ea typeface="Catamaran"/>
                <a:cs typeface="Catamaran"/>
                <a:sym typeface="Catamaran"/>
              </a:rPr>
              <a:t>Devops Requirements</a:t>
            </a:r>
            <a:endParaRPr b="1" sz="1700">
              <a:latin typeface="Catamaran"/>
              <a:ea typeface="Catamaran"/>
              <a:cs typeface="Catamaran"/>
              <a:sym typeface="Catamaran"/>
            </a:endParaRPr>
          </a:p>
          <a:p>
            <a:pPr indent="0" lvl="0" marL="0" rtl="0" algn="l">
              <a:spcBef>
                <a:spcPts val="0"/>
              </a:spcBef>
              <a:spcAft>
                <a:spcPts val="0"/>
              </a:spcAft>
              <a:buNone/>
            </a:pPr>
            <a:r>
              <a:t/>
            </a:r>
            <a:endParaRPr sz="2100">
              <a:solidFill>
                <a:srgbClr val="202124"/>
              </a:solidFill>
              <a:highlight>
                <a:srgbClr val="F8F9FA"/>
              </a:highlight>
              <a:latin typeface="Arial"/>
              <a:ea typeface="Arial"/>
              <a:cs typeface="Arial"/>
              <a:sym typeface="Arial"/>
            </a:endParaRPr>
          </a:p>
        </p:txBody>
      </p:sp>
      <p:sp>
        <p:nvSpPr>
          <p:cNvPr id="162" name="Google Shape;162;p29"/>
          <p:cNvSpPr txBox="1"/>
          <p:nvPr>
            <p:ph idx="5" type="title"/>
          </p:nvPr>
        </p:nvSpPr>
        <p:spPr>
          <a:xfrm>
            <a:off x="1759900" y="3568798"/>
            <a:ext cx="2745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Catamaran"/>
                <a:ea typeface="Catamaran"/>
                <a:cs typeface="Catamaran"/>
                <a:sym typeface="Catamaran"/>
              </a:rPr>
              <a:t>Devops Work In Practice</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b="1" sz="1700">
              <a:latin typeface="Catamaran"/>
              <a:ea typeface="Catamaran"/>
              <a:cs typeface="Catamaran"/>
              <a:sym typeface="Catamaran"/>
            </a:endParaRPr>
          </a:p>
          <a:p>
            <a:pPr indent="0" lvl="0" marL="0" rtl="0" algn="l">
              <a:spcBef>
                <a:spcPts val="0"/>
              </a:spcBef>
              <a:spcAft>
                <a:spcPts val="0"/>
              </a:spcAft>
              <a:buNone/>
            </a:pPr>
            <a:r>
              <a:t/>
            </a:r>
            <a:endParaRPr sz="1800"/>
          </a:p>
        </p:txBody>
      </p:sp>
      <p:sp>
        <p:nvSpPr>
          <p:cNvPr id="163" name="Google Shape;163;p29"/>
          <p:cNvSpPr txBox="1"/>
          <p:nvPr>
            <p:ph idx="7" type="title"/>
          </p:nvPr>
        </p:nvSpPr>
        <p:spPr>
          <a:xfrm>
            <a:off x="5939963" y="3620778"/>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atamaran"/>
                <a:ea typeface="Catamaran"/>
                <a:cs typeface="Catamaran"/>
                <a:sym typeface="Catamaran"/>
              </a:rPr>
              <a:t>Summary and Q &amp; A</a:t>
            </a:r>
            <a:endParaRPr b="1" sz="1700">
              <a:latin typeface="Catamaran"/>
              <a:ea typeface="Catamaran"/>
              <a:cs typeface="Catamaran"/>
              <a:sym typeface="Catamaran"/>
            </a:endParaRPr>
          </a:p>
          <a:p>
            <a:pPr indent="0" lvl="0" marL="0" rtl="0" algn="l">
              <a:spcBef>
                <a:spcPts val="0"/>
              </a:spcBef>
              <a:spcAft>
                <a:spcPts val="0"/>
              </a:spcAft>
              <a:buNone/>
            </a:pPr>
            <a:r>
              <a:t/>
            </a:r>
            <a:endParaRPr/>
          </a:p>
        </p:txBody>
      </p:sp>
      <p:sp>
        <p:nvSpPr>
          <p:cNvPr id="164" name="Google Shape;164;p29"/>
          <p:cNvSpPr txBox="1"/>
          <p:nvPr>
            <p:ph idx="9" type="title"/>
          </p:nvPr>
        </p:nvSpPr>
        <p:spPr>
          <a:xfrm>
            <a:off x="819375" y="1902900"/>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165" name="Google Shape;165;p29"/>
          <p:cNvSpPr txBox="1"/>
          <p:nvPr>
            <p:ph idx="13" type="title"/>
          </p:nvPr>
        </p:nvSpPr>
        <p:spPr>
          <a:xfrm>
            <a:off x="819375" y="3568802"/>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166" name="Google Shape;166;p29"/>
          <p:cNvSpPr txBox="1"/>
          <p:nvPr>
            <p:ph idx="14" type="title"/>
          </p:nvPr>
        </p:nvSpPr>
        <p:spPr>
          <a:xfrm>
            <a:off x="4970225" y="1902900"/>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167" name="Google Shape;167;p29"/>
          <p:cNvSpPr txBox="1"/>
          <p:nvPr>
            <p:ph idx="15" type="title"/>
          </p:nvPr>
        </p:nvSpPr>
        <p:spPr>
          <a:xfrm>
            <a:off x="4970225" y="3569825"/>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grpSp>
        <p:nvGrpSpPr>
          <p:cNvPr id="168" name="Google Shape;168;p29"/>
          <p:cNvGrpSpPr/>
          <p:nvPr/>
        </p:nvGrpSpPr>
        <p:grpSpPr>
          <a:xfrm>
            <a:off x="405288" y="860175"/>
            <a:ext cx="171000" cy="3574050"/>
            <a:chOff x="5816800" y="2392275"/>
            <a:chExt cx="171000" cy="3574050"/>
          </a:xfrm>
        </p:grpSpPr>
        <p:sp>
          <p:nvSpPr>
            <p:cNvPr id="169" name="Google Shape;169;p29"/>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9"/>
            <p:cNvCxnSpPr>
              <a:stCxn id="169" idx="2"/>
              <a:endCxn id="159" idx="1"/>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171" name="Google Shape;171;p29"/>
          <p:cNvGrpSpPr/>
          <p:nvPr/>
        </p:nvGrpSpPr>
        <p:grpSpPr>
          <a:xfrm flipH="1">
            <a:off x="8567798" y="860175"/>
            <a:ext cx="171000" cy="3574050"/>
            <a:chOff x="5816800" y="2392275"/>
            <a:chExt cx="171000" cy="3574050"/>
          </a:xfrm>
        </p:grpSpPr>
        <p:sp>
          <p:nvSpPr>
            <p:cNvPr id="172" name="Google Shape;172;p29"/>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9"/>
            <p:cNvCxnSpPr>
              <a:stCxn id="172" idx="2"/>
              <a:endCxn id="159" idx="3"/>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174" name="Google Shape;174;p29"/>
          <p:cNvGrpSpPr/>
          <p:nvPr/>
        </p:nvGrpSpPr>
        <p:grpSpPr>
          <a:xfrm>
            <a:off x="1222156" y="1621125"/>
            <a:ext cx="1294800" cy="163050"/>
            <a:chOff x="4588669" y="3153225"/>
            <a:chExt cx="1294800" cy="163050"/>
          </a:xfrm>
        </p:grpSpPr>
        <p:sp>
          <p:nvSpPr>
            <p:cNvPr id="175" name="Google Shape;175;p29"/>
            <p:cNvSpPr/>
            <p:nvPr/>
          </p:nvSpPr>
          <p:spPr>
            <a:xfrm>
              <a:off x="5813569"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9"/>
            <p:cNvCxnSpPr>
              <a:stCxn id="175" idx="2"/>
              <a:endCxn id="158" idx="0"/>
            </p:cNvCxnSpPr>
            <p:nvPr/>
          </p:nvCxnSpPr>
          <p:spPr>
            <a:xfrm flipH="1">
              <a:off x="4588669" y="3188175"/>
              <a:ext cx="1224900" cy="128100"/>
            </a:xfrm>
            <a:prstGeom prst="bentConnector2">
              <a:avLst/>
            </a:prstGeom>
            <a:noFill/>
            <a:ln cap="flat" cmpd="sng" w="9525">
              <a:solidFill>
                <a:schemeClr val="lt1"/>
              </a:solidFill>
              <a:prstDash val="solid"/>
              <a:round/>
              <a:headEnd len="med" w="med" type="none"/>
              <a:tailEnd len="med" w="med" type="none"/>
            </a:ln>
          </p:spPr>
        </p:cxnSp>
      </p:grpSp>
      <p:grpSp>
        <p:nvGrpSpPr>
          <p:cNvPr id="177" name="Google Shape;177;p29"/>
          <p:cNvGrpSpPr/>
          <p:nvPr/>
        </p:nvGrpSpPr>
        <p:grpSpPr>
          <a:xfrm>
            <a:off x="5372863" y="1621125"/>
            <a:ext cx="1305900" cy="163050"/>
            <a:chOff x="4580800" y="3153225"/>
            <a:chExt cx="1305900" cy="163050"/>
          </a:xfrm>
        </p:grpSpPr>
        <p:sp>
          <p:nvSpPr>
            <p:cNvPr id="178" name="Google Shape;178;p2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9"/>
            <p:cNvCxnSpPr>
              <a:stCxn id="178" idx="2"/>
              <a:endCxn id="156" idx="0"/>
            </p:cNvCxnSpPr>
            <p:nvPr/>
          </p:nvCxnSpPr>
          <p:spPr>
            <a:xfrm flipH="1">
              <a:off x="4580800" y="3188175"/>
              <a:ext cx="1236000" cy="128100"/>
            </a:xfrm>
            <a:prstGeom prst="bentConnector2">
              <a:avLst/>
            </a:prstGeom>
            <a:noFill/>
            <a:ln cap="flat" cmpd="sng" w="9525">
              <a:solidFill>
                <a:schemeClr val="lt1"/>
              </a:solidFill>
              <a:prstDash val="solid"/>
              <a:round/>
              <a:headEnd len="med" w="med" type="none"/>
              <a:tailEnd len="med" w="med" type="none"/>
            </a:ln>
          </p:spPr>
        </p:cxnSp>
      </p:grpSp>
      <p:grpSp>
        <p:nvGrpSpPr>
          <p:cNvPr id="180" name="Google Shape;180;p29"/>
          <p:cNvGrpSpPr/>
          <p:nvPr/>
        </p:nvGrpSpPr>
        <p:grpSpPr>
          <a:xfrm>
            <a:off x="1222156" y="3286950"/>
            <a:ext cx="1294800" cy="163050"/>
            <a:chOff x="4588669" y="3153225"/>
            <a:chExt cx="1294800" cy="163050"/>
          </a:xfrm>
        </p:grpSpPr>
        <p:sp>
          <p:nvSpPr>
            <p:cNvPr id="181" name="Google Shape;181;p29"/>
            <p:cNvSpPr/>
            <p:nvPr/>
          </p:nvSpPr>
          <p:spPr>
            <a:xfrm>
              <a:off x="5813569"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9"/>
            <p:cNvCxnSpPr>
              <a:stCxn id="181" idx="2"/>
              <a:endCxn id="157" idx="0"/>
            </p:cNvCxnSpPr>
            <p:nvPr/>
          </p:nvCxnSpPr>
          <p:spPr>
            <a:xfrm flipH="1">
              <a:off x="4588669" y="3188175"/>
              <a:ext cx="1224900" cy="128100"/>
            </a:xfrm>
            <a:prstGeom prst="bentConnector2">
              <a:avLst/>
            </a:prstGeom>
            <a:noFill/>
            <a:ln cap="flat" cmpd="sng" w="9525">
              <a:solidFill>
                <a:schemeClr val="lt1"/>
              </a:solidFill>
              <a:prstDash val="solid"/>
              <a:round/>
              <a:headEnd len="med" w="med" type="none"/>
              <a:tailEnd len="med" w="med" type="none"/>
            </a:ln>
          </p:spPr>
        </p:cxnSp>
      </p:grpSp>
      <p:grpSp>
        <p:nvGrpSpPr>
          <p:cNvPr id="183" name="Google Shape;183;p29"/>
          <p:cNvGrpSpPr/>
          <p:nvPr/>
        </p:nvGrpSpPr>
        <p:grpSpPr>
          <a:xfrm>
            <a:off x="5372863" y="3286950"/>
            <a:ext cx="1305900" cy="163050"/>
            <a:chOff x="4580800" y="3153225"/>
            <a:chExt cx="1305900" cy="163050"/>
          </a:xfrm>
        </p:grpSpPr>
        <p:sp>
          <p:nvSpPr>
            <p:cNvPr id="184" name="Google Shape;184;p2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9"/>
            <p:cNvCxnSpPr>
              <a:stCxn id="184" idx="2"/>
              <a:endCxn id="155" idx="0"/>
            </p:cNvCxnSpPr>
            <p:nvPr/>
          </p:nvCxnSpPr>
          <p:spPr>
            <a:xfrm flipH="1">
              <a:off x="4580800" y="3188175"/>
              <a:ext cx="1236000" cy="128100"/>
            </a:xfrm>
            <a:prstGeom prst="bentConnector2">
              <a:avLst/>
            </a:prstGeom>
            <a:noFill/>
            <a:ln cap="flat" cmpd="sng" w="9525">
              <a:solidFill>
                <a:schemeClr val="lt1"/>
              </a:solidFill>
              <a:prstDash val="solid"/>
              <a:round/>
              <a:headEnd len="med" w="med" type="none"/>
              <a:tailEnd len="med" w="med" type="none"/>
            </a:ln>
          </p:spPr>
        </p:cxnSp>
      </p:grpSp>
      <p:sp>
        <p:nvSpPr>
          <p:cNvPr id="186" name="Google Shape;186;p2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What are we going to talk about today?</a:t>
            </a:r>
            <a:endParaRPr b="1">
              <a:solidFill>
                <a:schemeClr val="dk1"/>
              </a:solidFill>
              <a:latin typeface="Catamaran"/>
              <a:ea typeface="Catamaran"/>
              <a:cs typeface="Catamaran"/>
              <a:sym typeface="Catamaran"/>
            </a:endParaRPr>
          </a:p>
        </p:txBody>
      </p:sp>
      <p:pic>
        <p:nvPicPr>
          <p:cNvPr id="187" name="Google Shape;187;p29"/>
          <p:cNvPicPr preferRelativeResize="0"/>
          <p:nvPr/>
        </p:nvPicPr>
        <p:blipFill>
          <a:blip r:embed="rId3">
            <a:alphaModFix/>
          </a:blip>
          <a:stretch>
            <a:fillRect/>
          </a:stretch>
        </p:blipFill>
        <p:spPr>
          <a:xfrm>
            <a:off x="7779425" y="4607750"/>
            <a:ext cx="1291325" cy="47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txBox="1"/>
          <p:nvPr>
            <p:ph idx="1" type="body"/>
          </p:nvPr>
        </p:nvSpPr>
        <p:spPr>
          <a:xfrm>
            <a:off x="720000" y="1307425"/>
            <a:ext cx="7704000" cy="20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The Devops role is a broad and general definition.</a:t>
            </a:r>
            <a:endParaRPr b="1" sz="1600"/>
          </a:p>
          <a:p>
            <a:pPr indent="0" lvl="0" marL="0" rtl="0" algn="ctr">
              <a:spcBef>
                <a:spcPts val="0"/>
              </a:spcBef>
              <a:spcAft>
                <a:spcPts val="0"/>
              </a:spcAft>
              <a:buNone/>
            </a:pPr>
            <a:r>
              <a:rPr b="1" lang="en" sz="1600"/>
              <a:t>In high-tech companies there are programmers, these programmers write code and until it goes out and becomes a product, there is a complete and branching path - for which the DevOps people are responsible.</a:t>
            </a:r>
            <a:endParaRPr b="1" sz="1600"/>
          </a:p>
          <a:p>
            <a:pPr indent="0" lvl="0" marL="0" rtl="0" algn="ctr">
              <a:spcBef>
                <a:spcPts val="0"/>
              </a:spcBef>
              <a:spcAft>
                <a:spcPts val="0"/>
              </a:spcAft>
              <a:buNone/>
            </a:pPr>
            <a:r>
              <a:t/>
            </a:r>
            <a:endParaRPr b="1" sz="2200"/>
          </a:p>
          <a:p>
            <a:pPr indent="0" lvl="0" marL="0" rtl="0" algn="ctr">
              <a:spcBef>
                <a:spcPts val="0"/>
              </a:spcBef>
              <a:spcAft>
                <a:spcPts val="0"/>
              </a:spcAft>
              <a:buNone/>
            </a:pPr>
            <a:r>
              <a:rPr b="1" lang="en" sz="1600"/>
              <a:t>DevOps is a collaborative culture that enables cross-functional teams to work together to build, test, and deploy software applications faster and more reliably.</a:t>
            </a:r>
            <a:endParaRPr b="1" sz="22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1"/>
              </a:solidFill>
            </a:endParaRPr>
          </a:p>
        </p:txBody>
      </p:sp>
      <p:grpSp>
        <p:nvGrpSpPr>
          <p:cNvPr id="194" name="Google Shape;194;p30"/>
          <p:cNvGrpSpPr/>
          <p:nvPr/>
        </p:nvGrpSpPr>
        <p:grpSpPr>
          <a:xfrm>
            <a:off x="405288" y="860175"/>
            <a:ext cx="171000" cy="830850"/>
            <a:chOff x="5816800" y="2392275"/>
            <a:chExt cx="171000" cy="830850"/>
          </a:xfrm>
        </p:grpSpPr>
        <p:sp>
          <p:nvSpPr>
            <p:cNvPr id="195" name="Google Shape;195;p3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0"/>
            <p:cNvCxnSpPr>
              <a:stCxn id="195" idx="2"/>
              <a:endCxn id="192"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197" name="Google Shape;197;p30"/>
          <p:cNvGrpSpPr/>
          <p:nvPr/>
        </p:nvGrpSpPr>
        <p:grpSpPr>
          <a:xfrm flipH="1">
            <a:off x="8567713" y="860175"/>
            <a:ext cx="171000" cy="3515250"/>
            <a:chOff x="5816800" y="-292125"/>
            <a:chExt cx="171000" cy="3515250"/>
          </a:xfrm>
        </p:grpSpPr>
        <p:sp>
          <p:nvSpPr>
            <p:cNvPr id="198" name="Google Shape;198;p3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30"/>
            <p:cNvCxnSpPr>
              <a:stCxn id="198" idx="2"/>
              <a:endCxn id="192"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00" name="Google Shape;200;p3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Definition of the DevOps role</a:t>
            </a:r>
            <a:endParaRPr b="1">
              <a:latin typeface="Catamaran"/>
              <a:ea typeface="Catamaran"/>
              <a:cs typeface="Catamaran"/>
              <a:sym typeface="Catamaran"/>
            </a:endParaRPr>
          </a:p>
        </p:txBody>
      </p:sp>
      <p:pic>
        <p:nvPicPr>
          <p:cNvPr id="201" name="Google Shape;201;p30"/>
          <p:cNvPicPr preferRelativeResize="0"/>
          <p:nvPr/>
        </p:nvPicPr>
        <p:blipFill>
          <a:blip r:embed="rId3">
            <a:alphaModFix/>
          </a:blip>
          <a:stretch>
            <a:fillRect/>
          </a:stretch>
        </p:blipFill>
        <p:spPr>
          <a:xfrm>
            <a:off x="7779425" y="4607750"/>
            <a:ext cx="1291325" cy="479125"/>
          </a:xfrm>
          <a:prstGeom prst="rect">
            <a:avLst/>
          </a:prstGeom>
          <a:noFill/>
          <a:ln>
            <a:noFill/>
          </a:ln>
        </p:spPr>
      </p:pic>
      <p:pic>
        <p:nvPicPr>
          <p:cNvPr id="202" name="Google Shape;202;p30"/>
          <p:cNvPicPr preferRelativeResize="0"/>
          <p:nvPr/>
        </p:nvPicPr>
        <p:blipFill>
          <a:blip r:embed="rId4">
            <a:alphaModFix/>
          </a:blip>
          <a:stretch>
            <a:fillRect/>
          </a:stretch>
        </p:blipFill>
        <p:spPr>
          <a:xfrm>
            <a:off x="2872050" y="3395625"/>
            <a:ext cx="3399900" cy="137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ph idx="1" type="subTitle"/>
          </p:nvPr>
        </p:nvSpPr>
        <p:spPr>
          <a:xfrm>
            <a:off x="1800725" y="1112100"/>
            <a:ext cx="5764800" cy="341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This is a position that mediates between the developers and the other departments, the work in each company is expressed differently according to the requirements and nature of the company.</a:t>
            </a:r>
            <a:endParaRPr sz="1500"/>
          </a:p>
          <a:p>
            <a:pPr indent="0" lvl="0" marL="0" rtl="0" algn="ctr">
              <a:spcBef>
                <a:spcPts val="0"/>
              </a:spcBef>
              <a:spcAft>
                <a:spcPts val="0"/>
              </a:spcAft>
              <a:buNone/>
            </a:pPr>
            <a:r>
              <a:rPr b="1" lang="en" sz="1500">
                <a:highlight>
                  <a:srgbClr val="674EA7"/>
                </a:highlight>
              </a:rPr>
              <a:t>Examples of DevOps work:</a:t>
            </a:r>
            <a:endParaRPr b="1" sz="1500">
              <a:highlight>
                <a:srgbClr val="674EA7"/>
              </a:highlight>
            </a:endParaRPr>
          </a:p>
          <a:p>
            <a:pPr indent="0" lvl="0" marL="0" rtl="0" algn="ctr">
              <a:spcBef>
                <a:spcPts val="0"/>
              </a:spcBef>
              <a:spcAft>
                <a:spcPts val="0"/>
              </a:spcAft>
              <a:buNone/>
            </a:pPr>
            <a:r>
              <a:rPr lang="en" sz="1500"/>
              <a:t>Make sure code doesn't go out before it's properly tested by the right people, ship it after testing properly to the production environment.</a:t>
            </a:r>
            <a:endParaRPr sz="1500"/>
          </a:p>
          <a:p>
            <a:pPr indent="0" lvl="0" marL="0" rtl="0" algn="ctr">
              <a:spcBef>
                <a:spcPts val="0"/>
              </a:spcBef>
              <a:spcAft>
                <a:spcPts val="0"/>
              </a:spcAft>
              <a:buNone/>
            </a:pPr>
            <a:r>
              <a:rPr lang="en" sz="1500"/>
              <a:t>automating the software delivery pipeline, monitoring and managing infrastructure, and ensuring that applications are highly available, secure, and scalable.</a:t>
            </a:r>
            <a:endParaRPr sz="1500"/>
          </a:p>
          <a:p>
            <a:pPr indent="0" lvl="0" marL="0" rtl="0" algn="ctr">
              <a:spcBef>
                <a:spcPts val="0"/>
              </a:spcBef>
              <a:spcAft>
                <a:spcPts val="0"/>
              </a:spcAft>
              <a:buNone/>
            </a:pPr>
            <a:r>
              <a:rPr lang="en" sz="1500"/>
              <a:t> And even when you need to set up infrastructure in the cloud - this is again the work of the DevOps staff! </a:t>
            </a:r>
            <a:endParaRPr sz="1500"/>
          </a:p>
          <a:p>
            <a:pPr indent="0" lvl="0" marL="0" rtl="0" algn="r">
              <a:spcBef>
                <a:spcPts val="0"/>
              </a:spcBef>
              <a:spcAft>
                <a:spcPts val="0"/>
              </a:spcAft>
              <a:buNone/>
            </a:pPr>
            <a:r>
              <a:t/>
            </a:r>
            <a:endParaRPr/>
          </a:p>
        </p:txBody>
      </p:sp>
      <p:sp>
        <p:nvSpPr>
          <p:cNvPr id="209" name="Google Shape;209;p3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type="title"/>
          </p:nvPr>
        </p:nvSpPr>
        <p:spPr>
          <a:xfrm>
            <a:off x="720000" y="539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Catamaran"/>
                <a:ea typeface="Catamaran"/>
                <a:cs typeface="Catamaran"/>
                <a:sym typeface="Catamaran"/>
              </a:rPr>
              <a:t> DevOps work in </a:t>
            </a:r>
            <a:r>
              <a:rPr b="1" lang="en" sz="3000">
                <a:solidFill>
                  <a:schemeClr val="dk1"/>
                </a:solidFill>
                <a:latin typeface="Catamaran"/>
                <a:ea typeface="Catamaran"/>
                <a:cs typeface="Catamaran"/>
                <a:sym typeface="Catamaran"/>
              </a:rPr>
              <a:t>practice</a:t>
            </a:r>
            <a:endParaRPr b="1" sz="3000">
              <a:solidFill>
                <a:schemeClr val="dk1"/>
              </a:solidFill>
              <a:latin typeface="Catamaran"/>
              <a:ea typeface="Catamaran"/>
              <a:cs typeface="Catamaran"/>
              <a:sym typeface="Catamaran"/>
            </a:endParaRPr>
          </a:p>
        </p:txBody>
      </p:sp>
      <p:pic>
        <p:nvPicPr>
          <p:cNvPr id="211" name="Google Shape;211;p31"/>
          <p:cNvPicPr preferRelativeResize="0"/>
          <p:nvPr/>
        </p:nvPicPr>
        <p:blipFill>
          <a:blip r:embed="rId3">
            <a:alphaModFix/>
          </a:blip>
          <a:stretch>
            <a:fillRect/>
          </a:stretch>
        </p:blipFill>
        <p:spPr>
          <a:xfrm>
            <a:off x="7779425" y="4607750"/>
            <a:ext cx="1291325" cy="47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txBox="1"/>
          <p:nvPr>
            <p:ph idx="1" type="subTitle"/>
          </p:nvPr>
        </p:nvSpPr>
        <p:spPr>
          <a:xfrm>
            <a:off x="1810900" y="1499125"/>
            <a:ext cx="5764800" cy="3411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t>Netflix began experiencing frequent service outages in the early days of their streaming service, which were both costly in terms of lost revenue and damaging to the company's reputation. To address this issue, the company began investing heavily in DevOps practices, including continuous integration, automated testing, and infrastructure automation.</a:t>
            </a:r>
            <a:endParaRPr sz="1200"/>
          </a:p>
          <a:p>
            <a:pPr indent="0" lvl="0" marL="0" rtl="0" algn="ctr">
              <a:lnSpc>
                <a:spcPct val="115000"/>
              </a:lnSpc>
              <a:spcBef>
                <a:spcPts val="1500"/>
              </a:spcBef>
              <a:spcAft>
                <a:spcPts val="0"/>
              </a:spcAft>
              <a:buNone/>
            </a:pPr>
            <a:r>
              <a:rPr lang="en" sz="1200"/>
              <a:t>By automating their deployment and testing processes, Netflix was able to reduce the risk of outages caused by bugs or errors in the code. Additionally, by automating the scaling of their infrastructure, they were able to quickly and efficiently respond to increases in traffic, ensuring that their service remained available even during peak usage periods.</a:t>
            </a:r>
            <a:endParaRPr sz="1200"/>
          </a:p>
          <a:p>
            <a:pPr indent="0" lvl="0" marL="0" rtl="0" algn="ctr">
              <a:lnSpc>
                <a:spcPct val="115000"/>
              </a:lnSpc>
              <a:spcBef>
                <a:spcPts val="1500"/>
              </a:spcBef>
              <a:spcAft>
                <a:spcPts val="0"/>
              </a:spcAft>
              <a:buNone/>
            </a:pPr>
            <a:r>
              <a:rPr b="1" lang="en" sz="1200">
                <a:highlight>
                  <a:srgbClr val="45818E"/>
                </a:highlight>
              </a:rPr>
              <a:t>Over time, the adoption of DevOps practices has allowed Netflix to significantly reduce the cost of downtime. In 2018, the company reported that they had reduced their outage rate by 90% since 2012, which has resulted in savings of over $1 billion in lost revenue.</a:t>
            </a:r>
            <a:endParaRPr b="1" sz="1200">
              <a:highlight>
                <a:srgbClr val="45818E"/>
              </a:highlight>
            </a:endParaRPr>
          </a:p>
          <a:p>
            <a:pPr indent="0" lvl="0" marL="0" rtl="0" algn="ctr">
              <a:spcBef>
                <a:spcPts val="1500"/>
              </a:spcBef>
              <a:spcAft>
                <a:spcPts val="0"/>
              </a:spcAft>
              <a:buNone/>
            </a:pPr>
            <a:r>
              <a:t/>
            </a:r>
            <a:endParaRPr/>
          </a:p>
          <a:p>
            <a:pPr indent="0" lvl="0" marL="0" rtl="0" algn="r">
              <a:spcBef>
                <a:spcPts val="0"/>
              </a:spcBef>
              <a:spcAft>
                <a:spcPts val="0"/>
              </a:spcAft>
              <a:buNone/>
            </a:pPr>
            <a:r>
              <a:t/>
            </a:r>
            <a:endParaRPr/>
          </a:p>
        </p:txBody>
      </p:sp>
      <p:sp>
        <p:nvSpPr>
          <p:cNvPr id="218" name="Google Shape;218;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txBox="1"/>
          <p:nvPr>
            <p:ph type="title"/>
          </p:nvPr>
        </p:nvSpPr>
        <p:spPr>
          <a:xfrm>
            <a:off x="720000" y="5394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Catamaran"/>
                <a:ea typeface="Catamaran"/>
                <a:cs typeface="Catamaran"/>
                <a:sym typeface="Catamaran"/>
              </a:rPr>
              <a:t> DevOps work in </a:t>
            </a:r>
            <a:r>
              <a:rPr b="1" lang="en" sz="3000">
                <a:solidFill>
                  <a:schemeClr val="dk1"/>
                </a:solidFill>
                <a:latin typeface="Catamaran"/>
                <a:ea typeface="Catamaran"/>
                <a:cs typeface="Catamaran"/>
                <a:sym typeface="Catamaran"/>
              </a:rPr>
              <a:t>practice - Netflix</a:t>
            </a:r>
            <a:endParaRPr b="1" sz="3000">
              <a:solidFill>
                <a:schemeClr val="dk1"/>
              </a:solidFill>
              <a:latin typeface="Catamaran"/>
              <a:ea typeface="Catamaran"/>
              <a:cs typeface="Catamaran"/>
              <a:sym typeface="Catamaran"/>
            </a:endParaRPr>
          </a:p>
        </p:txBody>
      </p:sp>
      <p:pic>
        <p:nvPicPr>
          <p:cNvPr id="220" name="Google Shape;220;p32"/>
          <p:cNvPicPr preferRelativeResize="0"/>
          <p:nvPr/>
        </p:nvPicPr>
        <p:blipFill>
          <a:blip r:embed="rId3">
            <a:alphaModFix/>
          </a:blip>
          <a:stretch>
            <a:fillRect/>
          </a:stretch>
        </p:blipFill>
        <p:spPr>
          <a:xfrm>
            <a:off x="7779425" y="4607750"/>
            <a:ext cx="1291325" cy="479125"/>
          </a:xfrm>
          <a:prstGeom prst="rect">
            <a:avLst/>
          </a:prstGeom>
          <a:noFill/>
          <a:ln>
            <a:noFill/>
          </a:ln>
        </p:spPr>
      </p:pic>
      <p:pic>
        <p:nvPicPr>
          <p:cNvPr id="221" name="Google Shape;221;p32"/>
          <p:cNvPicPr preferRelativeResize="0"/>
          <p:nvPr/>
        </p:nvPicPr>
        <p:blipFill>
          <a:blip r:embed="rId4">
            <a:alphaModFix/>
          </a:blip>
          <a:stretch>
            <a:fillRect/>
          </a:stretch>
        </p:blipFill>
        <p:spPr>
          <a:xfrm>
            <a:off x="7575700" y="573919"/>
            <a:ext cx="1017950" cy="572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txBox="1"/>
          <p:nvPr>
            <p:ph type="title"/>
          </p:nvPr>
        </p:nvSpPr>
        <p:spPr>
          <a:xfrm>
            <a:off x="720000" y="539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Catamaran"/>
                <a:ea typeface="Catamaran"/>
                <a:cs typeface="Catamaran"/>
                <a:sym typeface="Catamaran"/>
              </a:rPr>
              <a:t>DevOps </a:t>
            </a:r>
            <a:r>
              <a:rPr b="1" lang="en" sz="3000">
                <a:solidFill>
                  <a:schemeClr val="dk1"/>
                </a:solidFill>
                <a:latin typeface="Catamaran"/>
                <a:ea typeface="Catamaran"/>
                <a:cs typeface="Catamaran"/>
                <a:sym typeface="Catamaran"/>
              </a:rPr>
              <a:t>Requirements</a:t>
            </a:r>
            <a:endParaRPr b="1" sz="3000">
              <a:solidFill>
                <a:schemeClr val="dk1"/>
              </a:solidFill>
              <a:latin typeface="Catamaran"/>
              <a:ea typeface="Catamaran"/>
              <a:cs typeface="Catamaran"/>
              <a:sym typeface="Catamaran"/>
            </a:endParaRPr>
          </a:p>
        </p:txBody>
      </p:sp>
      <p:sp>
        <p:nvSpPr>
          <p:cNvPr id="230" name="Google Shape;230;p33"/>
          <p:cNvSpPr txBox="1"/>
          <p:nvPr>
            <p:ph idx="1" type="subTitle"/>
          </p:nvPr>
        </p:nvSpPr>
        <p:spPr>
          <a:xfrm>
            <a:off x="1800725" y="1193575"/>
            <a:ext cx="5764800" cy="3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T</a:t>
            </a:r>
            <a:r>
              <a:rPr b="1" lang="en" u="sng"/>
              <a:t>echnical position: </a:t>
            </a:r>
            <a:r>
              <a:rPr lang="en"/>
              <a:t>you need to learn programming languages ​​and know how to deal with technical problems, both on the infrastructure side and on the code side.</a:t>
            </a:r>
            <a:endParaRPr/>
          </a:p>
          <a:p>
            <a:pPr indent="0" lvl="0" marL="0" rtl="0" algn="ctr">
              <a:spcBef>
                <a:spcPts val="1600"/>
              </a:spcBef>
              <a:spcAft>
                <a:spcPts val="0"/>
              </a:spcAft>
              <a:buNone/>
            </a:pPr>
            <a:r>
              <a:rPr b="1" lang="en" u="sng"/>
              <a:t>Service position:</a:t>
            </a:r>
            <a:r>
              <a:rPr lang="en"/>
              <a:t> requires working with people constantly</a:t>
            </a:r>
            <a:endParaRPr/>
          </a:p>
          <a:p>
            <a:pPr indent="0" lvl="0" marL="0" rtl="0" algn="ctr">
              <a:spcBef>
                <a:spcPts val="1600"/>
              </a:spcBef>
              <a:spcAft>
                <a:spcPts val="0"/>
              </a:spcAft>
              <a:buNone/>
            </a:pPr>
            <a:r>
              <a:rPr b="1" lang="en" u="sng"/>
              <a:t>requires exploration and learning:</a:t>
            </a:r>
            <a:r>
              <a:rPr lang="en"/>
              <a:t> it is necessary to constantly learn new technologies from all kinds of content worlds</a:t>
            </a:r>
            <a:endParaRPr/>
          </a:p>
          <a:p>
            <a:pPr indent="0" lvl="0" marL="0" rtl="0" algn="ctr">
              <a:spcBef>
                <a:spcPts val="1600"/>
              </a:spcBef>
              <a:spcAft>
                <a:spcPts val="0"/>
              </a:spcAft>
              <a:buNone/>
            </a:pPr>
            <a:r>
              <a:rPr b="1" lang="en" u="sng"/>
              <a:t>It may be a 'One Person Show'</a:t>
            </a:r>
            <a:r>
              <a:rPr lang="en" u="sng"/>
              <a:t> </a:t>
            </a:r>
            <a:r>
              <a:rPr lang="en"/>
              <a:t>- in startups and small companies, there’s one Devops person - maybe two. For this you need a wide world of knowledge, and to know how to do many different and varied things - and do them well!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pic>
        <p:nvPicPr>
          <p:cNvPr id="231" name="Google Shape;231;p33"/>
          <p:cNvPicPr preferRelativeResize="0"/>
          <p:nvPr/>
        </p:nvPicPr>
        <p:blipFill>
          <a:blip r:embed="rId3">
            <a:alphaModFix/>
          </a:blip>
          <a:stretch>
            <a:fillRect/>
          </a:stretch>
        </p:blipFill>
        <p:spPr>
          <a:xfrm>
            <a:off x="7779425" y="4607750"/>
            <a:ext cx="1291325" cy="47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p:nvPr/>
        </p:nvSpPr>
        <p:spPr>
          <a:xfrm>
            <a:off x="2591450" y="1112100"/>
            <a:ext cx="3961200" cy="35577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34"/>
          <p:cNvGrpSpPr/>
          <p:nvPr/>
        </p:nvGrpSpPr>
        <p:grpSpPr>
          <a:xfrm>
            <a:off x="405288" y="860175"/>
            <a:ext cx="171000" cy="3574050"/>
            <a:chOff x="5816800" y="2392275"/>
            <a:chExt cx="171000" cy="3574050"/>
          </a:xfrm>
        </p:grpSpPr>
        <p:sp>
          <p:nvSpPr>
            <p:cNvPr id="239" name="Google Shape;239;p34"/>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34"/>
            <p:cNvCxnSpPr>
              <a:stCxn id="239" idx="2"/>
              <a:endCxn id="237" idx="1"/>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241" name="Google Shape;241;p34"/>
          <p:cNvGrpSpPr/>
          <p:nvPr/>
        </p:nvGrpSpPr>
        <p:grpSpPr>
          <a:xfrm flipH="1">
            <a:off x="8567798" y="860175"/>
            <a:ext cx="171000" cy="3574050"/>
            <a:chOff x="5816800" y="2392275"/>
            <a:chExt cx="171000" cy="3574050"/>
          </a:xfrm>
        </p:grpSpPr>
        <p:sp>
          <p:nvSpPr>
            <p:cNvPr id="242" name="Google Shape;242;p34"/>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4"/>
            <p:cNvCxnSpPr>
              <a:stCxn id="242" idx="2"/>
              <a:endCxn id="237" idx="3"/>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44" name="Google Shape;244;p3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atamaran"/>
                <a:ea typeface="Catamaran"/>
                <a:cs typeface="Catamaran"/>
                <a:sym typeface="Catamaran"/>
              </a:rPr>
              <a:t>Summary</a:t>
            </a:r>
            <a:endParaRPr b="1">
              <a:solidFill>
                <a:schemeClr val="dk1"/>
              </a:solidFill>
              <a:latin typeface="Catamaran"/>
              <a:ea typeface="Catamaran"/>
              <a:cs typeface="Catamaran"/>
              <a:sym typeface="Catamaran"/>
            </a:endParaRPr>
          </a:p>
        </p:txBody>
      </p:sp>
      <p:sp>
        <p:nvSpPr>
          <p:cNvPr id="245" name="Google Shape;245;p34"/>
          <p:cNvSpPr txBox="1"/>
          <p:nvPr/>
        </p:nvSpPr>
        <p:spPr>
          <a:xfrm>
            <a:off x="1423875" y="1256850"/>
            <a:ext cx="6457500" cy="320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In summary, DevOps is a set of practices and methodologies that enable software development teams to deliver software more quickly and reliably. It emphasizes collaboration, automation, and continuous improvement. As a DevOps professional, you will play a critical role in ensuring that software is built and deployed efficiently and reliably.</a:t>
            </a:r>
            <a:endParaRPr>
              <a:solidFill>
                <a:schemeClr val="lt1"/>
              </a:solidFill>
              <a:latin typeface="Catamaran"/>
              <a:ea typeface="Catamaran"/>
              <a:cs typeface="Catamaran"/>
              <a:sym typeface="Catamaran"/>
            </a:endParaRPr>
          </a:p>
          <a:p>
            <a:pPr indent="0" lvl="0" marL="0" rtl="0" algn="ctr">
              <a:spcBef>
                <a:spcPts val="0"/>
              </a:spcBef>
              <a:spcAft>
                <a:spcPts val="0"/>
              </a:spcAft>
              <a:buNone/>
            </a:pPr>
            <a:r>
              <a:rPr lang="en">
                <a:solidFill>
                  <a:schemeClr val="lt1"/>
                </a:solidFill>
                <a:latin typeface="Catamaran"/>
                <a:ea typeface="Catamaran"/>
                <a:cs typeface="Catamaran"/>
                <a:sym typeface="Catamaran"/>
              </a:rPr>
              <a:t>The whole point in the entire field of DevOps and its various derivatives (DevSecOps, FinOps, etc.), is the matter of self-learning.</a:t>
            </a:r>
            <a:endParaRPr>
              <a:solidFill>
                <a:schemeClr val="lt1"/>
              </a:solidFill>
              <a:latin typeface="Catamaran"/>
              <a:ea typeface="Catamaran"/>
              <a:cs typeface="Catamaran"/>
              <a:sym typeface="Catamaran"/>
            </a:endParaRPr>
          </a:p>
          <a:p>
            <a:pPr indent="0" lvl="0" marL="0" rtl="0" algn="ctr">
              <a:spcBef>
                <a:spcPts val="0"/>
              </a:spcBef>
              <a:spcAft>
                <a:spcPts val="0"/>
              </a:spcAft>
              <a:buNone/>
            </a:pPr>
            <a:r>
              <a:rPr lang="en">
                <a:solidFill>
                  <a:schemeClr val="lt1"/>
                </a:solidFill>
                <a:latin typeface="Catamaran"/>
                <a:ea typeface="Catamaran"/>
                <a:cs typeface="Catamaran"/>
                <a:sym typeface="Catamaran"/>
              </a:rPr>
              <a:t>The technologies change and are updated all the time, and even if you now "align" all the technologies that exist in the world today, in another six months to a year, a significant part of what you know will be less relevant, if at all.</a:t>
            </a:r>
            <a:endParaRPr>
              <a:solidFill>
                <a:schemeClr val="lt1"/>
              </a:solidFill>
              <a:latin typeface="Catamaran"/>
              <a:ea typeface="Catamaran"/>
              <a:cs typeface="Catamaran"/>
              <a:sym typeface="Catamaran"/>
            </a:endParaRPr>
          </a:p>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a:p>
            <a:pPr indent="0" lvl="0" marL="0" rtl="0" algn="ctr">
              <a:spcBef>
                <a:spcPts val="0"/>
              </a:spcBef>
              <a:spcAft>
                <a:spcPts val="0"/>
              </a:spcAft>
              <a:buNone/>
            </a:pPr>
            <a:r>
              <a:rPr lang="en">
                <a:solidFill>
                  <a:schemeClr val="lt1"/>
                </a:solidFill>
                <a:latin typeface="Catamaran"/>
                <a:ea typeface="Catamaran"/>
                <a:cs typeface="Catamaran"/>
                <a:sym typeface="Catamaran"/>
              </a:rPr>
              <a:t>In short - the most important skill in this field (and in general) is self-learning and dealing with challenges and a dynamic reality.</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pic>
        <p:nvPicPr>
          <p:cNvPr id="246" name="Google Shape;246;p34"/>
          <p:cNvPicPr preferRelativeResize="0"/>
          <p:nvPr/>
        </p:nvPicPr>
        <p:blipFill>
          <a:blip r:embed="rId3">
            <a:alphaModFix/>
          </a:blip>
          <a:stretch>
            <a:fillRect/>
          </a:stretch>
        </p:blipFill>
        <p:spPr>
          <a:xfrm>
            <a:off x="7779425" y="4607750"/>
            <a:ext cx="1291325" cy="47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