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Fira Sans Condensed Light"/>
      <p:regular r:id="rId45"/>
      <p:bold r:id="rId46"/>
      <p:italic r:id="rId47"/>
      <p:boldItalic r:id="rId48"/>
    </p:embeddedFont>
    <p:embeddedFont>
      <p:font typeface="Fira Sans Condensed"/>
      <p:regular r:id="rId49"/>
      <p:bold r:id="rId50"/>
      <p:italic r:id="rId51"/>
      <p:boldItalic r:id="rId52"/>
    </p:embeddedFont>
    <p:embeddedFont>
      <p:font typeface="Rajdhani"/>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5"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FiraSansCondensedLight-bold.fntdata"/><Relationship Id="rId45" Type="http://schemas.openxmlformats.org/officeDocument/2006/relationships/font" Target="fonts/FiraSansCondensed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CondensedLight-boldItalic.fntdata"/><Relationship Id="rId47" Type="http://schemas.openxmlformats.org/officeDocument/2006/relationships/font" Target="fonts/FiraSansCondensedLight-italic.fntdata"/><Relationship Id="rId49" Type="http://schemas.openxmlformats.org/officeDocument/2006/relationships/font" Target="fonts/FiraSansCondense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Condensed-italic.fntdata"/><Relationship Id="rId50" Type="http://schemas.openxmlformats.org/officeDocument/2006/relationships/font" Target="fonts/FiraSansCondensed-bold.fntdata"/><Relationship Id="rId53" Type="http://schemas.openxmlformats.org/officeDocument/2006/relationships/font" Target="fonts/Rajdhani-regular.fntdata"/><Relationship Id="rId52" Type="http://schemas.openxmlformats.org/officeDocument/2006/relationships/font" Target="fonts/FiraSansCondensed-bold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Rajdhani-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708a6ee8a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708a6ee8a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88cb8fd3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88cb8fd3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88cb8fd3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88cb8fd3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88cb8fd3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88cb8fd3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288cb8fd3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288cb8fd3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288cb8fd3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288cb8fd3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288cb8fd3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288cb8fd3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88cb8fd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88cb8fd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88cb8fd3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88cb8fd3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288cb8fd3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288cb8fd3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88cb8fd3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88cb8fd3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8a87eb8680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8a87eb8680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88cb8fd3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88cb8fd3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88cb8fd3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88cb8fd3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88cb8fd3c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88cb8fd3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88cb8fd3c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288cb8fd3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288cb8fd3c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288cb8fd3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88cb8fd3c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88cb8fd3c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88cb8fd3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88cb8fd3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88cb8fd3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88cb8fd3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88cb8fd3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88cb8fd3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88cb8fd3c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88cb8fd3c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88cb8fd3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88cb8fd3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88cb8fd3c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88cb8fd3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8b053cc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8b053cc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8b053cc9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8b053cc9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8b053cc95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8b053cc9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8b053cc9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8b053cc9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88cb8fd3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88cb8fd3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288cb8fd3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288cb8fd3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88cb8fd3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88cb8fd3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288cb8fd3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288cb8fd3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8b053cc9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8b053cc9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8a87eb868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8a87eb868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88cb8fd3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88cb8fd3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88cb8fd3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88cb8fd3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288cb8fd3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288cb8fd3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88cb8fd3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88cb8fd3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88cb8fd3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88cb8fd3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0" name="Google Shape;10;p2"/>
          <p:cNvSpPr txBox="1"/>
          <p:nvPr>
            <p:ph type="ctrTitle"/>
          </p:nvPr>
        </p:nvSpPr>
        <p:spPr>
          <a:xfrm>
            <a:off x="4139149" y="928938"/>
            <a:ext cx="4291500" cy="2961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7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4139125" y="3848863"/>
            <a:ext cx="4291500" cy="365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pic>
        <p:nvPicPr>
          <p:cNvPr id="45" name="Google Shape;45;p11"/>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6" name="Google Shape;46;p11"/>
          <p:cNvSpPr txBox="1"/>
          <p:nvPr>
            <p:ph hasCustomPrompt="1" type="title"/>
          </p:nvPr>
        </p:nvSpPr>
        <p:spPr>
          <a:xfrm>
            <a:off x="311700" y="2062500"/>
            <a:ext cx="8520600" cy="111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255700"/>
            <a:ext cx="8520600" cy="515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indent="-304800" lvl="1" marL="9144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indent="-304800" lvl="2" marL="13716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indent="-304800" lvl="3" marL="1828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indent="-304800" lvl="4" marL="22860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indent="-304800" lvl="5" marL="27432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indent="-304800" lvl="6" marL="32004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indent="-304800" lvl="7" marL="36576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indent="-304800" lvl="8" marL="4114800" algn="ctr">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4" name="Google Shape;14;p3"/>
          <p:cNvSpPr txBox="1"/>
          <p:nvPr>
            <p:ph type="title"/>
          </p:nvPr>
        </p:nvSpPr>
        <p:spPr>
          <a:xfrm>
            <a:off x="4634135" y="1434600"/>
            <a:ext cx="35328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pic>
        <p:nvPicPr>
          <p:cNvPr id="16" name="Google Shape;16;p4"/>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7" name="Google Shape;17;p4"/>
          <p:cNvSpPr txBox="1"/>
          <p:nvPr>
            <p:ph idx="1" type="body"/>
          </p:nvPr>
        </p:nvSpPr>
        <p:spPr>
          <a:xfrm>
            <a:off x="1115100" y="1152475"/>
            <a:ext cx="6913800" cy="3456000"/>
          </a:xfrm>
          <a:prstGeom prst="rect">
            <a:avLst/>
          </a:prstGeom>
          <a:solidFill>
            <a:schemeClr val="dk1">
              <a:alpha val="56699"/>
            </a:schemeClr>
          </a:solidFill>
        </p:spPr>
        <p:txBody>
          <a:bodyPr anchorCtr="0" anchor="t" bIns="91425" lIns="91425" spcFirstLastPara="1" rIns="91425" wrap="square" tIns="91425">
            <a:noAutofit/>
          </a:bodyPr>
          <a:lstStyle>
            <a:lvl1pPr indent="-317500" lvl="0" marL="457200">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indent="-317500" lvl="1" marL="914400">
              <a:spcBef>
                <a:spcPts val="0"/>
              </a:spcBef>
              <a:spcAft>
                <a:spcPts val="0"/>
              </a:spcAft>
              <a:buClr>
                <a:srgbClr val="191919"/>
              </a:buClr>
              <a:buSzPts val="1400"/>
              <a:buFont typeface="Roboto Condensed"/>
              <a:buChar char="○"/>
              <a:defRPr sz="1400">
                <a:latin typeface="Fira Sans Condensed"/>
                <a:ea typeface="Fira Sans Condensed"/>
                <a:cs typeface="Fira Sans Condensed"/>
                <a:sym typeface="Fira Sans Condensed"/>
              </a:defRPr>
            </a:lvl2pPr>
            <a:lvl3pPr indent="-317500" lvl="2" marL="1371600">
              <a:spcBef>
                <a:spcPts val="0"/>
              </a:spcBef>
              <a:spcAft>
                <a:spcPts val="0"/>
              </a:spcAft>
              <a:buClr>
                <a:srgbClr val="191919"/>
              </a:buClr>
              <a:buSzPts val="1400"/>
              <a:buFont typeface="Roboto Condensed"/>
              <a:buChar char="■"/>
              <a:defRPr sz="1200"/>
            </a:lvl3pPr>
            <a:lvl4pPr indent="-317500" lvl="3" marL="1828800">
              <a:spcBef>
                <a:spcPts val="0"/>
              </a:spcBef>
              <a:spcAft>
                <a:spcPts val="0"/>
              </a:spcAft>
              <a:buClr>
                <a:srgbClr val="191919"/>
              </a:buClr>
              <a:buSzPts val="1400"/>
              <a:buFont typeface="Roboto Condensed"/>
              <a:buChar char="●"/>
              <a:defRPr sz="1200"/>
            </a:lvl4pPr>
            <a:lvl5pPr indent="-317500" lvl="4" marL="2286000">
              <a:spcBef>
                <a:spcPts val="0"/>
              </a:spcBef>
              <a:spcAft>
                <a:spcPts val="0"/>
              </a:spcAft>
              <a:buClr>
                <a:srgbClr val="191919"/>
              </a:buClr>
              <a:buSzPts val="1400"/>
              <a:buFont typeface="Roboto Condensed"/>
              <a:buChar char="○"/>
              <a:defRPr sz="1200"/>
            </a:lvl5pPr>
            <a:lvl6pPr indent="-317500" lvl="5" marL="2743200">
              <a:spcBef>
                <a:spcPts val="0"/>
              </a:spcBef>
              <a:spcAft>
                <a:spcPts val="0"/>
              </a:spcAft>
              <a:buClr>
                <a:srgbClr val="191919"/>
              </a:buClr>
              <a:buSzPts val="1400"/>
              <a:buFont typeface="Roboto Condensed"/>
              <a:buChar char="■"/>
              <a:defRPr sz="1200"/>
            </a:lvl6pPr>
            <a:lvl7pPr indent="-317500" lvl="6" marL="3200400">
              <a:spcBef>
                <a:spcPts val="0"/>
              </a:spcBef>
              <a:spcAft>
                <a:spcPts val="0"/>
              </a:spcAft>
              <a:buClr>
                <a:srgbClr val="191919"/>
              </a:buClr>
              <a:buSzPts val="1400"/>
              <a:buFont typeface="Roboto Condensed"/>
              <a:buChar char="●"/>
              <a:defRPr sz="1200"/>
            </a:lvl7pPr>
            <a:lvl8pPr indent="-317500" lvl="7" marL="3657600">
              <a:spcBef>
                <a:spcPts val="0"/>
              </a:spcBef>
              <a:spcAft>
                <a:spcPts val="0"/>
              </a:spcAft>
              <a:buClr>
                <a:srgbClr val="191919"/>
              </a:buClr>
              <a:buSzPts val="1400"/>
              <a:buFont typeface="Roboto Condensed"/>
              <a:buChar char="○"/>
              <a:defRPr sz="1200"/>
            </a:lvl8pPr>
            <a:lvl9pPr indent="-317500" lvl="8" marL="4114800">
              <a:spcBef>
                <a:spcPts val="0"/>
              </a:spcBef>
              <a:spcAft>
                <a:spcPts val="0"/>
              </a:spcAft>
              <a:buClr>
                <a:srgbClr val="191919"/>
              </a:buClr>
              <a:buSzPts val="1400"/>
              <a:buFont typeface="Roboto Condensed"/>
              <a:buChar char="■"/>
              <a:defRPr sz="1200"/>
            </a:lvl9pPr>
          </a:lstStyle>
          <a:p/>
        </p:txBody>
      </p:sp>
      <p:sp>
        <p:nvSpPr>
          <p:cNvPr id="18" name="Google Shape;18;p4"/>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19" name="Shape 19"/>
        <p:cNvGrpSpPr/>
        <p:nvPr/>
      </p:nvGrpSpPr>
      <p:grpSpPr>
        <a:xfrm>
          <a:off x="0" y="0"/>
          <a:ext cx="0" cy="0"/>
          <a:chOff x="0" y="0"/>
          <a:chExt cx="0" cy="0"/>
        </a:xfrm>
      </p:grpSpPr>
      <p:pic>
        <p:nvPicPr>
          <p:cNvPr id="20" name="Google Shape;20;p5"/>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1" name="Google Shape;21;p5"/>
          <p:cNvSpPr txBox="1"/>
          <p:nvPr>
            <p:ph idx="1" type="subTitle"/>
          </p:nvPr>
        </p:nvSpPr>
        <p:spPr>
          <a:xfrm flipH="1">
            <a:off x="55841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rtl="0"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rtl="0"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rtl="0"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rtl="0"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rtl="0"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rtl="0"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rtl="0"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rtl="0"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2" name="Google Shape;22;p5"/>
          <p:cNvSpPr txBox="1"/>
          <p:nvPr>
            <p:ph idx="2" type="subTitle"/>
          </p:nvPr>
        </p:nvSpPr>
        <p:spPr>
          <a:xfrm flipH="1">
            <a:off x="50793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3" name="Google Shape;23;p5"/>
          <p:cNvSpPr txBox="1"/>
          <p:nvPr>
            <p:ph idx="3" type="subTitle"/>
          </p:nvPr>
        </p:nvSpPr>
        <p:spPr>
          <a:xfrm flipH="1">
            <a:off x="1858635" y="2904500"/>
            <a:ext cx="1701300" cy="445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rtl="0"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rtl="0"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rtl="0"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rtl="0"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rtl="0"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rtl="0"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rtl="0"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rtl="0"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24" name="Google Shape;24;p5"/>
          <p:cNvSpPr txBox="1"/>
          <p:nvPr>
            <p:ph idx="4" type="subTitle"/>
          </p:nvPr>
        </p:nvSpPr>
        <p:spPr>
          <a:xfrm flipH="1">
            <a:off x="1353800" y="3229525"/>
            <a:ext cx="2711100" cy="73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25" name="Google Shape;25;p5"/>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pic>
        <p:nvPicPr>
          <p:cNvPr id="27" name="Google Shape;27;p6"/>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8" name="Google Shape;28;p6"/>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9" name="Shape 29"/>
        <p:cNvGrpSpPr/>
        <p:nvPr/>
      </p:nvGrpSpPr>
      <p:grpSpPr>
        <a:xfrm>
          <a:off x="0" y="0"/>
          <a:ext cx="0" cy="0"/>
          <a:chOff x="0" y="0"/>
          <a:chExt cx="0" cy="0"/>
        </a:xfrm>
      </p:grpSpPr>
      <p:pic>
        <p:nvPicPr>
          <p:cNvPr id="30" name="Google Shape;30;p7"/>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1" name="Google Shape;31;p7"/>
          <p:cNvSpPr txBox="1"/>
          <p:nvPr>
            <p:ph idx="1" type="subTitle"/>
          </p:nvPr>
        </p:nvSpPr>
        <p:spPr>
          <a:xfrm>
            <a:off x="2487163" y="1434600"/>
            <a:ext cx="3367800" cy="2274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rtl="0"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p:txBody>
      </p:sp>
      <p:sp>
        <p:nvSpPr>
          <p:cNvPr id="32" name="Google Shape;32;p7"/>
          <p:cNvSpPr txBox="1"/>
          <p:nvPr>
            <p:ph type="title"/>
          </p:nvPr>
        </p:nvSpPr>
        <p:spPr>
          <a:xfrm>
            <a:off x="6530228" y="1434600"/>
            <a:ext cx="1967100" cy="2274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48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3" name="Shape 33"/>
        <p:cNvGrpSpPr/>
        <p:nvPr/>
      </p:nvGrpSpPr>
      <p:grpSpPr>
        <a:xfrm>
          <a:off x="0" y="0"/>
          <a:ext cx="0" cy="0"/>
          <a:chOff x="0" y="0"/>
          <a:chExt cx="0" cy="0"/>
        </a:xfrm>
      </p:grpSpPr>
      <p:pic>
        <p:nvPicPr>
          <p:cNvPr id="34" name="Google Shape;34;p8"/>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5" name="Google Shape;35;p8"/>
          <p:cNvSpPr txBox="1"/>
          <p:nvPr>
            <p:ph type="title"/>
          </p:nvPr>
        </p:nvSpPr>
        <p:spPr>
          <a:xfrm>
            <a:off x="2422250" y="1418700"/>
            <a:ext cx="4299600" cy="23061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36" name="Shape 36"/>
        <p:cNvGrpSpPr/>
        <p:nvPr/>
      </p:nvGrpSpPr>
      <p:grpSpPr>
        <a:xfrm>
          <a:off x="0" y="0"/>
          <a:ext cx="0" cy="0"/>
          <a:chOff x="0" y="0"/>
          <a:chExt cx="0" cy="0"/>
        </a:xfrm>
      </p:grpSpPr>
      <p:pic>
        <p:nvPicPr>
          <p:cNvPr id="37" name="Google Shape;37;p9"/>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8" name="Google Shape;38;p9"/>
          <p:cNvSpPr txBox="1"/>
          <p:nvPr>
            <p:ph type="title"/>
          </p:nvPr>
        </p:nvSpPr>
        <p:spPr>
          <a:xfrm>
            <a:off x="522825" y="971850"/>
            <a:ext cx="3787800" cy="3199800"/>
          </a:xfrm>
          <a:prstGeom prst="rect">
            <a:avLst/>
          </a:prstGeom>
        </p:spPr>
        <p:txBody>
          <a:bodyPr anchorCtr="0" anchor="ctr" bIns="91425" lIns="91425" spcFirstLastPara="1" rIns="91425" wrap="square" tIns="91425">
            <a:noAutofit/>
          </a:bodyPr>
          <a:lstStyle>
            <a:lvl1pPr lvl="0" algn="r">
              <a:spcBef>
                <a:spcPts val="0"/>
              </a:spcBef>
              <a:spcAft>
                <a:spcPts val="0"/>
              </a:spcAft>
              <a:buSzPts val="4200"/>
              <a:buNone/>
              <a:defRPr sz="6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4799950" y="1954200"/>
            <a:ext cx="19401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hasCustomPrompt="1" idx="2" type="title"/>
          </p:nvPr>
        </p:nvSpPr>
        <p:spPr>
          <a:xfrm>
            <a:off x="4849170" y="1001125"/>
            <a:ext cx="2026800" cy="18147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4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1" name="Shape 41"/>
        <p:cNvGrpSpPr/>
        <p:nvPr/>
      </p:nvGrpSpPr>
      <p:grpSpPr>
        <a:xfrm>
          <a:off x="0" y="0"/>
          <a:ext cx="0" cy="0"/>
          <a:chOff x="0" y="0"/>
          <a:chExt cx="0" cy="0"/>
        </a:xfrm>
      </p:grpSpPr>
      <p:pic>
        <p:nvPicPr>
          <p:cNvPr id="42" name="Google Shape;42;p10"/>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3" name="Google Shape;43;p10"/>
          <p:cNvSpPr txBox="1"/>
          <p:nvPr>
            <p:ph type="title"/>
          </p:nvPr>
        </p:nvSpPr>
        <p:spPr>
          <a:xfrm>
            <a:off x="720100" y="1706850"/>
            <a:ext cx="2759700" cy="1729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45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b="1" sz="2800">
                <a:solidFill>
                  <a:schemeClr val="lt2"/>
                </a:solidFill>
                <a:latin typeface="Rajdhani"/>
                <a:ea typeface="Rajdhani"/>
                <a:cs typeface="Rajdhani"/>
                <a:sym typeface="Rajdhani"/>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indent="-304800" lvl="1" marL="9144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indent="-304800" lvl="2" marL="13716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indent="-304800" lvl="3" marL="1828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indent="-304800" lvl="4" marL="22860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indent="-304800" lvl="5" marL="27432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indent="-304800" lvl="6" marL="32004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indent="-304800" lvl="7" marL="36576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indent="-304800" lvl="8" marL="4114800">
              <a:lnSpc>
                <a:spcPct val="100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7.jpg"/><Relationship Id="rId4" Type="http://schemas.openxmlformats.org/officeDocument/2006/relationships/image" Target="../media/image4.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www.yamllint.com/" TargetMode="Externa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24.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6.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www.github.com" TargetMode="External"/><Relationship Id="rId4" Type="http://schemas.openxmlformats.org/officeDocument/2006/relationships/image" Target="../media/image6.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4139149" y="928938"/>
            <a:ext cx="4291500" cy="296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Github</a:t>
            </a:r>
            <a:endParaRPr sz="5000"/>
          </a:p>
        </p:txBody>
      </p:sp>
      <p:sp>
        <p:nvSpPr>
          <p:cNvPr id="54" name="Google Shape;54;p13"/>
          <p:cNvSpPr txBox="1"/>
          <p:nvPr>
            <p:ph idx="1" type="subTitle"/>
          </p:nvPr>
        </p:nvSpPr>
        <p:spPr>
          <a:xfrm>
            <a:off x="4312175" y="3752738"/>
            <a:ext cx="4291500" cy="36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SCM introduction for devops</a:t>
            </a:r>
            <a:endParaRPr/>
          </a:p>
        </p:txBody>
      </p:sp>
      <p:pic>
        <p:nvPicPr>
          <p:cNvPr id="55" name="Google Shape;55;p13"/>
          <p:cNvPicPr preferRelativeResize="0"/>
          <p:nvPr/>
        </p:nvPicPr>
        <p:blipFill>
          <a:blip r:embed="rId4">
            <a:alphaModFix/>
          </a:blip>
          <a:stretch>
            <a:fillRect/>
          </a:stretch>
        </p:blipFill>
        <p:spPr>
          <a:xfrm>
            <a:off x="1996025" y="1975325"/>
            <a:ext cx="2143125" cy="2143125"/>
          </a:xfrm>
          <a:prstGeom prst="rect">
            <a:avLst/>
          </a:prstGeom>
          <a:noFill/>
          <a:ln>
            <a:noFill/>
          </a:ln>
        </p:spPr>
      </p:pic>
      <p:pic>
        <p:nvPicPr>
          <p:cNvPr id="56" name="Google Shape;56;p13"/>
          <p:cNvPicPr preferRelativeResize="0"/>
          <p:nvPr/>
        </p:nvPicPr>
        <p:blipFill>
          <a:blip r:embed="rId5">
            <a:alphaModFix/>
          </a:blip>
          <a:stretch>
            <a:fillRect/>
          </a:stretch>
        </p:blipFill>
        <p:spPr>
          <a:xfrm>
            <a:off x="225800" y="128613"/>
            <a:ext cx="1107350" cy="410875"/>
          </a:xfrm>
          <a:prstGeom prst="rect">
            <a:avLst/>
          </a:prstGeom>
          <a:noFill/>
          <a:ln>
            <a:noFill/>
          </a:ln>
        </p:spPr>
      </p:pic>
      <p:sp>
        <p:nvSpPr>
          <p:cNvPr id="57" name="Google Shape;57;p13"/>
          <p:cNvSpPr txBox="1"/>
          <p:nvPr/>
        </p:nvSpPr>
        <p:spPr>
          <a:xfrm>
            <a:off x="7644300" y="221100"/>
            <a:ext cx="13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latin typeface="Fira Sans Condensed"/>
                <a:ea typeface="Fira Sans Condensed"/>
                <a:cs typeface="Fira Sans Condensed"/>
                <a:sym typeface="Fira Sans Condensed"/>
              </a:rPr>
              <a:t>Bat El Peretz </a:t>
            </a:r>
            <a:endParaRPr b="1">
              <a:solidFill>
                <a:schemeClr val="accent4"/>
              </a:solidFill>
              <a:latin typeface="Fira Sans Condensed"/>
              <a:ea typeface="Fira Sans Condensed"/>
              <a:cs typeface="Fira Sans Condensed"/>
              <a:sym typeface="Fira Sans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 Repositories #2</a:t>
            </a:r>
            <a:endParaRPr/>
          </a:p>
        </p:txBody>
      </p:sp>
      <p:sp>
        <p:nvSpPr>
          <p:cNvPr id="139" name="Google Shape;139;p22"/>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40" name="Google Shape;140;p22"/>
          <p:cNvSpPr txBox="1"/>
          <p:nvPr/>
        </p:nvSpPr>
        <p:spPr>
          <a:xfrm>
            <a:off x="1106100" y="991525"/>
            <a:ext cx="6931800" cy="4525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accent4"/>
                </a:solidFill>
                <a:latin typeface="Fira Sans Condensed"/>
                <a:ea typeface="Fira Sans Condensed"/>
                <a:cs typeface="Fira Sans Condensed"/>
                <a:sym typeface="Fira Sans Condensed"/>
              </a:rPr>
              <a:t>Branching: </a:t>
            </a:r>
            <a:r>
              <a:rPr lang="en">
                <a:solidFill>
                  <a:schemeClr val="accent4"/>
                </a:solidFill>
                <a:latin typeface="Fira Sans Condensed Light"/>
                <a:ea typeface="Fira Sans Condensed Light"/>
                <a:cs typeface="Fira Sans Condensed Light"/>
                <a:sym typeface="Fira Sans Condensed Light"/>
              </a:rPr>
              <a:t>Repositories can have multiple branches, which are essentially separate versions of the code. Branches can be used to develop new features, fix bugs, or experiment with different ideas without affecting the main codebase.</a:t>
            </a:r>
            <a:endParaRPr>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a:solidFill>
                  <a:schemeClr val="accent4"/>
                </a:solidFill>
                <a:latin typeface="Fira Sans Condensed"/>
                <a:ea typeface="Fira Sans Condensed"/>
                <a:cs typeface="Fira Sans Condensed"/>
                <a:sym typeface="Fira Sans Condensed"/>
              </a:rPr>
              <a:t>Pull requests: </a:t>
            </a:r>
            <a:r>
              <a:rPr lang="en">
                <a:solidFill>
                  <a:schemeClr val="accent4"/>
                </a:solidFill>
                <a:latin typeface="Fira Sans Condensed Light"/>
                <a:ea typeface="Fira Sans Condensed Light"/>
                <a:cs typeface="Fira Sans Condensed Light"/>
                <a:sym typeface="Fira Sans Condensed Light"/>
              </a:rPr>
              <a:t>Pull requests are a way to propose changes to a repository. When you make changes to a branch and push them to the remote repository, you can create a pull request to request that your changes be merged into the main codebase.</a:t>
            </a:r>
            <a:endParaRPr>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a:solidFill>
                  <a:schemeClr val="accent4"/>
                </a:solidFill>
                <a:latin typeface="Fira Sans Condensed"/>
                <a:ea typeface="Fira Sans Condensed"/>
                <a:cs typeface="Fira Sans Condensed"/>
                <a:sym typeface="Fira Sans Condensed"/>
              </a:rPr>
              <a:t>Collaboration: </a:t>
            </a:r>
            <a:r>
              <a:rPr lang="en">
                <a:solidFill>
                  <a:schemeClr val="accent4"/>
                </a:solidFill>
                <a:latin typeface="Fira Sans Condensed Light"/>
                <a:ea typeface="Fira Sans Condensed Light"/>
                <a:cs typeface="Fira Sans Condensed Light"/>
                <a:sym typeface="Fira Sans Condensed Light"/>
              </a:rPr>
              <a:t>GitHub repositories are designed for collaboration, allowing multiple people to work on the same project at the same time. You can add collaborators to your repository, set permissions for different users, and use features like issues and pull requests to communicate and coordinate your work.</a:t>
            </a:r>
            <a:endParaRPr>
              <a:solidFill>
                <a:schemeClr val="accent4"/>
              </a:solidFill>
              <a:latin typeface="Fira Sans Condensed Light"/>
              <a:ea typeface="Fira Sans Condensed Light"/>
              <a:cs typeface="Fira Sans Condensed Light"/>
              <a:sym typeface="Fira Sans Condensed Light"/>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41" name="Google Shape;141;p22"/>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Github basic terminal commands</a:t>
            </a:r>
            <a:endParaRPr/>
          </a:p>
        </p:txBody>
      </p:sp>
      <p:sp>
        <p:nvSpPr>
          <p:cNvPr id="147" name="Google Shape;147;p23"/>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48" name="Google Shape;148;p23"/>
          <p:cNvSpPr txBox="1"/>
          <p:nvPr/>
        </p:nvSpPr>
        <p:spPr>
          <a:xfrm>
            <a:off x="1106100" y="991525"/>
            <a:ext cx="7600500" cy="544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Cloning a repository: </a:t>
            </a:r>
            <a:r>
              <a:rPr lang="en" sz="1200">
                <a:solidFill>
                  <a:schemeClr val="accent4"/>
                </a:solidFill>
                <a:latin typeface="Fira Sans Condensed Light"/>
                <a:ea typeface="Fira Sans Condensed Light"/>
                <a:cs typeface="Fira Sans Condensed Light"/>
                <a:sym typeface="Fira Sans Condensed Light"/>
              </a:rPr>
              <a:t>git clone &lt;repository-url&gt;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Checking the status of a repository: </a:t>
            </a:r>
            <a:r>
              <a:rPr lang="en" sz="1200">
                <a:solidFill>
                  <a:schemeClr val="accent4"/>
                </a:solidFill>
                <a:latin typeface="Fira Sans Condensed Light"/>
                <a:ea typeface="Fira Sans Condensed Light"/>
                <a:cs typeface="Fira Sans Condensed Light"/>
                <a:sym typeface="Fira Sans Condensed Light"/>
              </a:rPr>
              <a:t>git status</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Adding changes to the staging area: </a:t>
            </a:r>
            <a:r>
              <a:rPr lang="en" sz="1200">
                <a:solidFill>
                  <a:schemeClr val="accent4"/>
                </a:solidFill>
                <a:latin typeface="Fira Sans Condensed Light"/>
                <a:ea typeface="Fira Sans Condensed Light"/>
                <a:cs typeface="Fira Sans Condensed Light"/>
                <a:sym typeface="Fira Sans Condensed Light"/>
              </a:rPr>
              <a:t>git add &lt;file-name&gt;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Committing changes: </a:t>
            </a:r>
            <a:r>
              <a:rPr lang="en" sz="1200">
                <a:solidFill>
                  <a:schemeClr val="accent4"/>
                </a:solidFill>
                <a:latin typeface="Fira Sans Condensed Light"/>
                <a:ea typeface="Fira Sans Condensed Light"/>
                <a:cs typeface="Fira Sans Condensed Light"/>
                <a:sym typeface="Fira Sans Condensed Light"/>
              </a:rPr>
              <a:t>git commit -m "Commit message"</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Pushing changes to the remote repository: </a:t>
            </a:r>
            <a:r>
              <a:rPr lang="en" sz="1200">
                <a:solidFill>
                  <a:schemeClr val="accent4"/>
                </a:solidFill>
                <a:latin typeface="Fira Sans Condensed Light"/>
                <a:ea typeface="Fira Sans Condensed Light"/>
                <a:cs typeface="Fira Sans Condensed Light"/>
                <a:sym typeface="Fira Sans Condensed Light"/>
              </a:rPr>
              <a:t>git push origin &lt;branch-name&gt;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Creating a new branch: </a:t>
            </a:r>
            <a:r>
              <a:rPr lang="en" sz="1200">
                <a:solidFill>
                  <a:schemeClr val="accent4"/>
                </a:solidFill>
                <a:latin typeface="Fira Sans Condensed Light"/>
                <a:ea typeface="Fira Sans Condensed Light"/>
                <a:cs typeface="Fira Sans Condensed Light"/>
                <a:sym typeface="Fira Sans Condensed Light"/>
              </a:rPr>
              <a:t>git branch &lt;branch-name&gt;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Switching to a different branch: </a:t>
            </a:r>
            <a:r>
              <a:rPr lang="en" sz="1200">
                <a:solidFill>
                  <a:schemeClr val="accent4"/>
                </a:solidFill>
                <a:latin typeface="Fira Sans Condensed Light"/>
                <a:ea typeface="Fira Sans Condensed Light"/>
                <a:cs typeface="Fira Sans Condensed Light"/>
                <a:sym typeface="Fira Sans Condensed Light"/>
              </a:rPr>
              <a:t>git checkout &lt;branch-name&gt;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Creating a new branch and switching to it: </a:t>
            </a:r>
            <a:r>
              <a:rPr lang="en" sz="1200">
                <a:solidFill>
                  <a:schemeClr val="accent4"/>
                </a:solidFill>
                <a:latin typeface="Fira Sans Condensed Light"/>
                <a:ea typeface="Fira Sans Condensed Light"/>
                <a:cs typeface="Fira Sans Condensed Light"/>
                <a:sym typeface="Fira Sans Condensed Light"/>
              </a:rPr>
              <a:t>git checkout -b &lt;new-branch-name&gt;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Fetching updates from the remote repository: </a:t>
            </a:r>
            <a:r>
              <a:rPr lang="en" sz="1200">
                <a:solidFill>
                  <a:schemeClr val="accent4"/>
                </a:solidFill>
                <a:latin typeface="Fira Sans Condensed Light"/>
                <a:ea typeface="Fira Sans Condensed Light"/>
                <a:cs typeface="Fira Sans Condensed Light"/>
                <a:sym typeface="Fira Sans Condensed Light"/>
              </a:rPr>
              <a:t>git fetch</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Pulling updates from the remote repository: </a:t>
            </a:r>
            <a:r>
              <a:rPr lang="en" sz="1200">
                <a:solidFill>
                  <a:schemeClr val="accent4"/>
                </a:solidFill>
                <a:latin typeface="Fira Sans Condensed Light"/>
                <a:ea typeface="Fira Sans Condensed Light"/>
                <a:cs typeface="Fira Sans Condensed Light"/>
                <a:sym typeface="Fira Sans Condensed Light"/>
              </a:rPr>
              <a:t>git pull</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Merging changes from one branch into another: </a:t>
            </a:r>
            <a:r>
              <a:rPr lang="en" sz="1200">
                <a:solidFill>
                  <a:schemeClr val="accent4"/>
                </a:solidFill>
                <a:latin typeface="Fira Sans Condensed Light"/>
                <a:ea typeface="Fira Sans Condensed Light"/>
                <a:cs typeface="Fira Sans Condensed Light"/>
                <a:sym typeface="Fira Sans Condensed Light"/>
              </a:rPr>
              <a:t>g</a:t>
            </a:r>
            <a:r>
              <a:rPr lang="en" sz="1200">
                <a:solidFill>
                  <a:schemeClr val="accent4"/>
                </a:solidFill>
                <a:latin typeface="Fira Sans Condensed Light"/>
                <a:ea typeface="Fira Sans Condensed Light"/>
                <a:cs typeface="Fira Sans Condensed Light"/>
                <a:sym typeface="Fira Sans Condensed Light"/>
              </a:rPr>
              <a:t>it merge &lt;branch-name&gt;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Viewing the commit history: </a:t>
            </a:r>
            <a:r>
              <a:rPr lang="en" sz="1200">
                <a:solidFill>
                  <a:schemeClr val="accent4"/>
                </a:solidFill>
                <a:latin typeface="Fira Sans Condensed Light"/>
                <a:ea typeface="Fira Sans Condensed Light"/>
                <a:cs typeface="Fira Sans Condensed Light"/>
                <a:sym typeface="Fira Sans Condensed Light"/>
              </a:rPr>
              <a:t>git log</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Discarding changes to a file: </a:t>
            </a:r>
            <a:r>
              <a:rPr lang="en" sz="1200">
                <a:solidFill>
                  <a:schemeClr val="accent4"/>
                </a:solidFill>
                <a:latin typeface="Fira Sans Condensed Light"/>
                <a:ea typeface="Fira Sans Condensed Light"/>
                <a:cs typeface="Fira Sans Condensed Light"/>
                <a:sym typeface="Fira Sans Condensed Light"/>
              </a:rPr>
              <a:t>git checkout -- &lt;file-name&gt;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Removing a file from the repository: </a:t>
            </a:r>
            <a:r>
              <a:rPr lang="en" sz="1200">
                <a:solidFill>
                  <a:schemeClr val="accent4"/>
                </a:solidFill>
                <a:latin typeface="Fira Sans Condensed Light"/>
                <a:ea typeface="Fira Sans Condensed Light"/>
                <a:cs typeface="Fira Sans Condensed Light"/>
                <a:sym typeface="Fira Sans Condensed Light"/>
              </a:rPr>
              <a:t>git rm &lt;file-name&gt;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Ignoring files using a .gitignore file: </a:t>
            </a:r>
            <a:r>
              <a:rPr lang="en" sz="1200">
                <a:solidFill>
                  <a:schemeClr val="accent4"/>
                </a:solidFill>
                <a:latin typeface="Fira Sans Condensed Light"/>
                <a:ea typeface="Fira Sans Condensed Light"/>
                <a:cs typeface="Fira Sans Condensed Light"/>
                <a:sym typeface="Fira Sans Condensed Light"/>
              </a:rPr>
              <a:t>create a file called .gitignore in the root directory of the repository and add the names of files or directories to ignore.</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Check your current branch: </a:t>
            </a:r>
            <a:r>
              <a:rPr lang="en" sz="1200">
                <a:solidFill>
                  <a:schemeClr val="accent4"/>
                </a:solidFill>
                <a:latin typeface="Fira Sans Condensed Light"/>
                <a:ea typeface="Fira Sans Condensed Light"/>
                <a:cs typeface="Fira Sans Condensed Light"/>
                <a:sym typeface="Fira Sans Condensed Light"/>
              </a:rPr>
              <a:t>git branch -a</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49" name="Google Shape;149;p23"/>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Adding a README File</a:t>
            </a:r>
            <a:endParaRPr/>
          </a:p>
        </p:txBody>
      </p:sp>
      <p:sp>
        <p:nvSpPr>
          <p:cNvPr id="155" name="Google Shape;155;p24"/>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56" name="Google Shape;156;p24"/>
          <p:cNvSpPr txBox="1"/>
          <p:nvPr/>
        </p:nvSpPr>
        <p:spPr>
          <a:xfrm>
            <a:off x="690500" y="991525"/>
            <a:ext cx="7600500" cy="5264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A README file is an important part of any GitHub repository. It provides basic information about the project, such as its purpose, features, and how to use it. Here are some steps to create and add a README file to your repository:</a:t>
            </a:r>
            <a:endParaRPr b="1" sz="1200">
              <a:solidFill>
                <a:schemeClr val="accent4"/>
              </a:solidFill>
              <a:latin typeface="Fira Sans Condensed"/>
              <a:ea typeface="Fira Sans Condensed"/>
              <a:cs typeface="Fira Sans Condensed"/>
              <a:sym typeface="Fira Sans Condensed"/>
            </a:endParaRPr>
          </a:p>
          <a:p>
            <a:pPr indent="0" lvl="0" marL="9144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304800" lvl="0" marL="457200" rtl="0" algn="l">
              <a:spcBef>
                <a:spcPts val="0"/>
              </a:spcBef>
              <a:spcAft>
                <a:spcPts val="0"/>
              </a:spcAft>
              <a:buClr>
                <a:schemeClr val="accent4"/>
              </a:buClr>
              <a:buSzPts val="12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Create a new file in your repository called README.md (use .md extension for Markdown formatting).</a:t>
            </a:r>
            <a:endParaRPr sz="1200">
              <a:solidFill>
                <a:schemeClr val="accent4"/>
              </a:solidFill>
              <a:latin typeface="Fira Sans Condensed Light"/>
              <a:ea typeface="Fira Sans Condensed Light"/>
              <a:cs typeface="Fira Sans Condensed Light"/>
              <a:sym typeface="Fira Sans Condensed Light"/>
            </a:endParaRPr>
          </a:p>
          <a:p>
            <a:pPr indent="0" lvl="0" marL="9144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304800" lvl="0" marL="457200" rtl="0" algn="l">
              <a:spcBef>
                <a:spcPts val="0"/>
              </a:spcBef>
              <a:spcAft>
                <a:spcPts val="0"/>
              </a:spcAft>
              <a:buClr>
                <a:schemeClr val="accent4"/>
              </a:buClr>
              <a:buSzPts val="12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Add some basic information about your project, such as what it is, why it's useful, and how to get started. You can use Markdown formatting to make your README look more professional and organized.</a:t>
            </a:r>
            <a:endParaRPr sz="1200">
              <a:solidFill>
                <a:schemeClr val="accent4"/>
              </a:solidFill>
              <a:latin typeface="Fira Sans Condensed Light"/>
              <a:ea typeface="Fira Sans Condensed Light"/>
              <a:cs typeface="Fira Sans Condensed Light"/>
              <a:sym typeface="Fira Sans Condensed Light"/>
            </a:endParaRPr>
          </a:p>
          <a:p>
            <a:pPr indent="0" lvl="0" marL="9144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304800" lvl="0" marL="457200" rtl="0" algn="l">
              <a:spcBef>
                <a:spcPts val="0"/>
              </a:spcBef>
              <a:spcAft>
                <a:spcPts val="0"/>
              </a:spcAft>
              <a:buClr>
                <a:schemeClr val="accent4"/>
              </a:buClr>
              <a:buSzPts val="12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Include information on how to install and use the project, along with any dependencies or prerequisites. This will help other users get up and running quickly.</a:t>
            </a:r>
            <a:endParaRPr sz="1200">
              <a:solidFill>
                <a:schemeClr val="accent4"/>
              </a:solidFill>
              <a:latin typeface="Fira Sans Condensed Light"/>
              <a:ea typeface="Fira Sans Condensed Light"/>
              <a:cs typeface="Fira Sans Condensed Light"/>
              <a:sym typeface="Fira Sans Condensed Light"/>
            </a:endParaRPr>
          </a:p>
          <a:p>
            <a:pPr indent="0" lvl="0" marL="9144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304800" lvl="0" marL="457200" rtl="0" algn="l">
              <a:spcBef>
                <a:spcPts val="0"/>
              </a:spcBef>
              <a:spcAft>
                <a:spcPts val="0"/>
              </a:spcAft>
              <a:buClr>
                <a:schemeClr val="accent4"/>
              </a:buClr>
              <a:buSzPts val="12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If applicable, include information on how to contribute to the project, such as how to report bugs, make feature requests, or submit code changes.</a:t>
            </a:r>
            <a:endParaRPr sz="1200">
              <a:solidFill>
                <a:schemeClr val="accent4"/>
              </a:solidFill>
              <a:latin typeface="Fira Sans Condensed Light"/>
              <a:ea typeface="Fira Sans Condensed Light"/>
              <a:cs typeface="Fira Sans Condensed Light"/>
              <a:sym typeface="Fira Sans Condensed Light"/>
            </a:endParaRPr>
          </a:p>
          <a:p>
            <a:pPr indent="0" lvl="0" marL="9144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304800" lvl="0" marL="457200" rtl="0" algn="l">
              <a:spcBef>
                <a:spcPts val="0"/>
              </a:spcBef>
              <a:spcAft>
                <a:spcPts val="0"/>
              </a:spcAft>
              <a:buClr>
                <a:schemeClr val="accent4"/>
              </a:buClr>
              <a:buSzPts val="12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Save the file and commit the changes to your repository.</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57" name="Google Shape;157;p24"/>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Adding Collaborators to Your Repository</a:t>
            </a:r>
            <a:endParaRPr/>
          </a:p>
        </p:txBody>
      </p:sp>
      <p:sp>
        <p:nvSpPr>
          <p:cNvPr id="163" name="Google Shape;163;p25"/>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64" name="Google Shape;164;p25"/>
          <p:cNvSpPr txBox="1"/>
          <p:nvPr/>
        </p:nvSpPr>
        <p:spPr>
          <a:xfrm>
            <a:off x="690500" y="991525"/>
            <a:ext cx="7600500" cy="5079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Collaborating with others is an important part of GitHub. Here are some steps to add collaborators to your repository:</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Go to the repository's page on GitHub.</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Click the "Settings" tab.</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Click "Collaborators &amp; Teams" on the left-hand menu.</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Type the username or email address of the person you want to add as a collaborator.</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Click "Add Collaborator."</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The person you added will receive an email inviting them to collaborate on your repository. They will need to accept the invitation to gain access to the repository.</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65" name="Google Shape;165;p25"/>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Repository Insights </a:t>
            </a:r>
            <a:endParaRPr/>
          </a:p>
        </p:txBody>
      </p:sp>
      <p:sp>
        <p:nvSpPr>
          <p:cNvPr id="171" name="Google Shape;171;p26"/>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72" name="Google Shape;172;p26"/>
          <p:cNvSpPr txBox="1"/>
          <p:nvPr/>
        </p:nvSpPr>
        <p:spPr>
          <a:xfrm>
            <a:off x="690500" y="991525"/>
            <a:ext cx="7600500" cy="4710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GitHub provides a powerful set of analytics tools to help you understand how your repository is being used and identify areas for improvement. </a:t>
            </a:r>
            <a:endParaRPr b="1" sz="13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b="1" sz="13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Here are some of the features available through the "Insights" tab:</a:t>
            </a:r>
            <a:endParaRPr b="1" sz="13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Traffic: </a:t>
            </a:r>
            <a:r>
              <a:rPr lang="en" sz="1300">
                <a:solidFill>
                  <a:schemeClr val="accent4"/>
                </a:solidFill>
                <a:latin typeface="Fira Sans Condensed Light"/>
                <a:ea typeface="Fira Sans Condensed Light"/>
                <a:cs typeface="Fira Sans Condensed Light"/>
                <a:sym typeface="Fira Sans Condensed Light"/>
              </a:rPr>
              <a:t>Shows the number of visits and unique visitors to your repository over time. You can see which pages are being visited most frequently and where your visitors are coming from.</a:t>
            </a:r>
            <a:endParaRPr sz="13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3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Contributors: </a:t>
            </a:r>
            <a:r>
              <a:rPr lang="en" sz="1300">
                <a:solidFill>
                  <a:schemeClr val="accent4"/>
                </a:solidFill>
                <a:latin typeface="Fira Sans Condensed Light"/>
                <a:ea typeface="Fira Sans Condensed Light"/>
                <a:cs typeface="Fira Sans Condensed Light"/>
                <a:sym typeface="Fira Sans Condensed Light"/>
              </a:rPr>
              <a:t>Shows a list of contributors to your repository and the number of commits they have made. You can also see how many pull requests they have submitted and how many have been merged.</a:t>
            </a:r>
            <a:endParaRPr sz="13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3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Code frequency: </a:t>
            </a:r>
            <a:r>
              <a:rPr lang="en" sz="1300">
                <a:solidFill>
                  <a:schemeClr val="accent4"/>
                </a:solidFill>
                <a:latin typeface="Fira Sans Condensed Light"/>
                <a:ea typeface="Fira Sans Condensed Light"/>
                <a:cs typeface="Fira Sans Condensed Light"/>
                <a:sym typeface="Fira Sans Condensed Light"/>
              </a:rPr>
              <a:t>Shows a graph of how often code is being added or removed from your repository. This can help you identify trends in your development process and monitor changes in your codebase.</a:t>
            </a:r>
            <a:endParaRPr sz="13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73" name="Google Shape;173;p26"/>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Repository Insights #2</a:t>
            </a:r>
            <a:endParaRPr/>
          </a:p>
        </p:txBody>
      </p:sp>
      <p:sp>
        <p:nvSpPr>
          <p:cNvPr id="179" name="Google Shape;179;p27"/>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80" name="Google Shape;180;p27"/>
          <p:cNvSpPr txBox="1"/>
          <p:nvPr/>
        </p:nvSpPr>
        <p:spPr>
          <a:xfrm>
            <a:off x="690500" y="991525"/>
            <a:ext cx="7600500" cy="3232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Issues: </a:t>
            </a:r>
            <a:r>
              <a:rPr lang="en" sz="1200">
                <a:solidFill>
                  <a:schemeClr val="accent4"/>
                </a:solidFill>
                <a:latin typeface="Fira Sans Condensed Light"/>
                <a:ea typeface="Fira Sans Condensed Light"/>
                <a:cs typeface="Fira Sans Condensed Light"/>
                <a:sym typeface="Fira Sans Condensed Light"/>
              </a:rPr>
              <a:t>Shows a graph of the number of open and closed issues in your repository over time. You can also see the average time it takes to close an issue and the distribution of issues across labels.</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Pull requests: </a:t>
            </a:r>
            <a:r>
              <a:rPr lang="en" sz="1200">
                <a:solidFill>
                  <a:schemeClr val="accent4"/>
                </a:solidFill>
                <a:latin typeface="Fira Sans Condensed Light"/>
                <a:ea typeface="Fira Sans Condensed Light"/>
                <a:cs typeface="Fira Sans Condensed Light"/>
                <a:sym typeface="Fira Sans Condensed Light"/>
              </a:rPr>
              <a:t>Shows a graph of the number of open and merged pull requests in your repository over time. You can also see the average time it takes to merge a pull request and the distribution of pull requests across labels.</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81" name="Google Shape;181;p27"/>
          <p:cNvPicPr preferRelativeResize="0"/>
          <p:nvPr/>
        </p:nvPicPr>
        <p:blipFill>
          <a:blip r:embed="rId3">
            <a:alphaModFix/>
          </a:blip>
          <a:stretch>
            <a:fillRect/>
          </a:stretch>
        </p:blipFill>
        <p:spPr>
          <a:xfrm>
            <a:off x="1870900" y="2135550"/>
            <a:ext cx="5114650" cy="2719549"/>
          </a:xfrm>
          <a:prstGeom prst="rect">
            <a:avLst/>
          </a:prstGeom>
          <a:noFill/>
          <a:ln>
            <a:noFill/>
          </a:ln>
        </p:spPr>
      </p:pic>
      <p:pic>
        <p:nvPicPr>
          <p:cNvPr id="182" name="Google Shape;182;p27"/>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3875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with Branches</a:t>
            </a:r>
            <a:endParaRPr/>
          </a:p>
        </p:txBody>
      </p:sp>
      <p:sp>
        <p:nvSpPr>
          <p:cNvPr id="188" name="Google Shape;188;p28"/>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89" name="Google Shape;189;p28"/>
          <p:cNvSpPr txBox="1"/>
          <p:nvPr/>
        </p:nvSpPr>
        <p:spPr>
          <a:xfrm>
            <a:off x="690500" y="991525"/>
            <a:ext cx="7600500" cy="36018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Branches are a fundamental part of version control systems like Git and GitHub. They allow developers to work on multiple versions of a project at the same time, without affecting the main codebase. When a new branch is created, it is essentially a copy of the original codebase, which can be modified and experimented with without affecting the main codebase. Branches are often used to work on new features or bug fixes in a controlled and isolated manner. Once a branch is complete, its changes can be merged back into the main codebase through a pull request. This allows multiple developers to collaborate on the same codebase without conflicting with each other's work.</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90" name="Google Shape;190;p28"/>
          <p:cNvPicPr preferRelativeResize="0"/>
          <p:nvPr/>
        </p:nvPicPr>
        <p:blipFill>
          <a:blip r:embed="rId3">
            <a:alphaModFix/>
          </a:blip>
          <a:stretch>
            <a:fillRect/>
          </a:stretch>
        </p:blipFill>
        <p:spPr>
          <a:xfrm>
            <a:off x="2092559" y="2497000"/>
            <a:ext cx="4796381" cy="2367575"/>
          </a:xfrm>
          <a:prstGeom prst="rect">
            <a:avLst/>
          </a:prstGeom>
          <a:noFill/>
          <a:ln>
            <a:noFill/>
          </a:ln>
        </p:spPr>
      </p:pic>
      <p:pic>
        <p:nvPicPr>
          <p:cNvPr id="191" name="Google Shape;191;p28"/>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63875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erminal commands for working with branches in GitHub</a:t>
            </a:r>
            <a:endParaRPr/>
          </a:p>
        </p:txBody>
      </p:sp>
      <p:sp>
        <p:nvSpPr>
          <p:cNvPr id="197" name="Google Shape;197;p29"/>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98" name="Google Shape;198;p29"/>
          <p:cNvSpPr txBox="1"/>
          <p:nvPr/>
        </p:nvSpPr>
        <p:spPr>
          <a:xfrm>
            <a:off x="690500" y="1337625"/>
            <a:ext cx="76005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4"/>
                </a:solidFill>
              </a:rPr>
              <a:t>Creating a new branch:  </a:t>
            </a:r>
            <a:r>
              <a:rPr lang="en">
                <a:solidFill>
                  <a:schemeClr val="accent4"/>
                </a:solidFill>
              </a:rPr>
              <a:t>git checkout -b [new-branch-name]  </a:t>
            </a:r>
            <a:endParaRPr>
              <a:solidFill>
                <a:schemeClr val="accent4"/>
              </a:solidFill>
            </a:endParaRPr>
          </a:p>
          <a:p>
            <a:pPr indent="0" lvl="0" marL="0" rtl="0" algn="l">
              <a:spcBef>
                <a:spcPts val="0"/>
              </a:spcBef>
              <a:spcAft>
                <a:spcPts val="0"/>
              </a:spcAft>
              <a:buNone/>
            </a:pPr>
            <a:r>
              <a:rPr lang="en">
                <a:solidFill>
                  <a:schemeClr val="accent4"/>
                </a:solidFill>
              </a:rPr>
              <a:t>-This creates a new branch and switches to it.</a:t>
            </a:r>
            <a:endParaRPr>
              <a:solidFill>
                <a:schemeClr val="accent4"/>
              </a:solidFill>
            </a:endParaRPr>
          </a:p>
          <a:p>
            <a:pPr indent="0" lvl="0" marL="0" rtl="0" algn="l">
              <a:spcBef>
                <a:spcPts val="0"/>
              </a:spcBef>
              <a:spcAft>
                <a:spcPts val="0"/>
              </a:spcAft>
              <a:buNone/>
            </a:pPr>
            <a:r>
              <a:t/>
            </a:r>
            <a:endParaRPr>
              <a:solidFill>
                <a:schemeClr val="accent4"/>
              </a:solidFill>
            </a:endParaRPr>
          </a:p>
          <a:p>
            <a:pPr indent="0" lvl="0" marL="0" rtl="0" algn="l">
              <a:spcBef>
                <a:spcPts val="0"/>
              </a:spcBef>
              <a:spcAft>
                <a:spcPts val="0"/>
              </a:spcAft>
              <a:buNone/>
            </a:pPr>
            <a:r>
              <a:rPr b="1" lang="en">
                <a:solidFill>
                  <a:schemeClr val="accent4"/>
                </a:solidFill>
              </a:rPr>
              <a:t>Switching between branches: </a:t>
            </a:r>
            <a:r>
              <a:rPr lang="en">
                <a:solidFill>
                  <a:schemeClr val="accent4"/>
                </a:solidFill>
              </a:rPr>
              <a:t>git checkout [existing-branch-name]</a:t>
            </a:r>
            <a:endParaRPr>
              <a:solidFill>
                <a:schemeClr val="accent4"/>
              </a:solidFill>
            </a:endParaRPr>
          </a:p>
          <a:p>
            <a:pPr indent="0" lvl="0" marL="0" rtl="0" algn="l">
              <a:spcBef>
                <a:spcPts val="0"/>
              </a:spcBef>
              <a:spcAft>
                <a:spcPts val="0"/>
              </a:spcAft>
              <a:buNone/>
            </a:pPr>
            <a:r>
              <a:rPr lang="en">
                <a:solidFill>
                  <a:schemeClr val="accent4"/>
                </a:solidFill>
              </a:rPr>
              <a:t>-This switches to an existing branch.</a:t>
            </a:r>
            <a:endParaRPr>
              <a:solidFill>
                <a:schemeClr val="accent4"/>
              </a:solidFill>
            </a:endParaRPr>
          </a:p>
          <a:p>
            <a:pPr indent="0" lvl="0" marL="0" rtl="0" algn="l">
              <a:spcBef>
                <a:spcPts val="0"/>
              </a:spcBef>
              <a:spcAft>
                <a:spcPts val="0"/>
              </a:spcAft>
              <a:buNone/>
            </a:pPr>
            <a:r>
              <a:t/>
            </a:r>
            <a:endParaRPr b="1">
              <a:solidFill>
                <a:schemeClr val="accent4"/>
              </a:solidFill>
            </a:endParaRPr>
          </a:p>
          <a:p>
            <a:pPr indent="0" lvl="0" marL="0" rtl="0" algn="l">
              <a:spcBef>
                <a:spcPts val="0"/>
              </a:spcBef>
              <a:spcAft>
                <a:spcPts val="0"/>
              </a:spcAft>
              <a:buNone/>
            </a:pPr>
            <a:r>
              <a:rPr b="1" lang="en">
                <a:solidFill>
                  <a:schemeClr val="accent4"/>
                </a:solidFill>
              </a:rPr>
              <a:t>Merging branches: </a:t>
            </a:r>
            <a:r>
              <a:rPr lang="en">
                <a:solidFill>
                  <a:schemeClr val="accent4"/>
                </a:solidFill>
              </a:rPr>
              <a:t> git checkout main  - This switches to the main branch.</a:t>
            </a:r>
            <a:endParaRPr>
              <a:solidFill>
                <a:schemeClr val="accent4"/>
              </a:solidFill>
            </a:endParaRPr>
          </a:p>
          <a:p>
            <a:pPr indent="0" lvl="0" marL="0" rtl="0" algn="l">
              <a:spcBef>
                <a:spcPts val="0"/>
              </a:spcBef>
              <a:spcAft>
                <a:spcPts val="0"/>
              </a:spcAft>
              <a:buNone/>
            </a:pPr>
            <a:r>
              <a:rPr lang="en">
                <a:solidFill>
                  <a:schemeClr val="accent4"/>
                </a:solidFill>
              </a:rPr>
              <a:t>git merge [branch-to-merge]  - This merges changes from the specified branch into the main branch.</a:t>
            </a:r>
            <a:endParaRPr>
              <a:solidFill>
                <a:schemeClr val="accent4"/>
              </a:solidFill>
            </a:endParaRPr>
          </a:p>
          <a:p>
            <a:pPr indent="0" lvl="0" marL="0" rtl="0" algn="l">
              <a:spcBef>
                <a:spcPts val="0"/>
              </a:spcBef>
              <a:spcAft>
                <a:spcPts val="0"/>
              </a:spcAft>
              <a:buNone/>
            </a:pPr>
            <a:r>
              <a:t/>
            </a:r>
            <a:endParaRPr>
              <a:solidFill>
                <a:schemeClr val="accent4"/>
              </a:solidFill>
            </a:endParaRPr>
          </a:p>
          <a:p>
            <a:pPr indent="0" lvl="0" marL="0" rtl="0" algn="l">
              <a:spcBef>
                <a:spcPts val="0"/>
              </a:spcBef>
              <a:spcAft>
                <a:spcPts val="0"/>
              </a:spcAft>
              <a:buNone/>
            </a:pPr>
            <a:r>
              <a:rPr b="1" lang="en">
                <a:solidFill>
                  <a:schemeClr val="accent4"/>
                </a:solidFill>
              </a:rPr>
              <a:t>Deleting branches:</a:t>
            </a:r>
            <a:r>
              <a:rPr lang="en">
                <a:solidFill>
                  <a:schemeClr val="accent4"/>
                </a:solidFill>
              </a:rPr>
              <a:t> git branch -d [branch-to-delete] This deletes the specified branch</a:t>
            </a:r>
            <a:endParaRPr>
              <a:solidFill>
                <a:schemeClr val="accent4"/>
              </a:solidFill>
            </a:endParaRPr>
          </a:p>
        </p:txBody>
      </p:sp>
      <p:pic>
        <p:nvPicPr>
          <p:cNvPr id="199" name="Google Shape;199;p29"/>
          <p:cNvPicPr preferRelativeResize="0"/>
          <p:nvPr/>
        </p:nvPicPr>
        <p:blipFill>
          <a:blip r:embed="rId3">
            <a:alphaModFix/>
          </a:blip>
          <a:stretch>
            <a:fillRect/>
          </a:stretch>
        </p:blipFill>
        <p:spPr>
          <a:xfrm>
            <a:off x="71975" y="51700"/>
            <a:ext cx="952875" cy="3535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587000" y="108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Pull Requests in GitHub</a:t>
            </a:r>
            <a:endParaRPr/>
          </a:p>
        </p:txBody>
      </p:sp>
      <p:sp>
        <p:nvSpPr>
          <p:cNvPr id="205" name="Google Shape;205;p30"/>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06" name="Google Shape;206;p30"/>
          <p:cNvSpPr txBox="1"/>
          <p:nvPr/>
        </p:nvSpPr>
        <p:spPr>
          <a:xfrm>
            <a:off x="690500" y="825850"/>
            <a:ext cx="7600500" cy="46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What is a Pull Request?</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A pull request is a way for developers to propose changes to a codebase in GitHub.</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It allows developers to explain their changes, provide context, and request feedback from other team members.</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Once a pull request is created, it can be reviewed, discussed, and commented on by other developers before being merged into the codebase.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How to Create a Pull Request:</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Clone the repository:</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git clone [repository-url]</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Create a new branch to work on changes:</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git checkout -b [new-branch-name]</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Make changes to the codebase and commit them:</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git add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git commit -m "[commit-message]"</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Push the branch to the repository:</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git push origin [new-branch-name]</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Create a pull request from the branch in the cloned repository to the original repository:</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hub pull-request -b [base-branch] -h [head-branch] -m "[pull-request-title]"</a:t>
            </a:r>
            <a:endParaRPr sz="13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07" name="Google Shape;207;p30"/>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Pull Requests in GitHub #2</a:t>
            </a:r>
            <a:endParaRPr/>
          </a:p>
        </p:txBody>
      </p:sp>
      <p:sp>
        <p:nvSpPr>
          <p:cNvPr id="213" name="Google Shape;213;p31"/>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14" name="Google Shape;214;p31"/>
          <p:cNvSpPr txBox="1"/>
          <p:nvPr/>
        </p:nvSpPr>
        <p:spPr>
          <a:xfrm>
            <a:off x="638750" y="991525"/>
            <a:ext cx="7600500" cy="338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Pull Request Review Process:</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When a pull request is created, other developers can review the proposed changes and leave comments.</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The pull request review process allows for collaboration and discussion among team members before changes are merged into the codebase.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The review process can involve checking for bugs, verifying that tests pass, ensuring code meets style guidelines, and discussing overall architecture and design decisions.</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Merge the pull request:</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git merge [pull-request-branch-name]</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Push the changes to the original repository:</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git push origin [base-branch]</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15" name="Google Shape;215;p31"/>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introduction</a:t>
            </a:r>
            <a:endParaRPr/>
          </a:p>
        </p:txBody>
      </p:sp>
      <p:sp>
        <p:nvSpPr>
          <p:cNvPr id="63" name="Google Shape;63;p14"/>
          <p:cNvSpPr txBox="1"/>
          <p:nvPr/>
        </p:nvSpPr>
        <p:spPr>
          <a:xfrm>
            <a:off x="5699118" y="1934389"/>
            <a:ext cx="21552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Fira Sans Condensed"/>
                <a:ea typeface="Fira Sans Condensed"/>
                <a:cs typeface="Fira Sans Condensed"/>
                <a:sym typeface="Fira Sans Condensed"/>
              </a:rPr>
              <a:t>Using SSH</a:t>
            </a:r>
            <a:endParaRPr b="1">
              <a:solidFill>
                <a:schemeClr val="lt2"/>
              </a:solidFill>
              <a:latin typeface="Fira Sans Condensed"/>
              <a:ea typeface="Fira Sans Condensed"/>
              <a:cs typeface="Fira Sans Condensed"/>
              <a:sym typeface="Fira Sans Condensed"/>
            </a:endParaRPr>
          </a:p>
        </p:txBody>
      </p:sp>
      <p:sp>
        <p:nvSpPr>
          <p:cNvPr id="64" name="Google Shape;64;p14"/>
          <p:cNvSpPr txBox="1"/>
          <p:nvPr/>
        </p:nvSpPr>
        <p:spPr>
          <a:xfrm>
            <a:off x="2313756" y="3752718"/>
            <a:ext cx="2155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Fira Sans Condensed"/>
                <a:ea typeface="Fira Sans Condensed"/>
                <a:cs typeface="Fira Sans Condensed"/>
                <a:sym typeface="Fira Sans Condensed"/>
              </a:rPr>
              <a:t>Creating github account</a:t>
            </a:r>
            <a:endParaRPr b="1">
              <a:solidFill>
                <a:schemeClr val="lt2"/>
              </a:solidFill>
              <a:latin typeface="Fira Sans Condensed"/>
              <a:ea typeface="Fira Sans Condensed"/>
              <a:cs typeface="Fira Sans Condensed"/>
              <a:sym typeface="Fira Sans Condensed"/>
            </a:endParaRPr>
          </a:p>
        </p:txBody>
      </p:sp>
      <p:sp>
        <p:nvSpPr>
          <p:cNvPr id="65" name="Google Shape;65;p14"/>
          <p:cNvSpPr txBox="1"/>
          <p:nvPr/>
        </p:nvSpPr>
        <p:spPr>
          <a:xfrm>
            <a:off x="5699118" y="3752717"/>
            <a:ext cx="2155200" cy="5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Fira Sans Condensed"/>
                <a:ea typeface="Fira Sans Condensed"/>
                <a:cs typeface="Fira Sans Condensed"/>
                <a:sym typeface="Fira Sans Condensed"/>
              </a:rPr>
              <a:t>Searching in github</a:t>
            </a:r>
            <a:endParaRPr>
              <a:solidFill>
                <a:schemeClr val="lt2"/>
              </a:solidFill>
              <a:latin typeface="Fira Sans Condensed"/>
              <a:ea typeface="Fira Sans Condensed"/>
              <a:cs typeface="Fira Sans Condensed"/>
              <a:sym typeface="Fira Sans Condensed"/>
            </a:endParaRPr>
          </a:p>
        </p:txBody>
      </p:sp>
      <p:sp>
        <p:nvSpPr>
          <p:cNvPr id="66" name="Google Shape;66;p14"/>
          <p:cNvSpPr txBox="1"/>
          <p:nvPr/>
        </p:nvSpPr>
        <p:spPr>
          <a:xfrm>
            <a:off x="2313756" y="1935348"/>
            <a:ext cx="2155200" cy="5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Fira Sans Condensed"/>
                <a:ea typeface="Fira Sans Condensed"/>
                <a:cs typeface="Fira Sans Condensed"/>
                <a:sym typeface="Fira Sans Condensed"/>
              </a:rPr>
              <a:t>Understanding Github</a:t>
            </a:r>
            <a:endParaRPr b="1">
              <a:solidFill>
                <a:schemeClr val="lt2"/>
              </a:solidFill>
              <a:latin typeface="Fira Sans Condensed"/>
              <a:ea typeface="Fira Sans Condensed"/>
              <a:cs typeface="Fira Sans Condensed"/>
              <a:sym typeface="Fira Sans Condensed"/>
            </a:endParaRPr>
          </a:p>
        </p:txBody>
      </p:sp>
      <p:sp>
        <p:nvSpPr>
          <p:cNvPr id="67" name="Google Shape;67;p14"/>
          <p:cNvSpPr/>
          <p:nvPr/>
        </p:nvSpPr>
        <p:spPr>
          <a:xfrm>
            <a:off x="1289677" y="1652336"/>
            <a:ext cx="877800" cy="877800"/>
          </a:xfrm>
          <a:prstGeom prst="roundRect">
            <a:avLst>
              <a:gd fmla="val 0" name="adj"/>
            </a:avLst>
          </a:pr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lt2"/>
                </a:solidFill>
                <a:latin typeface="Rajdhani"/>
                <a:ea typeface="Rajdhani"/>
                <a:cs typeface="Rajdhani"/>
                <a:sym typeface="Rajdhani"/>
              </a:rPr>
              <a:t>1</a:t>
            </a:r>
            <a:endParaRPr b="1" sz="4000">
              <a:solidFill>
                <a:schemeClr val="lt2"/>
              </a:solidFill>
              <a:latin typeface="Rajdhani"/>
              <a:ea typeface="Rajdhani"/>
              <a:cs typeface="Rajdhani"/>
              <a:sym typeface="Rajdhani"/>
            </a:endParaRPr>
          </a:p>
        </p:txBody>
      </p:sp>
      <p:sp>
        <p:nvSpPr>
          <p:cNvPr id="68" name="Google Shape;68;p14"/>
          <p:cNvSpPr/>
          <p:nvPr/>
        </p:nvSpPr>
        <p:spPr>
          <a:xfrm>
            <a:off x="4672346" y="1652336"/>
            <a:ext cx="877800" cy="877800"/>
          </a:xfrm>
          <a:prstGeom prst="roundRect">
            <a:avLst>
              <a:gd fmla="val 0" name="adj"/>
            </a:avLst>
          </a:pr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lt2"/>
                </a:solidFill>
                <a:latin typeface="Rajdhani"/>
                <a:ea typeface="Rajdhani"/>
                <a:cs typeface="Rajdhani"/>
                <a:sym typeface="Rajdhani"/>
              </a:rPr>
              <a:t>3</a:t>
            </a:r>
            <a:endParaRPr b="1" sz="4000">
              <a:solidFill>
                <a:schemeClr val="lt2"/>
              </a:solidFill>
              <a:latin typeface="Rajdhani"/>
              <a:ea typeface="Rajdhani"/>
              <a:cs typeface="Rajdhani"/>
              <a:sym typeface="Rajdhani"/>
            </a:endParaRPr>
          </a:p>
        </p:txBody>
      </p:sp>
      <p:sp>
        <p:nvSpPr>
          <p:cNvPr id="69" name="Google Shape;69;p14"/>
          <p:cNvSpPr/>
          <p:nvPr/>
        </p:nvSpPr>
        <p:spPr>
          <a:xfrm>
            <a:off x="1289677" y="3475047"/>
            <a:ext cx="877800" cy="877800"/>
          </a:xfrm>
          <a:prstGeom prst="roundRect">
            <a:avLst>
              <a:gd fmla="val 0" name="adj"/>
            </a:avLst>
          </a:pr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lt2"/>
                </a:solidFill>
                <a:latin typeface="Rajdhani"/>
                <a:ea typeface="Rajdhani"/>
                <a:cs typeface="Rajdhani"/>
                <a:sym typeface="Rajdhani"/>
              </a:rPr>
              <a:t>2</a:t>
            </a:r>
            <a:endParaRPr b="1" sz="4000">
              <a:solidFill>
                <a:schemeClr val="lt2"/>
              </a:solidFill>
              <a:latin typeface="Rajdhani"/>
              <a:ea typeface="Rajdhani"/>
              <a:cs typeface="Rajdhani"/>
              <a:sym typeface="Rajdhani"/>
            </a:endParaRPr>
          </a:p>
        </p:txBody>
      </p:sp>
      <p:sp>
        <p:nvSpPr>
          <p:cNvPr id="70" name="Google Shape;70;p14"/>
          <p:cNvSpPr/>
          <p:nvPr/>
        </p:nvSpPr>
        <p:spPr>
          <a:xfrm>
            <a:off x="4672346" y="3475047"/>
            <a:ext cx="877800" cy="877800"/>
          </a:xfrm>
          <a:prstGeom prst="roundRect">
            <a:avLst>
              <a:gd fmla="val 0" name="adj"/>
            </a:avLst>
          </a:prstGeom>
          <a:solidFill>
            <a:srgbClr val="F3F3F3">
              <a:alpha val="23720"/>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4000">
                <a:solidFill>
                  <a:schemeClr val="lt2"/>
                </a:solidFill>
                <a:latin typeface="Rajdhani"/>
                <a:ea typeface="Rajdhani"/>
                <a:cs typeface="Rajdhani"/>
                <a:sym typeface="Rajdhani"/>
              </a:rPr>
              <a:t>4</a:t>
            </a:r>
            <a:endParaRPr b="1" sz="4000">
              <a:solidFill>
                <a:schemeClr val="lt2"/>
              </a:solidFill>
              <a:latin typeface="Rajdhani"/>
              <a:ea typeface="Rajdhani"/>
              <a:cs typeface="Rajdhani"/>
              <a:sym typeface="Rajdhani"/>
            </a:endParaRPr>
          </a:p>
        </p:txBody>
      </p:sp>
      <p:pic>
        <p:nvPicPr>
          <p:cNvPr id="71" name="Google Shape;71;p14"/>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Merging with Conflicts in GitHub</a:t>
            </a:r>
            <a:endParaRPr/>
          </a:p>
        </p:txBody>
      </p:sp>
      <p:sp>
        <p:nvSpPr>
          <p:cNvPr id="221" name="Google Shape;221;p32"/>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22" name="Google Shape;222;p32"/>
          <p:cNvSpPr txBox="1"/>
          <p:nvPr/>
        </p:nvSpPr>
        <p:spPr>
          <a:xfrm>
            <a:off x="638750" y="991525"/>
            <a:ext cx="7600500" cy="375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Sometimes, when you try to merge changes in GitHub, conflicts can occur.</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Conflicts happen when two or more branches have made changes to the same lines of code, and GitHub doesn't know which changes to keep.</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In this slide, we will discuss how to handle conflicts that arise during the merging process in GitHub.</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Understanding Code Conflicts:</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A code conflict occurs when changes made in one branch conflict with changes made in another branch.</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Conflicts can happen when two or more people are working on the same codebase, and changes are made simultaneously.</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Conflicts can also occur when changes made in a branch are based on outdated code in another branch.</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23" name="Google Shape;223;p32"/>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to handle code conflict in github?</a:t>
            </a:r>
            <a:endParaRPr/>
          </a:p>
        </p:txBody>
      </p:sp>
      <p:sp>
        <p:nvSpPr>
          <p:cNvPr id="229" name="Google Shape;229;p33"/>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30" name="Google Shape;230;p33"/>
          <p:cNvSpPr txBox="1"/>
          <p:nvPr/>
        </p:nvSpPr>
        <p:spPr>
          <a:xfrm>
            <a:off x="638750" y="991525"/>
            <a:ext cx="7600500" cy="575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Identify the conflicting files:</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a:solidFill>
                  <a:schemeClr val="accent4"/>
                </a:solidFill>
                <a:latin typeface="Fira Sans Condensed"/>
                <a:ea typeface="Fira Sans Condensed"/>
                <a:cs typeface="Fira Sans Condensed"/>
                <a:sym typeface="Fira Sans Condensed"/>
              </a:rPr>
              <a:t>git status</a:t>
            </a:r>
            <a:endParaRPr>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Open the conflicting file in a text editor:</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a:solidFill>
                  <a:schemeClr val="accent4"/>
                </a:solidFill>
                <a:latin typeface="Fira Sans Condensed"/>
                <a:ea typeface="Fira Sans Condensed"/>
                <a:cs typeface="Fira Sans Condensed"/>
                <a:sym typeface="Fira Sans Condensed"/>
              </a:rPr>
              <a:t>code [conflicting-file-name]</a:t>
            </a:r>
            <a:endParaRPr>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Search for the conflicting code sections and resolve the conflicts manually.</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a:solidFill>
                  <a:schemeClr val="accent4"/>
                </a:solidFill>
                <a:latin typeface="Fira Sans Condensed"/>
                <a:ea typeface="Fira Sans Condensed"/>
                <a:cs typeface="Fira Sans Condensed"/>
                <a:sym typeface="Fira Sans Condensed"/>
              </a:rPr>
              <a:t>GitHub will highlight the conflicting sections in the file with &lt;&lt;&lt;&lt;&lt;&lt;, ======, and &gt;&gt;&gt;&gt;&gt;&gt; markers.</a:t>
            </a:r>
            <a:endParaRPr>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Edit the code to resolve the conflicts.</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Save the file and stage it for commit:</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add [conflicting-file-name]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Commit the changes with a message:</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commit -m "[commit-message]"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Push the changes to the original repository:</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push origin [base-branch]</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31" name="Google Shape;231;p33"/>
          <p:cNvPicPr preferRelativeResize="0"/>
          <p:nvPr/>
        </p:nvPicPr>
        <p:blipFill>
          <a:blip r:embed="rId3">
            <a:alphaModFix/>
          </a:blip>
          <a:stretch>
            <a:fillRect/>
          </a:stretch>
        </p:blipFill>
        <p:spPr>
          <a:xfrm>
            <a:off x="225800" y="128625"/>
            <a:ext cx="871125" cy="323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Forking Repositories in GitHub</a:t>
            </a:r>
            <a:endParaRPr/>
          </a:p>
        </p:txBody>
      </p:sp>
      <p:sp>
        <p:nvSpPr>
          <p:cNvPr id="237" name="Google Shape;237;p34"/>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38" name="Google Shape;238;p34"/>
          <p:cNvSpPr txBox="1"/>
          <p:nvPr/>
        </p:nvSpPr>
        <p:spPr>
          <a:xfrm>
            <a:off x="638750" y="991525"/>
            <a:ext cx="7600500" cy="489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What is a Forked Repository?</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A forked repository is a personal copy of another user's repository.</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When you fork a repository, you create a new branch that is independent of the original codebase.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You can make changes to the forked repository and push those changes to your forked repository without affecting the original codebase.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How to Fork a Repository:</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Navigate to the repository you want to fork in GitHub.</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Click the "Fork" button in the top-right corner of the repository page.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Select the account you want to fork the repository to (if you have multiple GitHub accounts).</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Wait for the forking process to complete.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39" name="Google Shape;239;p34"/>
          <p:cNvPicPr preferRelativeResize="0"/>
          <p:nvPr/>
        </p:nvPicPr>
        <p:blipFill>
          <a:blip r:embed="rId3">
            <a:alphaModFix/>
          </a:blip>
          <a:stretch>
            <a:fillRect/>
          </a:stretch>
        </p:blipFill>
        <p:spPr>
          <a:xfrm>
            <a:off x="1948213" y="3717075"/>
            <a:ext cx="4981575" cy="571500"/>
          </a:xfrm>
          <a:prstGeom prst="rect">
            <a:avLst/>
          </a:prstGeom>
          <a:noFill/>
          <a:ln>
            <a:noFill/>
          </a:ln>
        </p:spPr>
      </p:pic>
      <p:sp>
        <p:nvSpPr>
          <p:cNvPr id="240" name="Google Shape;240;p34"/>
          <p:cNvSpPr/>
          <p:nvPr/>
        </p:nvSpPr>
        <p:spPr>
          <a:xfrm>
            <a:off x="3678325" y="3749475"/>
            <a:ext cx="1605600" cy="5391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1" name="Google Shape;241;p34"/>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Forking Repositories in GitHub #2</a:t>
            </a:r>
            <a:endParaRPr/>
          </a:p>
        </p:txBody>
      </p:sp>
      <p:sp>
        <p:nvSpPr>
          <p:cNvPr id="247" name="Google Shape;247;p35"/>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48" name="Google Shape;248;p35"/>
          <p:cNvSpPr txBox="1"/>
          <p:nvPr/>
        </p:nvSpPr>
        <p:spPr>
          <a:xfrm>
            <a:off x="638750" y="991525"/>
            <a:ext cx="7600500" cy="621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How to Work with a Forked Repository:</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Clone the forked repository to your local machine:</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clone [forked-repository-url]</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Create a new branch to work on changes:</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checkout -b [new-branch-name]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Make changes to the codebase and commit them:</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add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commit -m "[commit-message]"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Push the branch to your forked repository:</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 push origin [new-branch-name]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Create a pull request to merge your changes into the original repository:</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Navigate to your forked repository in GitHub</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Click the "New pull request" button</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Choose the branch with your changes as the "head branch"</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Choose the original repository branch you want to merge your changes into as the "base branch"</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Click the "Create pull request" button</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49" name="Google Shape;249;p35"/>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Issues in GitHub</a:t>
            </a:r>
            <a:endParaRPr/>
          </a:p>
        </p:txBody>
      </p:sp>
      <p:sp>
        <p:nvSpPr>
          <p:cNvPr id="255" name="Google Shape;255;p36"/>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56" name="Google Shape;256;p36"/>
          <p:cNvSpPr txBox="1"/>
          <p:nvPr/>
        </p:nvSpPr>
        <p:spPr>
          <a:xfrm>
            <a:off x="638750" y="991525"/>
            <a:ext cx="7600500" cy="661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What is an Issue?</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An issue is a ticket that tracks a task, bug, or feature request in a GitHub repository.</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Issues can be assigned to specific people, labeled, and prioritized.</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Anyone can create an issue in a GitHub repository, and they can be used to facilitate collaboration and communication among team members.</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How to Create an Issue:</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Navigate to the repository where you want to create an issue.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Click on the "Issues" tab.</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Click the "New issue" button.</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Give your issue a descriptive title.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Write a detailed description of the issue, including steps to reproduce the problem (if applicable).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Assign the issue to a specific person, if necessary.</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Label the issue with relevant tags, such as "bug" or "enhancement."</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Set the priority of the issue using the "Priority" field.</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Click the "Submit new issue" button.</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57" name="Google Shape;257;p36"/>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7"/>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Issues in GitHub #2</a:t>
            </a:r>
            <a:endParaRPr/>
          </a:p>
        </p:txBody>
      </p:sp>
      <p:sp>
        <p:nvSpPr>
          <p:cNvPr id="263" name="Google Shape;263;p37"/>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64" name="Google Shape;264;p37"/>
          <p:cNvSpPr txBox="1"/>
          <p:nvPr/>
        </p:nvSpPr>
        <p:spPr>
          <a:xfrm>
            <a:off x="638750" y="991525"/>
            <a:ext cx="7600500" cy="4894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accent4"/>
                </a:solidFill>
                <a:latin typeface="Fira Sans Condensed"/>
                <a:ea typeface="Fira Sans Condensed"/>
                <a:cs typeface="Fira Sans Condensed"/>
                <a:sym typeface="Fira Sans Condensed"/>
              </a:rPr>
              <a:t>Tips for Creating Effective Issues:</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Use a descriptive title that clearly summarizes the issue.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Provide detailed information about the problem, including any error messages or steps to reproduce the issue.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Use labels and priority fields to help organize and prioritize issues.</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Assign issues to specific people to ensure that they are addressed promptly.</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Use the discussion section to communicate with other team members and provide updates on the progress of the issue.</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65" name="Google Shape;265;p37"/>
          <p:cNvPicPr preferRelativeResize="0"/>
          <p:nvPr/>
        </p:nvPicPr>
        <p:blipFill>
          <a:blip r:embed="rId3">
            <a:alphaModFix/>
          </a:blip>
          <a:stretch>
            <a:fillRect/>
          </a:stretch>
        </p:blipFill>
        <p:spPr>
          <a:xfrm>
            <a:off x="476100" y="2651500"/>
            <a:ext cx="8191801" cy="2165125"/>
          </a:xfrm>
          <a:prstGeom prst="rect">
            <a:avLst/>
          </a:prstGeom>
          <a:noFill/>
          <a:ln>
            <a:noFill/>
          </a:ln>
        </p:spPr>
      </p:pic>
      <p:sp>
        <p:nvSpPr>
          <p:cNvPr id="266" name="Google Shape;266;p37"/>
          <p:cNvSpPr/>
          <p:nvPr/>
        </p:nvSpPr>
        <p:spPr>
          <a:xfrm>
            <a:off x="6322175" y="3038025"/>
            <a:ext cx="1422900" cy="1221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7"/>
          <p:cNvSpPr/>
          <p:nvPr/>
        </p:nvSpPr>
        <p:spPr>
          <a:xfrm>
            <a:off x="880650" y="2691925"/>
            <a:ext cx="663300" cy="249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7"/>
          <p:cNvSpPr/>
          <p:nvPr/>
        </p:nvSpPr>
        <p:spPr>
          <a:xfrm>
            <a:off x="5485750" y="4576275"/>
            <a:ext cx="807600" cy="249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9" name="Google Shape;269;p37"/>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Publishing a Release in GitHub</a:t>
            </a:r>
            <a:endParaRPr/>
          </a:p>
        </p:txBody>
      </p:sp>
      <p:sp>
        <p:nvSpPr>
          <p:cNvPr id="275" name="Google Shape;275;p38"/>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76" name="Google Shape;276;p38"/>
          <p:cNvSpPr txBox="1"/>
          <p:nvPr/>
        </p:nvSpPr>
        <p:spPr>
          <a:xfrm>
            <a:off x="638750" y="991525"/>
            <a:ext cx="7600500" cy="677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What is a Release?</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A release is a specific version of your code that is ready for distribution.</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Releases are used to share code with others, such as a new version of your software or a stable release.</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You can add releases to your repository to mark specific milestones or versions.</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How to Publish a Release:</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Navigate to the repository where you want to publish a release.</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Click on the "Releases" tab.</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Click the "Draft a new release" button.</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Give your release a descriptive title and version number.</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Add a detailed description of the release, including any new features or changes.</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Choose the commit that you want to tag and include in the release.</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Add any relevant assets, such as binaries or documentation.</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Click the "Publish release" button.</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77" name="Google Shape;277;p38"/>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Actions</a:t>
            </a:r>
            <a:endParaRPr/>
          </a:p>
        </p:txBody>
      </p:sp>
      <p:sp>
        <p:nvSpPr>
          <p:cNvPr id="283" name="Google Shape;283;p39"/>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84" name="Google Shape;284;p39"/>
          <p:cNvSpPr txBox="1"/>
          <p:nvPr/>
        </p:nvSpPr>
        <p:spPr>
          <a:xfrm>
            <a:off x="638750" y="991525"/>
            <a:ext cx="7600500" cy="655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What is GitHub Actions?</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GitHub Actions is an automation tool that allows you to build custom workflows for your GitHub repositories.</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Workflows are made up of one or more jobs, which are sets of steps that run on a specific runner.</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Workflows can be triggered by events, such as a push to a specific branch or the creation of a pull request.</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How to Create a Workflow:</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Navigate to the repository where you want to create a workflow.</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Click on the "Actions" tab.</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Click the "New workflow" button.</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Choose a template or create a new workflow file from scratch.</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Define the trigger events and jobs for the workflow.</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Add steps to each job to automate specific tasks.</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Test and debug the workflow as needed.</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Save and commit the workflow file to your repository.</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85" name="Google Shape;285;p39"/>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Actions Pipeline Syntax</a:t>
            </a:r>
            <a:endParaRPr/>
          </a:p>
        </p:txBody>
      </p:sp>
      <p:sp>
        <p:nvSpPr>
          <p:cNvPr id="291" name="Google Shape;291;p40"/>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292" name="Google Shape;292;p40"/>
          <p:cNvSpPr txBox="1"/>
          <p:nvPr/>
        </p:nvSpPr>
        <p:spPr>
          <a:xfrm>
            <a:off x="638750" y="825850"/>
            <a:ext cx="7600500" cy="591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GitHub Actions uses a YAML-based syntax to define workflows.</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A pipeline in GitHub Actions is defined using the following syntax:</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The name field defines the name of the pipeline.</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The on field defines the event that triggers the pipeline.</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The jobs field defines the jobs that make up the pipeline.</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Each job is made up of a runs-on field that defines the runner for the job, and a steps field that defines the steps that make up the job.</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Each step is made up of a name field that defines the name of the step, and a run field that defines the command to run for the step.</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0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0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293" name="Google Shape;293;p40"/>
          <p:cNvPicPr preferRelativeResize="0"/>
          <p:nvPr/>
        </p:nvPicPr>
        <p:blipFill>
          <a:blip r:embed="rId3">
            <a:alphaModFix/>
          </a:blip>
          <a:stretch>
            <a:fillRect/>
          </a:stretch>
        </p:blipFill>
        <p:spPr>
          <a:xfrm>
            <a:off x="3367425" y="1755750"/>
            <a:ext cx="1983750" cy="1936150"/>
          </a:xfrm>
          <a:prstGeom prst="rect">
            <a:avLst/>
          </a:prstGeom>
          <a:noFill/>
          <a:ln>
            <a:noFill/>
          </a:ln>
        </p:spPr>
      </p:pic>
      <p:pic>
        <p:nvPicPr>
          <p:cNvPr id="294" name="Google Shape;294;p40"/>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Actions Pipeline Syntax</a:t>
            </a:r>
            <a:endParaRPr/>
          </a:p>
        </p:txBody>
      </p:sp>
      <p:sp>
        <p:nvSpPr>
          <p:cNvPr id="300" name="Google Shape;300;p41"/>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01" name="Google Shape;301;p41"/>
          <p:cNvSpPr txBox="1"/>
          <p:nvPr/>
        </p:nvSpPr>
        <p:spPr>
          <a:xfrm>
            <a:off x="638750" y="943488"/>
            <a:ext cx="7600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4"/>
                </a:solidFill>
                <a:latin typeface="Fira Sans Condensed"/>
                <a:ea typeface="Fira Sans Condensed"/>
                <a:cs typeface="Fira Sans Condensed"/>
                <a:sym typeface="Fira Sans Condensed"/>
              </a:rPr>
              <a:t>Here is an example of a simple pipeline that builds and tests a Node.js application:</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				</a:t>
            </a:r>
            <a:endParaRPr sz="1200">
              <a:solidFill>
                <a:schemeClr val="accent4"/>
              </a:solidFill>
              <a:latin typeface="Fira Sans Condensed"/>
              <a:ea typeface="Fira Sans Condensed"/>
              <a:cs typeface="Fira Sans Condensed"/>
              <a:sym typeface="Fira Sans Condensed"/>
            </a:endParaRPr>
          </a:p>
        </p:txBody>
      </p:sp>
      <p:pic>
        <p:nvPicPr>
          <p:cNvPr id="302" name="Google Shape;302;p41"/>
          <p:cNvPicPr preferRelativeResize="0"/>
          <p:nvPr/>
        </p:nvPicPr>
        <p:blipFill>
          <a:blip r:embed="rId3">
            <a:alphaModFix/>
          </a:blip>
          <a:stretch>
            <a:fillRect/>
          </a:stretch>
        </p:blipFill>
        <p:spPr>
          <a:xfrm>
            <a:off x="2420150" y="1317502"/>
            <a:ext cx="4141200" cy="3369600"/>
          </a:xfrm>
          <a:prstGeom prst="rect">
            <a:avLst/>
          </a:prstGeom>
          <a:noFill/>
          <a:ln>
            <a:noFill/>
          </a:ln>
        </p:spPr>
      </p:pic>
      <p:pic>
        <p:nvPicPr>
          <p:cNvPr id="303" name="Google Shape;303;p41"/>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Github? </a:t>
            </a:r>
            <a:endParaRPr sz="3000"/>
          </a:p>
        </p:txBody>
      </p:sp>
      <p:sp>
        <p:nvSpPr>
          <p:cNvPr id="77" name="Google Shape;77;p15"/>
          <p:cNvSpPr txBox="1"/>
          <p:nvPr>
            <p:ph idx="1" type="body"/>
          </p:nvPr>
        </p:nvSpPr>
        <p:spPr>
          <a:xfrm>
            <a:off x="1115100" y="1152475"/>
            <a:ext cx="6913800" cy="345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lt2"/>
                </a:solidFill>
              </a:rPr>
              <a:t>GitHub is a web-based </a:t>
            </a:r>
            <a:r>
              <a:rPr lang="en" sz="1700">
                <a:solidFill>
                  <a:schemeClr val="lt2"/>
                </a:solidFill>
              </a:rPr>
              <a:t>platform that provides hosting for software development version control using Git. It allows developers to collaborate on projects, share code, and track changes to the codebase.</a:t>
            </a:r>
            <a:endParaRPr sz="1700">
              <a:solidFill>
                <a:schemeClr val="lt2"/>
              </a:solidFill>
            </a:endParaRPr>
          </a:p>
          <a:p>
            <a:pPr indent="0" lvl="0" marL="0" rtl="0" algn="ctr">
              <a:spcBef>
                <a:spcPts val="0"/>
              </a:spcBef>
              <a:spcAft>
                <a:spcPts val="0"/>
              </a:spcAft>
              <a:buNone/>
            </a:pPr>
            <a:r>
              <a:rPr lang="en" sz="1700">
                <a:solidFill>
                  <a:schemeClr val="lt2"/>
                </a:solidFill>
              </a:rPr>
              <a:t>It’s also very popular, official numbers from 2022 say that over 40 million developers, are using github </a:t>
            </a:r>
            <a:r>
              <a:rPr lang="en" sz="1700">
                <a:solidFill>
                  <a:schemeClr val="lt2"/>
                </a:solidFill>
              </a:rPr>
              <a:t>today</a:t>
            </a:r>
            <a:r>
              <a:rPr lang="en" sz="1700">
                <a:solidFill>
                  <a:schemeClr val="lt2"/>
                </a:solidFill>
              </a:rPr>
              <a:t>! </a:t>
            </a:r>
            <a:endParaRPr sz="1700">
              <a:solidFill>
                <a:schemeClr val="lt2"/>
              </a:solidFill>
            </a:endParaRPr>
          </a:p>
          <a:p>
            <a:pPr indent="0" lvl="0" marL="0" rtl="0" algn="ctr">
              <a:spcBef>
                <a:spcPts val="0"/>
              </a:spcBef>
              <a:spcAft>
                <a:spcPts val="0"/>
              </a:spcAft>
              <a:buNone/>
            </a:pPr>
            <a:r>
              <a:t/>
            </a:r>
            <a:endParaRPr sz="1700">
              <a:solidFill>
                <a:schemeClr val="lt2"/>
              </a:solidFill>
            </a:endParaRPr>
          </a:p>
          <a:p>
            <a:pPr indent="0" lvl="0" marL="0" rtl="0" algn="ctr">
              <a:spcBef>
                <a:spcPts val="0"/>
              </a:spcBef>
              <a:spcAft>
                <a:spcPts val="0"/>
              </a:spcAft>
              <a:buNone/>
            </a:pPr>
            <a:r>
              <a:t/>
            </a:r>
            <a:endParaRPr sz="1700">
              <a:solidFill>
                <a:schemeClr val="lt2"/>
              </a:solidFill>
            </a:endParaRPr>
          </a:p>
        </p:txBody>
      </p:sp>
      <p:pic>
        <p:nvPicPr>
          <p:cNvPr id="78" name="Google Shape;78;p15"/>
          <p:cNvPicPr preferRelativeResize="0"/>
          <p:nvPr/>
        </p:nvPicPr>
        <p:blipFill>
          <a:blip r:embed="rId4">
            <a:alphaModFix/>
          </a:blip>
          <a:stretch>
            <a:fillRect/>
          </a:stretch>
        </p:blipFill>
        <p:spPr>
          <a:xfrm>
            <a:off x="4054100" y="2826550"/>
            <a:ext cx="1201750" cy="1201750"/>
          </a:xfrm>
          <a:prstGeom prst="rect">
            <a:avLst/>
          </a:prstGeom>
          <a:noFill/>
          <a:ln>
            <a:noFill/>
          </a:ln>
        </p:spPr>
      </p:pic>
      <p:pic>
        <p:nvPicPr>
          <p:cNvPr id="79" name="Google Shape;79;p15"/>
          <p:cNvPicPr preferRelativeResize="0"/>
          <p:nvPr/>
        </p:nvPicPr>
        <p:blipFill>
          <a:blip r:embed="rId5">
            <a:alphaModFix/>
          </a:blip>
          <a:stretch>
            <a:fillRect/>
          </a:stretch>
        </p:blipFill>
        <p:spPr>
          <a:xfrm>
            <a:off x="225800" y="128613"/>
            <a:ext cx="1107350" cy="410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Actions Pipeline Syntax</a:t>
            </a:r>
            <a:endParaRPr/>
          </a:p>
        </p:txBody>
      </p:sp>
      <p:sp>
        <p:nvSpPr>
          <p:cNvPr id="309" name="Google Shape;309;p42"/>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10" name="Google Shape;310;p42"/>
          <p:cNvSpPr txBox="1"/>
          <p:nvPr/>
        </p:nvSpPr>
        <p:spPr>
          <a:xfrm>
            <a:off x="638750" y="943488"/>
            <a:ext cx="7600500" cy="327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This pipeline is triggered by a push to the main branch, and consists of a single job that runs on an Ubuntu runner.</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The job has four steps: checking out the code, installing dependencies, building the app, and running tests.</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Tips for Using GitHub Actions Syntax:</a:t>
            </a:r>
            <a:endParaRPr b="1"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Use indentation and formatting to make your pipelines easy to read and understand.</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Use descriptive names for your pipelines, jobs, and steps.</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chemeClr val="accent4"/>
                </a:solidFill>
                <a:latin typeface="Fira Sans Condensed"/>
                <a:ea typeface="Fira Sans Condensed"/>
                <a:cs typeface="Fira Sans Condensed"/>
                <a:sym typeface="Fira Sans Condensed"/>
              </a:rPr>
              <a:t>Use the uses field to include actions from the GitHub Marketplace or other repositories.</a:t>
            </a:r>
            <a:endParaRPr sz="13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200">
                <a:solidFill>
                  <a:schemeClr val="accent4"/>
                </a:solidFill>
                <a:highlight>
                  <a:srgbClr val="0B5394"/>
                </a:highlight>
                <a:latin typeface="Fira Sans Condensed"/>
                <a:ea typeface="Fira Sans Condensed"/>
                <a:cs typeface="Fira Sans Condensed"/>
                <a:sym typeface="Fira Sans Condensed"/>
              </a:rPr>
              <a:t>YAML Lint - A web-based tool that checks YAML syntax and indentation: </a:t>
            </a:r>
            <a:endParaRPr sz="1200">
              <a:solidFill>
                <a:schemeClr val="accent4"/>
              </a:solidFill>
              <a:highlight>
                <a:srgbClr val="0B5394"/>
              </a:highlight>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                                                                            </a:t>
            </a:r>
            <a:r>
              <a:rPr lang="en" sz="1200" u="sng">
                <a:solidFill>
                  <a:schemeClr val="hlink"/>
                </a:solidFill>
                <a:latin typeface="Fira Sans Condensed"/>
                <a:ea typeface="Fira Sans Condensed"/>
                <a:cs typeface="Fira Sans Condensed"/>
                <a:sym typeface="Fira Sans Condensed"/>
                <a:hlinkClick r:id="rId3"/>
              </a:rPr>
              <a:t>https://www.yamllint.com/</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				</a:t>
            </a:r>
            <a:endParaRPr sz="1200">
              <a:solidFill>
                <a:schemeClr val="accent4"/>
              </a:solidFill>
              <a:latin typeface="Fira Sans Condensed"/>
              <a:ea typeface="Fira Sans Condensed"/>
              <a:cs typeface="Fira Sans Condensed"/>
              <a:sym typeface="Fira Sans Condensed"/>
            </a:endParaRPr>
          </a:p>
        </p:txBody>
      </p:sp>
      <p:pic>
        <p:nvPicPr>
          <p:cNvPr id="311" name="Google Shape;311;p42"/>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720000" y="41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Continuous Integration and GitHub Actions</a:t>
            </a:r>
            <a:endParaRPr/>
          </a:p>
        </p:txBody>
      </p:sp>
      <p:sp>
        <p:nvSpPr>
          <p:cNvPr id="317" name="Google Shape;317;p43"/>
          <p:cNvSpPr txBox="1"/>
          <p:nvPr/>
        </p:nvSpPr>
        <p:spPr>
          <a:xfrm>
            <a:off x="1053700" y="1080000"/>
            <a:ext cx="6931800" cy="390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Continuous Integration (CI) is a development practice that involves automatically building, testing, and deploying code changes as they are made.</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GitHub Actions is a built-in CI/CD solution that enables developers to automate workflows and improve collaboration on GitHub.</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With GitHub Actions, you can create custom workflows that trigger actions based on events, such as pushing code changes, creating pull requests, or even scheduling regular jobs.</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These workflows can be used to build, test, and deploy code changes, as well as to perform other tasks like generating documentation or sending notifications.</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GitHub Actions provides a wide range of pre-built actions and support for popular programming languages, making it easy to get started with CI/CD even if you're new to automation.</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With GitHub Actions, you can also use custom scripts and tools to create more complex workflows that meet your specific needs.</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By automating the CI/CD process with GitHub Actions, developers can catch and fix errors more quickly, reduce manual labor, and increase productivity.</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Additionally, GitHub Actions enables teams to work together more efficiently by providing a central place to manage code changes and workflows.</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a:solidFill>
                <a:schemeClr val="accent4"/>
              </a:solidFill>
              <a:latin typeface="Fira Sans Condensed Light"/>
              <a:ea typeface="Fira Sans Condensed Light"/>
              <a:cs typeface="Fira Sans Condensed Light"/>
              <a:sym typeface="Fira Sans Condensed Light"/>
            </a:endParaRPr>
          </a:p>
        </p:txBody>
      </p:sp>
      <p:sp>
        <p:nvSpPr>
          <p:cNvPr id="318" name="Google Shape;318;p43"/>
          <p:cNvSpPr txBox="1"/>
          <p:nvPr/>
        </p:nvSpPr>
        <p:spPr>
          <a:xfrm>
            <a:off x="581050" y="724125"/>
            <a:ext cx="76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319" name="Google Shape;319;p43"/>
          <p:cNvPicPr preferRelativeResize="0"/>
          <p:nvPr/>
        </p:nvPicPr>
        <p:blipFill>
          <a:blip r:embed="rId3">
            <a:alphaModFix/>
          </a:blip>
          <a:stretch>
            <a:fillRect/>
          </a:stretch>
        </p:blipFill>
        <p:spPr>
          <a:xfrm>
            <a:off x="225800" y="128625"/>
            <a:ext cx="1078580" cy="400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Running Multiple Jobs with GitHub Actions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325" name="Google Shape;325;p44"/>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26" name="Google Shape;326;p44"/>
          <p:cNvSpPr txBox="1"/>
          <p:nvPr/>
        </p:nvSpPr>
        <p:spPr>
          <a:xfrm>
            <a:off x="690500" y="909438"/>
            <a:ext cx="76005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In GitHub Actions, you can run multiple jobs within a single workflow to perform different tasks in parallel or sequentially.</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Jobs are defined as individual steps that can be run on different platforms and environments, such as Linux, Windows, or macOS.</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Each job can run one or more steps, which are a series of commands or actions that perform a specific task, such as building, testing, or deploying code.</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By running multiple jobs in a workflow, you can parallelize tasks and optimize performance, or run tasks sequentially to ensure dependencies are met.</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You can also configure jobs to run conditionally based on certain events, variables, or job outputs.</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GitHub Actions provides built-in support for matrix builds, which allow you to run the same job with different configurations or variables, such as different operating systems, versions, or environments.</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Additionally, you can use the needs syntax to define dependencies between jobs, so that one job can only run after another job has completed successfully.</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By running multiple jobs in a single workflow, you can streamline your CI/CD process and reduce the time and effort required to build, test, and deploy code changes.</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				</a:t>
            </a:r>
            <a:endParaRPr sz="1200">
              <a:solidFill>
                <a:schemeClr val="accent4"/>
              </a:solidFill>
              <a:latin typeface="Fira Sans Condensed"/>
              <a:ea typeface="Fira Sans Condensed"/>
              <a:cs typeface="Fira Sans Condensed"/>
              <a:sym typeface="Fira Sans Condensed"/>
            </a:endParaRPr>
          </a:p>
        </p:txBody>
      </p:sp>
      <p:pic>
        <p:nvPicPr>
          <p:cNvPr id="327" name="Google Shape;327;p44"/>
          <p:cNvPicPr preferRelativeResize="0"/>
          <p:nvPr/>
        </p:nvPicPr>
        <p:blipFill>
          <a:blip r:embed="rId3">
            <a:alphaModFix/>
          </a:blip>
          <a:stretch>
            <a:fillRect/>
          </a:stretch>
        </p:blipFill>
        <p:spPr>
          <a:xfrm>
            <a:off x="225800" y="128621"/>
            <a:ext cx="799050" cy="29648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Pipeline example</a:t>
            </a:r>
            <a:endParaRPr/>
          </a:p>
        </p:txBody>
      </p:sp>
      <p:sp>
        <p:nvSpPr>
          <p:cNvPr id="333" name="Google Shape;333;p45"/>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34" name="Google Shape;334;p45"/>
          <p:cNvSpPr txBox="1"/>
          <p:nvPr/>
        </p:nvSpPr>
        <p:spPr>
          <a:xfrm>
            <a:off x="638750" y="943488"/>
            <a:ext cx="760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				</a:t>
            </a:r>
            <a:endParaRPr sz="1200">
              <a:solidFill>
                <a:schemeClr val="accent4"/>
              </a:solidFill>
              <a:latin typeface="Fira Sans Condensed"/>
              <a:ea typeface="Fira Sans Condensed"/>
              <a:cs typeface="Fira Sans Condensed"/>
              <a:sym typeface="Fira Sans Condensed"/>
            </a:endParaRPr>
          </a:p>
        </p:txBody>
      </p:sp>
      <p:pic>
        <p:nvPicPr>
          <p:cNvPr id="335" name="Google Shape;335;p45"/>
          <p:cNvPicPr preferRelativeResize="0"/>
          <p:nvPr/>
        </p:nvPicPr>
        <p:blipFill>
          <a:blip r:embed="rId3">
            <a:alphaModFix/>
          </a:blip>
          <a:stretch>
            <a:fillRect/>
          </a:stretch>
        </p:blipFill>
        <p:spPr>
          <a:xfrm>
            <a:off x="225800" y="128613"/>
            <a:ext cx="1107350" cy="410875"/>
          </a:xfrm>
          <a:prstGeom prst="rect">
            <a:avLst/>
          </a:prstGeom>
          <a:noFill/>
          <a:ln>
            <a:noFill/>
          </a:ln>
        </p:spPr>
      </p:pic>
      <p:pic>
        <p:nvPicPr>
          <p:cNvPr id="336" name="Google Shape;336;p45"/>
          <p:cNvPicPr preferRelativeResize="0"/>
          <p:nvPr/>
        </p:nvPicPr>
        <p:blipFill>
          <a:blip r:embed="rId4">
            <a:alphaModFix/>
          </a:blip>
          <a:stretch>
            <a:fillRect/>
          </a:stretch>
        </p:blipFill>
        <p:spPr>
          <a:xfrm>
            <a:off x="2006250" y="825850"/>
            <a:ext cx="5131476" cy="4112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6"/>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Pipeline example #2</a:t>
            </a:r>
            <a:endParaRPr/>
          </a:p>
        </p:txBody>
      </p:sp>
      <p:sp>
        <p:nvSpPr>
          <p:cNvPr id="342" name="Google Shape;342;p46"/>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43" name="Google Shape;343;p46"/>
          <p:cNvSpPr txBox="1"/>
          <p:nvPr/>
        </p:nvSpPr>
        <p:spPr>
          <a:xfrm>
            <a:off x="638750" y="943488"/>
            <a:ext cx="7600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rPr lang="en" sz="1200">
                <a:solidFill>
                  <a:schemeClr val="accent4"/>
                </a:solidFill>
                <a:latin typeface="Fira Sans Condensed"/>
                <a:ea typeface="Fira Sans Condensed"/>
                <a:cs typeface="Fira Sans Condensed"/>
                <a:sym typeface="Fira Sans Condensed"/>
              </a:rPr>
              <a:t>				</a:t>
            </a:r>
            <a:endParaRPr sz="1200">
              <a:solidFill>
                <a:schemeClr val="accent4"/>
              </a:solidFill>
              <a:latin typeface="Fira Sans Condensed"/>
              <a:ea typeface="Fira Sans Condensed"/>
              <a:cs typeface="Fira Sans Condensed"/>
              <a:sym typeface="Fira Sans Condensed"/>
            </a:endParaRPr>
          </a:p>
        </p:txBody>
      </p:sp>
      <p:pic>
        <p:nvPicPr>
          <p:cNvPr id="344" name="Google Shape;344;p46"/>
          <p:cNvPicPr preferRelativeResize="0"/>
          <p:nvPr/>
        </p:nvPicPr>
        <p:blipFill>
          <a:blip r:embed="rId3">
            <a:alphaModFix/>
          </a:blip>
          <a:stretch>
            <a:fillRect/>
          </a:stretch>
        </p:blipFill>
        <p:spPr>
          <a:xfrm>
            <a:off x="225800" y="128613"/>
            <a:ext cx="1107350" cy="410875"/>
          </a:xfrm>
          <a:prstGeom prst="rect">
            <a:avLst/>
          </a:prstGeom>
          <a:noFill/>
          <a:ln>
            <a:noFill/>
          </a:ln>
        </p:spPr>
      </p:pic>
      <p:pic>
        <p:nvPicPr>
          <p:cNvPr id="345" name="Google Shape;345;p46"/>
          <p:cNvPicPr preferRelativeResize="0"/>
          <p:nvPr/>
        </p:nvPicPr>
        <p:blipFill>
          <a:blip r:embed="rId4">
            <a:alphaModFix/>
          </a:blip>
          <a:stretch>
            <a:fillRect/>
          </a:stretch>
        </p:blipFill>
        <p:spPr>
          <a:xfrm>
            <a:off x="2219763" y="825850"/>
            <a:ext cx="4541964" cy="4047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Actions</a:t>
            </a:r>
            <a:endParaRPr/>
          </a:p>
        </p:txBody>
      </p:sp>
      <p:sp>
        <p:nvSpPr>
          <p:cNvPr id="351" name="Google Shape;351;p47"/>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52" name="Google Shape;352;p47"/>
          <p:cNvSpPr txBox="1"/>
          <p:nvPr/>
        </p:nvSpPr>
        <p:spPr>
          <a:xfrm>
            <a:off x="638750" y="991525"/>
            <a:ext cx="760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353" name="Google Shape;353;p47"/>
          <p:cNvPicPr preferRelativeResize="0"/>
          <p:nvPr/>
        </p:nvPicPr>
        <p:blipFill>
          <a:blip r:embed="rId3">
            <a:alphaModFix/>
          </a:blip>
          <a:stretch>
            <a:fillRect/>
          </a:stretch>
        </p:blipFill>
        <p:spPr>
          <a:xfrm>
            <a:off x="1633226" y="825850"/>
            <a:ext cx="6102224" cy="3948500"/>
          </a:xfrm>
          <a:prstGeom prst="rect">
            <a:avLst/>
          </a:prstGeom>
          <a:noFill/>
          <a:ln>
            <a:noFill/>
          </a:ln>
        </p:spPr>
      </p:pic>
      <p:sp>
        <p:nvSpPr>
          <p:cNvPr id="354" name="Google Shape;354;p47"/>
          <p:cNvSpPr/>
          <p:nvPr/>
        </p:nvSpPr>
        <p:spPr>
          <a:xfrm>
            <a:off x="2015100" y="1634375"/>
            <a:ext cx="1682400" cy="10767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5" name="Google Shape;355;p47"/>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587000"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Your First Workflow in GitHub Actions</a:t>
            </a:r>
            <a:endParaRPr/>
          </a:p>
        </p:txBody>
      </p:sp>
      <p:sp>
        <p:nvSpPr>
          <p:cNvPr id="361" name="Google Shape;361;p48"/>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62" name="Google Shape;362;p48"/>
          <p:cNvSpPr txBox="1"/>
          <p:nvPr/>
        </p:nvSpPr>
        <p:spPr>
          <a:xfrm>
            <a:off x="587000" y="825850"/>
            <a:ext cx="7600500" cy="5387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Exercise:</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In this exercise, we will create a simple workflow that prints "Hello, World!" to the console when triggered by a push event.</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Steps:</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Navigate to your repository in GitHub.</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Click on the "Actions" tab.</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Click the "New workflow" button.</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Choose a template or create a new workflow file from scratch.</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100">
                <a:solidFill>
                  <a:schemeClr val="accent4"/>
                </a:solidFill>
                <a:latin typeface="Fira Sans Condensed"/>
                <a:ea typeface="Fira Sans Condensed"/>
                <a:cs typeface="Fira Sans Condensed"/>
                <a:sym typeface="Fira Sans Condensed"/>
              </a:rPr>
              <a:t>Replace the contents of the workflow file with the following code:</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363" name="Google Shape;363;p48"/>
          <p:cNvPicPr preferRelativeResize="0"/>
          <p:nvPr/>
        </p:nvPicPr>
        <p:blipFill>
          <a:blip r:embed="rId3">
            <a:alphaModFix/>
          </a:blip>
          <a:stretch>
            <a:fillRect/>
          </a:stretch>
        </p:blipFill>
        <p:spPr>
          <a:xfrm>
            <a:off x="2320325" y="2719450"/>
            <a:ext cx="4133850" cy="1600200"/>
          </a:xfrm>
          <a:prstGeom prst="rect">
            <a:avLst/>
          </a:prstGeom>
          <a:noFill/>
          <a:ln>
            <a:noFill/>
          </a:ln>
        </p:spPr>
      </p:pic>
      <p:pic>
        <p:nvPicPr>
          <p:cNvPr id="364" name="Google Shape;364;p48"/>
          <p:cNvPicPr preferRelativeResize="0"/>
          <p:nvPr/>
        </p:nvPicPr>
        <p:blipFill>
          <a:blip r:embed="rId4">
            <a:alphaModFix/>
          </a:blip>
          <a:stretch>
            <a:fillRect/>
          </a:stretch>
        </p:blipFill>
        <p:spPr>
          <a:xfrm>
            <a:off x="71975" y="51723"/>
            <a:ext cx="952875" cy="35355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430500" y="253150"/>
            <a:ext cx="8283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Your First Workflow in GitHub Actions #2 </a:t>
            </a:r>
            <a:endParaRPr/>
          </a:p>
          <a:p>
            <a:pPr indent="0" lvl="0" marL="0" rtl="0" algn="ctr">
              <a:spcBef>
                <a:spcPts val="0"/>
              </a:spcBef>
              <a:spcAft>
                <a:spcPts val="0"/>
              </a:spcAft>
              <a:buNone/>
            </a:pPr>
            <a:r>
              <a:t/>
            </a:r>
            <a:endParaRPr/>
          </a:p>
        </p:txBody>
      </p:sp>
      <p:sp>
        <p:nvSpPr>
          <p:cNvPr id="370" name="Google Shape;370;p49"/>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71" name="Google Shape;371;p49"/>
          <p:cNvSpPr txBox="1"/>
          <p:nvPr/>
        </p:nvSpPr>
        <p:spPr>
          <a:xfrm>
            <a:off x="587000" y="825850"/>
            <a:ext cx="7600500" cy="452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Save and commit the workflow file to your repository.</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Trigger the workflow by pushing a change to your repository.</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Check the output of the workflow to see the "Hello, World!" message in the console.</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372" name="Google Shape;372;p49"/>
          <p:cNvPicPr preferRelativeResize="0"/>
          <p:nvPr/>
        </p:nvPicPr>
        <p:blipFill>
          <a:blip r:embed="rId3">
            <a:alphaModFix/>
          </a:blip>
          <a:stretch>
            <a:fillRect/>
          </a:stretch>
        </p:blipFill>
        <p:spPr>
          <a:xfrm>
            <a:off x="1697300" y="1512250"/>
            <a:ext cx="5480524" cy="3314000"/>
          </a:xfrm>
          <a:prstGeom prst="rect">
            <a:avLst/>
          </a:prstGeom>
          <a:noFill/>
          <a:ln>
            <a:noFill/>
          </a:ln>
        </p:spPr>
      </p:pic>
      <p:pic>
        <p:nvPicPr>
          <p:cNvPr id="373" name="Google Shape;373;p49"/>
          <p:cNvPicPr preferRelativeResize="0"/>
          <p:nvPr/>
        </p:nvPicPr>
        <p:blipFill>
          <a:blip r:embed="rId4">
            <a:alphaModFix/>
          </a:blip>
          <a:stretch>
            <a:fillRect/>
          </a:stretch>
        </p:blipFill>
        <p:spPr>
          <a:xfrm>
            <a:off x="67275" y="38475"/>
            <a:ext cx="957575" cy="35530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30500" y="253150"/>
            <a:ext cx="8283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Workflow Exercises! </a:t>
            </a:r>
            <a:endParaRPr/>
          </a:p>
          <a:p>
            <a:pPr indent="0" lvl="0" marL="0" rtl="0" algn="ctr">
              <a:spcBef>
                <a:spcPts val="0"/>
              </a:spcBef>
              <a:spcAft>
                <a:spcPts val="0"/>
              </a:spcAft>
              <a:buNone/>
            </a:pPr>
            <a:r>
              <a:t/>
            </a:r>
            <a:endParaRPr/>
          </a:p>
        </p:txBody>
      </p:sp>
      <p:sp>
        <p:nvSpPr>
          <p:cNvPr id="379" name="Google Shape;379;p50"/>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80" name="Google Shape;380;p50"/>
          <p:cNvSpPr txBox="1"/>
          <p:nvPr/>
        </p:nvSpPr>
        <p:spPr>
          <a:xfrm>
            <a:off x="690500" y="825850"/>
            <a:ext cx="7600500" cy="723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298450" lvl="0" marL="457200" rtl="0" algn="l">
              <a:spcBef>
                <a:spcPts val="0"/>
              </a:spcBef>
              <a:spcAft>
                <a:spcPts val="0"/>
              </a:spcAft>
              <a:buClr>
                <a:schemeClr val="accent4"/>
              </a:buClr>
              <a:buSzPts val="1100"/>
              <a:buFont typeface="Fira Sans Condensed"/>
              <a:buAutoNum type="arabicPeriod"/>
            </a:pPr>
            <a:r>
              <a:rPr b="1" lang="en" sz="1100">
                <a:solidFill>
                  <a:schemeClr val="accent4"/>
                </a:solidFill>
                <a:latin typeface="Fira Sans Condensed"/>
                <a:ea typeface="Fira Sans Condensed"/>
                <a:cs typeface="Fira Sans Condensed"/>
                <a:sym typeface="Fira Sans Condensed"/>
              </a:rPr>
              <a:t>Create a new repository in GitHub.</a:t>
            </a:r>
            <a:endParaRPr b="1" sz="1100">
              <a:solidFill>
                <a:schemeClr val="accent4"/>
              </a:solidFill>
              <a:latin typeface="Fira Sans Condensed"/>
              <a:ea typeface="Fira Sans Condensed"/>
              <a:cs typeface="Fira Sans Condensed"/>
              <a:sym typeface="Fira Sans Condensed"/>
            </a:endParaRPr>
          </a:p>
          <a:p>
            <a:pPr indent="457200" lvl="0" marL="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Create a workflow that runs on a schedule, for example, once a day or once a week.</a:t>
            </a:r>
            <a:endParaRPr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The workflow can simply print a message to the console or create an empty file in the repository.</a:t>
            </a:r>
            <a:endParaRPr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Verify that the workflow runs on schedule by checking the workflow logs in GitHub.</a:t>
            </a:r>
            <a:endParaRPr sz="11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298450" lvl="0" marL="457200" rtl="0" algn="l">
              <a:spcBef>
                <a:spcPts val="0"/>
              </a:spcBef>
              <a:spcAft>
                <a:spcPts val="0"/>
              </a:spcAft>
              <a:buClr>
                <a:schemeClr val="accent4"/>
              </a:buClr>
              <a:buSzPts val="1100"/>
              <a:buFont typeface="Fira Sans Condensed"/>
              <a:buAutoNum type="arabicPeriod"/>
            </a:pPr>
            <a:r>
              <a:rPr b="1" lang="en" sz="1100">
                <a:solidFill>
                  <a:schemeClr val="accent4"/>
                </a:solidFill>
                <a:latin typeface="Fira Sans Condensed"/>
                <a:ea typeface="Fira Sans Condensed"/>
                <a:cs typeface="Fira Sans Condensed"/>
                <a:sym typeface="Fira Sans Condensed"/>
              </a:rPr>
              <a:t>Create a new GitHub repository.</a:t>
            </a:r>
            <a:endParaRPr b="1"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Set up a pipeline using GitHub Actions or a similar tool that generates a random joke or pun and posts it as a comment on a specific issue in the repository.</a:t>
            </a:r>
            <a:endParaRPr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Configure the pipeline to run on a schedule, such as once a day or once a week.</a:t>
            </a:r>
            <a:endParaRPr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To generate the random joke or pun, you can use a third-party API like the JokeAPI (https://jokeapi.dev/) or create your own script that generates a random joke or pun.</a:t>
            </a:r>
            <a:endParaRPr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To test the pipeline, add the ‘workflow_dispatch’ option to run it manually. </a:t>
            </a:r>
            <a:endParaRPr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100">
                <a:solidFill>
                  <a:schemeClr val="accent4"/>
                </a:solidFill>
                <a:latin typeface="Fira Sans Condensed"/>
                <a:ea typeface="Fira Sans Condensed"/>
                <a:cs typeface="Fira Sans Condensed"/>
                <a:sym typeface="Fira Sans Condensed"/>
              </a:rPr>
              <a:t>Check the output of the pipeline. </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381" name="Google Shape;381;p50"/>
          <p:cNvPicPr preferRelativeResize="0"/>
          <p:nvPr/>
        </p:nvPicPr>
        <p:blipFill>
          <a:blip r:embed="rId3">
            <a:alphaModFix/>
          </a:blip>
          <a:stretch>
            <a:fillRect/>
          </a:stretch>
        </p:blipFill>
        <p:spPr>
          <a:xfrm>
            <a:off x="5538350" y="3384125"/>
            <a:ext cx="3475774" cy="1669375"/>
          </a:xfrm>
          <a:prstGeom prst="rect">
            <a:avLst/>
          </a:prstGeom>
          <a:noFill/>
          <a:ln>
            <a:noFill/>
          </a:ln>
        </p:spPr>
      </p:pic>
      <p:pic>
        <p:nvPicPr>
          <p:cNvPr id="382" name="Google Shape;382;p50"/>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430500" y="253150"/>
            <a:ext cx="8283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Workflow Exercises! -output</a:t>
            </a:r>
            <a:endParaRPr/>
          </a:p>
          <a:p>
            <a:pPr indent="0" lvl="0" marL="0" rtl="0" algn="ctr">
              <a:spcBef>
                <a:spcPts val="0"/>
              </a:spcBef>
              <a:spcAft>
                <a:spcPts val="0"/>
              </a:spcAft>
              <a:buNone/>
            </a:pPr>
            <a:r>
              <a:t/>
            </a:r>
            <a:endParaRPr/>
          </a:p>
        </p:txBody>
      </p:sp>
      <p:sp>
        <p:nvSpPr>
          <p:cNvPr id="388" name="Google Shape;388;p51"/>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389" name="Google Shape;389;p51"/>
          <p:cNvSpPr txBox="1"/>
          <p:nvPr/>
        </p:nvSpPr>
        <p:spPr>
          <a:xfrm>
            <a:off x="690500" y="825850"/>
            <a:ext cx="7600500" cy="4694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1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2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a:solidFill>
                <a:schemeClr val="accent4"/>
              </a:solidFill>
              <a:latin typeface="Fira Sans Condensed"/>
              <a:ea typeface="Fira Sans Condensed"/>
              <a:cs typeface="Fira Sans Condensed"/>
              <a:sym typeface="Fira Sans Condensed"/>
            </a:endParaRPr>
          </a:p>
        </p:txBody>
      </p:sp>
      <p:pic>
        <p:nvPicPr>
          <p:cNvPr id="390" name="Google Shape;390;p51"/>
          <p:cNvPicPr preferRelativeResize="0"/>
          <p:nvPr/>
        </p:nvPicPr>
        <p:blipFill>
          <a:blip r:embed="rId3">
            <a:alphaModFix/>
          </a:blip>
          <a:stretch>
            <a:fillRect/>
          </a:stretch>
        </p:blipFill>
        <p:spPr>
          <a:xfrm>
            <a:off x="1073826" y="1243625"/>
            <a:ext cx="6833850" cy="3282300"/>
          </a:xfrm>
          <a:prstGeom prst="rect">
            <a:avLst/>
          </a:prstGeom>
          <a:noFill/>
          <a:ln>
            <a:noFill/>
          </a:ln>
        </p:spPr>
      </p:pic>
      <p:pic>
        <p:nvPicPr>
          <p:cNvPr id="391" name="Google Shape;391;p51"/>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Github main features</a:t>
            </a:r>
            <a:endParaRPr/>
          </a:p>
        </p:txBody>
      </p:sp>
      <p:sp>
        <p:nvSpPr>
          <p:cNvPr id="85" name="Google Shape;85;p16"/>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pic>
        <p:nvPicPr>
          <p:cNvPr id="86" name="Google Shape;86;p16"/>
          <p:cNvPicPr preferRelativeResize="0"/>
          <p:nvPr/>
        </p:nvPicPr>
        <p:blipFill>
          <a:blip r:embed="rId3">
            <a:alphaModFix/>
          </a:blip>
          <a:stretch>
            <a:fillRect/>
          </a:stretch>
        </p:blipFill>
        <p:spPr>
          <a:xfrm>
            <a:off x="6129900" y="3503650"/>
            <a:ext cx="1091950" cy="1091950"/>
          </a:xfrm>
          <a:prstGeom prst="rect">
            <a:avLst/>
          </a:prstGeom>
          <a:noFill/>
          <a:ln>
            <a:noFill/>
          </a:ln>
        </p:spPr>
      </p:pic>
      <p:sp>
        <p:nvSpPr>
          <p:cNvPr id="87" name="Google Shape;87;p16"/>
          <p:cNvSpPr txBox="1"/>
          <p:nvPr/>
        </p:nvSpPr>
        <p:spPr>
          <a:xfrm>
            <a:off x="1165001" y="1461325"/>
            <a:ext cx="6931800" cy="1693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a:solidFill>
                  <a:schemeClr val="accent4"/>
                </a:solidFill>
                <a:latin typeface="Fira Sans Condensed"/>
                <a:ea typeface="Fira Sans Condensed"/>
                <a:cs typeface="Fira Sans Condensed"/>
                <a:sym typeface="Fira Sans Condensed"/>
              </a:rPr>
              <a:t>Code:  </a:t>
            </a:r>
            <a:r>
              <a:rPr lang="en">
                <a:solidFill>
                  <a:srgbClr val="FFFFFF"/>
                </a:solidFill>
                <a:latin typeface="Fira Sans Condensed Light"/>
                <a:ea typeface="Fira Sans Condensed Light"/>
                <a:cs typeface="Fira Sans Condensed Light"/>
                <a:sym typeface="Fira Sans Condensed Light"/>
              </a:rPr>
              <a:t>All the code lives in repositories </a:t>
            </a:r>
            <a:endParaRPr>
              <a:solidFill>
                <a:srgbClr val="FFFFFF"/>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a:solidFill>
                  <a:schemeClr val="accent4"/>
                </a:solidFill>
                <a:latin typeface="Fira Sans Condensed"/>
                <a:ea typeface="Fira Sans Condensed"/>
                <a:cs typeface="Fira Sans Condensed"/>
                <a:sym typeface="Fira Sans Condensed"/>
              </a:rPr>
              <a:t>Pull requests:  </a:t>
            </a:r>
            <a:r>
              <a:rPr lang="en">
                <a:solidFill>
                  <a:schemeClr val="lt2"/>
                </a:solidFill>
                <a:latin typeface="Fira Sans Condensed Light"/>
                <a:ea typeface="Fira Sans Condensed Light"/>
                <a:cs typeface="Fira Sans Condensed Light"/>
                <a:sym typeface="Fira Sans Condensed Light"/>
              </a:rPr>
              <a:t>Developers can request, that their changes are pulled to another branch. </a:t>
            </a:r>
            <a:endParaRPr b="1">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a:solidFill>
                  <a:schemeClr val="accent4"/>
                </a:solidFill>
                <a:latin typeface="Fira Sans Condensed"/>
                <a:ea typeface="Fira Sans Condensed"/>
                <a:cs typeface="Fira Sans Condensed"/>
                <a:sym typeface="Fira Sans Condensed"/>
              </a:rPr>
              <a:t>Issues:  </a:t>
            </a:r>
            <a:r>
              <a:rPr lang="en">
                <a:solidFill>
                  <a:schemeClr val="lt2"/>
                </a:solidFill>
                <a:latin typeface="Fira Sans Condensed Light"/>
                <a:ea typeface="Fira Sans Condensed Light"/>
                <a:cs typeface="Fira Sans Condensed Light"/>
                <a:sym typeface="Fira Sans Condensed Light"/>
              </a:rPr>
              <a:t>We can work with issues to register work that needs to be done</a:t>
            </a:r>
            <a:endParaRPr>
              <a:solidFill>
                <a:schemeClr val="lt2"/>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a:solidFill>
                <a:schemeClr val="lt2"/>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a:solidFill>
                  <a:schemeClr val="lt2"/>
                </a:solidFill>
                <a:latin typeface="Fira Sans Condensed"/>
                <a:ea typeface="Fira Sans Condensed"/>
                <a:cs typeface="Fira Sans Condensed"/>
                <a:sym typeface="Fira Sans Condensed"/>
              </a:rPr>
              <a:t>CI/CD features:  </a:t>
            </a:r>
            <a:r>
              <a:rPr lang="en">
                <a:solidFill>
                  <a:schemeClr val="lt2"/>
                </a:solidFill>
                <a:latin typeface="Fira Sans Condensed Light"/>
                <a:ea typeface="Fira Sans Condensed Light"/>
                <a:cs typeface="Fira Sans Condensed Light"/>
                <a:sym typeface="Fira Sans Condensed Light"/>
              </a:rPr>
              <a:t>Continuous build and deploy features, in the form of github actions. </a:t>
            </a:r>
            <a:endParaRPr>
              <a:solidFill>
                <a:schemeClr val="lt2"/>
              </a:solidFill>
              <a:latin typeface="Fira Sans Condensed Light"/>
              <a:ea typeface="Fira Sans Condensed Light"/>
              <a:cs typeface="Fira Sans Condensed Light"/>
              <a:sym typeface="Fira Sans Condensed Light"/>
            </a:endParaRPr>
          </a:p>
        </p:txBody>
      </p:sp>
      <p:pic>
        <p:nvPicPr>
          <p:cNvPr id="88" name="Google Shape;88;p16"/>
          <p:cNvPicPr preferRelativeResize="0"/>
          <p:nvPr/>
        </p:nvPicPr>
        <p:blipFill>
          <a:blip r:embed="rId4">
            <a:alphaModFix/>
          </a:blip>
          <a:stretch>
            <a:fillRect/>
          </a:stretch>
        </p:blipFill>
        <p:spPr>
          <a:xfrm>
            <a:off x="669228" y="601075"/>
            <a:ext cx="952975" cy="952975"/>
          </a:xfrm>
          <a:prstGeom prst="rect">
            <a:avLst/>
          </a:prstGeom>
          <a:noFill/>
          <a:ln>
            <a:noFill/>
          </a:ln>
        </p:spPr>
      </p:pic>
      <p:pic>
        <p:nvPicPr>
          <p:cNvPr id="89" name="Google Shape;89;p16"/>
          <p:cNvPicPr preferRelativeResize="0"/>
          <p:nvPr/>
        </p:nvPicPr>
        <p:blipFill>
          <a:blip r:embed="rId5">
            <a:alphaModFix/>
          </a:blip>
          <a:stretch>
            <a:fillRect/>
          </a:stretch>
        </p:blipFill>
        <p:spPr>
          <a:xfrm>
            <a:off x="1115862" y="3292823"/>
            <a:ext cx="952964" cy="953000"/>
          </a:xfrm>
          <a:prstGeom prst="rect">
            <a:avLst/>
          </a:prstGeom>
          <a:noFill/>
          <a:ln>
            <a:noFill/>
          </a:ln>
        </p:spPr>
      </p:pic>
      <p:pic>
        <p:nvPicPr>
          <p:cNvPr id="90" name="Google Shape;90;p16"/>
          <p:cNvPicPr preferRelativeResize="0"/>
          <p:nvPr/>
        </p:nvPicPr>
        <p:blipFill>
          <a:blip r:embed="rId6">
            <a:alphaModFix/>
          </a:blip>
          <a:stretch>
            <a:fillRect/>
          </a:stretch>
        </p:blipFill>
        <p:spPr>
          <a:xfrm>
            <a:off x="7221849" y="687425"/>
            <a:ext cx="952975" cy="952975"/>
          </a:xfrm>
          <a:prstGeom prst="rect">
            <a:avLst/>
          </a:prstGeom>
          <a:noFill/>
          <a:ln>
            <a:noFill/>
          </a:ln>
        </p:spPr>
      </p:pic>
      <p:pic>
        <p:nvPicPr>
          <p:cNvPr id="91" name="Google Shape;91;p16"/>
          <p:cNvPicPr preferRelativeResize="0"/>
          <p:nvPr/>
        </p:nvPicPr>
        <p:blipFill>
          <a:blip r:embed="rId7">
            <a:alphaModFix/>
          </a:blip>
          <a:stretch>
            <a:fillRect/>
          </a:stretch>
        </p:blipFill>
        <p:spPr>
          <a:xfrm>
            <a:off x="225800" y="128613"/>
            <a:ext cx="1107350" cy="41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720000" y="203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Creating github account</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97" name="Google Shape;97;p17"/>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98" name="Google Shape;98;p17"/>
          <p:cNvSpPr txBox="1"/>
          <p:nvPr/>
        </p:nvSpPr>
        <p:spPr>
          <a:xfrm>
            <a:off x="1174601" y="775725"/>
            <a:ext cx="6931800" cy="831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u="sng">
                <a:solidFill>
                  <a:schemeClr val="hlink"/>
                </a:solidFill>
                <a:latin typeface="Fira Sans Condensed"/>
                <a:ea typeface="Fira Sans Condensed"/>
                <a:cs typeface="Fira Sans Condensed"/>
                <a:sym typeface="Fira Sans Condensed"/>
                <a:hlinkClick r:id="rId3"/>
              </a:rPr>
              <a:t>www.github.com</a:t>
            </a:r>
            <a:r>
              <a:rPr b="1" lang="en">
                <a:solidFill>
                  <a:schemeClr val="accent4"/>
                </a:solidFill>
                <a:latin typeface="Fira Sans Condensed"/>
                <a:ea typeface="Fira Sans Condensed"/>
                <a:cs typeface="Fira Sans Condensed"/>
                <a:sym typeface="Fira Sans Condensed"/>
              </a:rPr>
              <a:t> -&gt; Sign in -&gt; Create an account </a:t>
            </a:r>
            <a:endParaRPr b="1">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a:solidFill>
                  <a:schemeClr val="accent4"/>
                </a:solidFill>
                <a:latin typeface="Fira Sans Condensed Light"/>
                <a:ea typeface="Fira Sans Condensed Light"/>
                <a:cs typeface="Fira Sans Condensed Light"/>
                <a:sym typeface="Fira Sans Condensed Light"/>
              </a:rPr>
              <a:t>You’ll get personal landing page, and you can edit your profile, change your profile picture, and you can also see your contributions. </a:t>
            </a:r>
            <a:endParaRPr>
              <a:solidFill>
                <a:schemeClr val="accent4"/>
              </a:solidFill>
              <a:latin typeface="Fira Sans Condensed Light"/>
              <a:ea typeface="Fira Sans Condensed Light"/>
              <a:cs typeface="Fira Sans Condensed Light"/>
              <a:sym typeface="Fira Sans Condensed Light"/>
            </a:endParaRPr>
          </a:p>
        </p:txBody>
      </p:sp>
      <p:pic>
        <p:nvPicPr>
          <p:cNvPr id="99" name="Google Shape;99;p17"/>
          <p:cNvPicPr preferRelativeResize="0"/>
          <p:nvPr/>
        </p:nvPicPr>
        <p:blipFill>
          <a:blip r:embed="rId4">
            <a:alphaModFix/>
          </a:blip>
          <a:stretch>
            <a:fillRect/>
          </a:stretch>
        </p:blipFill>
        <p:spPr>
          <a:xfrm>
            <a:off x="1688225" y="1567075"/>
            <a:ext cx="5235549" cy="3429300"/>
          </a:xfrm>
          <a:prstGeom prst="rect">
            <a:avLst/>
          </a:prstGeom>
          <a:noFill/>
          <a:ln>
            <a:noFill/>
          </a:ln>
        </p:spPr>
      </p:pic>
      <p:pic>
        <p:nvPicPr>
          <p:cNvPr id="100" name="Google Shape;100;p17"/>
          <p:cNvPicPr preferRelativeResize="0"/>
          <p:nvPr/>
        </p:nvPicPr>
        <p:blipFill>
          <a:blip r:embed="rId5">
            <a:alphaModFix/>
          </a:blip>
          <a:stretch>
            <a:fillRect/>
          </a:stretch>
        </p:blipFill>
        <p:spPr>
          <a:xfrm>
            <a:off x="225800" y="128613"/>
            <a:ext cx="1107350" cy="410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with SSH</a:t>
            </a:r>
            <a:endParaRPr/>
          </a:p>
        </p:txBody>
      </p:sp>
      <p:sp>
        <p:nvSpPr>
          <p:cNvPr id="106" name="Google Shape;106;p18"/>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07" name="Google Shape;107;p18"/>
          <p:cNvSpPr txBox="1"/>
          <p:nvPr/>
        </p:nvSpPr>
        <p:spPr>
          <a:xfrm>
            <a:off x="1184225" y="1192150"/>
            <a:ext cx="6931800" cy="414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SSH (Secure Shell) is a secure network protocol that allows you to remotely connect to another computer or server. In GitHub, you can use SSH to securely connect to your repositories and perform various actions, such as pushing and pulling code changes.</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rPr b="1" lang="en" sz="1300">
                <a:solidFill>
                  <a:schemeClr val="accent4"/>
                </a:solidFill>
                <a:latin typeface="Fira Sans Condensed"/>
                <a:ea typeface="Fira Sans Condensed"/>
                <a:cs typeface="Fira Sans Condensed"/>
                <a:sym typeface="Fira Sans Condensed"/>
              </a:rPr>
              <a:t>Here are the steps to generate an SSH key pair:</a:t>
            </a:r>
            <a:endParaRPr b="1" sz="1300">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sz="11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100">
                <a:solidFill>
                  <a:schemeClr val="accent4"/>
                </a:solidFill>
                <a:latin typeface="Fira Sans Condensed Light"/>
                <a:ea typeface="Fira Sans Condensed Light"/>
                <a:cs typeface="Fira Sans Condensed Light"/>
                <a:sym typeface="Fira Sans Condensed Light"/>
              </a:rPr>
              <a:t>Open your terminal or command prompt.</a:t>
            </a:r>
            <a:endParaRPr sz="11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1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100">
                <a:solidFill>
                  <a:schemeClr val="accent4"/>
                </a:solidFill>
                <a:latin typeface="Fira Sans Condensed Light"/>
                <a:ea typeface="Fira Sans Condensed Light"/>
                <a:cs typeface="Fira Sans Condensed Light"/>
                <a:sym typeface="Fira Sans Condensed Light"/>
              </a:rPr>
              <a:t>Type the command </a:t>
            </a:r>
            <a:r>
              <a:rPr b="1" lang="en" sz="1100">
                <a:solidFill>
                  <a:schemeClr val="accent4"/>
                </a:solidFill>
                <a:latin typeface="Fira Sans Condensed"/>
                <a:ea typeface="Fira Sans Condensed"/>
                <a:cs typeface="Fira Sans Condensed"/>
                <a:sym typeface="Fira Sans Condensed"/>
              </a:rPr>
              <a:t>ssh-keygen -t ed25519 -C "your_email@example.com"</a:t>
            </a:r>
            <a:r>
              <a:rPr lang="en" sz="1100">
                <a:solidFill>
                  <a:schemeClr val="accent4"/>
                </a:solidFill>
                <a:latin typeface="Fira Sans Condensed Light"/>
                <a:ea typeface="Fira Sans Condensed Light"/>
                <a:cs typeface="Fira Sans Condensed Light"/>
                <a:sym typeface="Fira Sans Condensed Light"/>
              </a:rPr>
              <a:t> and press Enter. This will generate a new SSH key pair with the specified email address.</a:t>
            </a:r>
            <a:endParaRPr sz="11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1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100">
                <a:solidFill>
                  <a:schemeClr val="accent4"/>
                </a:solidFill>
                <a:latin typeface="Fira Sans Condensed Light"/>
                <a:ea typeface="Fira Sans Condensed Light"/>
                <a:cs typeface="Fira Sans Condensed Light"/>
                <a:sym typeface="Fira Sans Condensed Light"/>
              </a:rPr>
              <a:t>You will be prompted to enter a file name for your SSH key. Press Enter to accept the default name, or specify a custom name if you prefer.</a:t>
            </a:r>
            <a:endParaRPr sz="11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1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100">
                <a:solidFill>
                  <a:schemeClr val="accent4"/>
                </a:solidFill>
                <a:latin typeface="Fira Sans Condensed Light"/>
                <a:ea typeface="Fira Sans Condensed Light"/>
                <a:cs typeface="Fira Sans Condensed Light"/>
                <a:sym typeface="Fira Sans Condensed Light"/>
              </a:rPr>
              <a:t>You will also be prompted to enter a passphrase for your SSH key. This is optional, but recommended for added security. You can just press Enter! </a:t>
            </a:r>
            <a:endParaRPr sz="11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1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100">
                <a:solidFill>
                  <a:schemeClr val="accent4"/>
                </a:solidFill>
                <a:latin typeface="Fira Sans Condensed Light"/>
                <a:ea typeface="Fira Sans Condensed Light"/>
                <a:cs typeface="Fira Sans Condensed Light"/>
                <a:sym typeface="Fira Sans Condensed Light"/>
              </a:rPr>
              <a:t>Your SSH key pair has been generated! You can now add your public key to your GitHub account. Follow to the next slide :-) </a:t>
            </a:r>
            <a:endParaRPr sz="11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08" name="Google Shape;108;p18"/>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720100" y="53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Working with SSH #2 </a:t>
            </a:r>
            <a:endParaRPr/>
          </a:p>
        </p:txBody>
      </p:sp>
      <p:sp>
        <p:nvSpPr>
          <p:cNvPr id="114" name="Google Shape;114;p19"/>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15" name="Google Shape;115;p19"/>
          <p:cNvSpPr txBox="1"/>
          <p:nvPr/>
        </p:nvSpPr>
        <p:spPr>
          <a:xfrm>
            <a:off x="1184225" y="1192150"/>
            <a:ext cx="6931800" cy="37866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To add your public key to your GitHub account:</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Go to your GitHub account settings.</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Click on "SSH and GPG keys" in the sidebar.</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Click on the "New SSH key" button.</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Give your SSH key a title, such as "My SSH key".</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Paste your public key into the "Key" field.</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Click on the "Add SSH key" button.</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298450" lvl="0" marL="457200" rtl="0" algn="l">
              <a:spcBef>
                <a:spcPts val="0"/>
              </a:spcBef>
              <a:spcAft>
                <a:spcPts val="0"/>
              </a:spcAft>
              <a:buClr>
                <a:schemeClr val="accent4"/>
              </a:buClr>
              <a:buSzPts val="1100"/>
              <a:buFont typeface="Fira Sans Condensed Light"/>
              <a:buAutoNum type="arabicPeriod"/>
            </a:pPr>
            <a:r>
              <a:rPr lang="en" sz="1200">
                <a:solidFill>
                  <a:schemeClr val="accent4"/>
                </a:solidFill>
                <a:latin typeface="Fira Sans Condensed Light"/>
                <a:ea typeface="Fira Sans Condensed Light"/>
                <a:cs typeface="Fira Sans Condensed Light"/>
                <a:sym typeface="Fira Sans Condensed Light"/>
              </a:rPr>
              <a:t>You're done! You can now use SSH to connect to your GitHub repositories.</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16" name="Google Shape;116;p19"/>
          <p:cNvPicPr preferRelativeResize="0"/>
          <p:nvPr/>
        </p:nvPicPr>
        <p:blipFill>
          <a:blip r:embed="rId3">
            <a:alphaModFix/>
          </a:blip>
          <a:stretch>
            <a:fillRect/>
          </a:stretch>
        </p:blipFill>
        <p:spPr>
          <a:xfrm>
            <a:off x="5514575" y="1525500"/>
            <a:ext cx="1615150" cy="1615150"/>
          </a:xfrm>
          <a:prstGeom prst="rect">
            <a:avLst/>
          </a:prstGeom>
          <a:noFill/>
          <a:ln>
            <a:noFill/>
          </a:ln>
        </p:spPr>
      </p:pic>
      <p:pic>
        <p:nvPicPr>
          <p:cNvPr id="117" name="Google Shape;117;p19"/>
          <p:cNvPicPr preferRelativeResize="0"/>
          <p:nvPr/>
        </p:nvPicPr>
        <p:blipFill>
          <a:blip r:embed="rId4">
            <a:alphaModFix/>
          </a:blip>
          <a:stretch>
            <a:fillRect/>
          </a:stretch>
        </p:blipFill>
        <p:spPr>
          <a:xfrm>
            <a:off x="225800" y="128613"/>
            <a:ext cx="1107350" cy="41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Searching in Github</a:t>
            </a:r>
            <a:endParaRPr/>
          </a:p>
        </p:txBody>
      </p:sp>
      <p:sp>
        <p:nvSpPr>
          <p:cNvPr id="123" name="Google Shape;123;p20"/>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24" name="Google Shape;124;p20"/>
          <p:cNvSpPr txBox="1"/>
          <p:nvPr/>
        </p:nvSpPr>
        <p:spPr>
          <a:xfrm>
            <a:off x="1106100" y="991525"/>
            <a:ext cx="6931800" cy="5033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GitHub has a powerful search feature that allows you to find repositories, code snippets, issues, pull requests, and more.</a:t>
            </a:r>
            <a:endParaRPr b="1" sz="11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rPr b="1" lang="en" sz="1100">
                <a:solidFill>
                  <a:schemeClr val="accent4"/>
                </a:solidFill>
                <a:latin typeface="Fira Sans Condensed"/>
                <a:ea typeface="Fira Sans Condensed"/>
                <a:cs typeface="Fira Sans Condensed"/>
                <a:sym typeface="Fira Sans Condensed"/>
              </a:rPr>
              <a:t>You can access the search bar by clicking on the magnifying glass icon in the top navigation bar.</a:t>
            </a:r>
            <a:endParaRPr b="1" sz="11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Here are some tips for searching in GitHub:</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lang="en" sz="1200">
                <a:solidFill>
                  <a:schemeClr val="accent4"/>
                </a:solidFill>
                <a:latin typeface="Fira Sans Condensed Light"/>
                <a:ea typeface="Fira Sans Condensed Light"/>
                <a:cs typeface="Fira Sans Condensed Light"/>
                <a:sym typeface="Fira Sans Condensed Light"/>
              </a:rPr>
              <a:t>Use keywords: To search for a specific term, enter it into the search bar. You can also use boolean operators (AND, OR, NOT) to refine your search.</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Filter by type: </a:t>
            </a:r>
            <a:r>
              <a:rPr lang="en" sz="1200">
                <a:solidFill>
                  <a:schemeClr val="accent4"/>
                </a:solidFill>
                <a:latin typeface="Fira Sans Condensed Light"/>
                <a:ea typeface="Fira Sans Condensed Light"/>
                <a:cs typeface="Fira Sans Condensed Light"/>
                <a:sym typeface="Fira Sans Condensed Light"/>
              </a:rPr>
              <a:t>You can use the "Type" filter to search for specific types of content, such as repositories, issues, or code.</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Filter by language: </a:t>
            </a:r>
            <a:r>
              <a:rPr lang="en" sz="1200">
                <a:solidFill>
                  <a:schemeClr val="accent4"/>
                </a:solidFill>
                <a:latin typeface="Fira Sans Condensed Light"/>
                <a:ea typeface="Fira Sans Condensed Light"/>
                <a:cs typeface="Fira Sans Condensed Light"/>
                <a:sym typeface="Fira Sans Condensed Light"/>
              </a:rPr>
              <a:t>You can use the "Language" filter to search for repositories written in a specific programming language.</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Filter by date: </a:t>
            </a:r>
            <a:r>
              <a:rPr lang="en" sz="1200">
                <a:solidFill>
                  <a:schemeClr val="accent4"/>
                </a:solidFill>
                <a:latin typeface="Fira Sans Condensed Light"/>
                <a:ea typeface="Fira Sans Condensed Light"/>
                <a:cs typeface="Fira Sans Condensed Light"/>
                <a:sym typeface="Fira Sans Condensed Light"/>
              </a:rPr>
              <a:t>You can use the "Created" or "Updated" filters to search for content created or updated within a specific time frame.</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Sort results: </a:t>
            </a:r>
            <a:r>
              <a:rPr lang="en" sz="1200">
                <a:solidFill>
                  <a:schemeClr val="accent4"/>
                </a:solidFill>
                <a:latin typeface="Fira Sans Condensed Light"/>
                <a:ea typeface="Fira Sans Condensed Light"/>
                <a:cs typeface="Fira Sans Condensed Light"/>
                <a:sym typeface="Fira Sans Condensed Light"/>
              </a:rPr>
              <a:t>You can sort your search results by relevance, stars, forks, or recently updated.</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25" name="Google Shape;125;p20"/>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527825" y="253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 Repositories</a:t>
            </a:r>
            <a:endParaRPr/>
          </a:p>
        </p:txBody>
      </p:sp>
      <p:sp>
        <p:nvSpPr>
          <p:cNvPr id="131" name="Google Shape;131;p21"/>
          <p:cNvSpPr txBox="1"/>
          <p:nvPr/>
        </p:nvSpPr>
        <p:spPr>
          <a:xfrm>
            <a:off x="1024850" y="1461325"/>
            <a:ext cx="6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Fira Sans Condensed Light"/>
              <a:ea typeface="Fira Sans Condensed Light"/>
              <a:cs typeface="Fira Sans Condensed Light"/>
              <a:sym typeface="Fira Sans Condensed Light"/>
            </a:endParaRPr>
          </a:p>
        </p:txBody>
      </p:sp>
      <p:sp>
        <p:nvSpPr>
          <p:cNvPr id="132" name="Google Shape;132;p21"/>
          <p:cNvSpPr txBox="1"/>
          <p:nvPr/>
        </p:nvSpPr>
        <p:spPr>
          <a:xfrm>
            <a:off x="1106100" y="991525"/>
            <a:ext cx="6931800" cy="47100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A repository is a collection of files and directories that make up a project. In GitHub, repositories are used to store and manage code.</a:t>
            </a:r>
            <a:endParaRPr b="1" sz="12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Each repository has a unique URL, which can be accessed by anyone with the appropriate permissions.</a:t>
            </a:r>
            <a:endParaRPr b="1" sz="12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Here are some key concepts to understand about repositories:</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Creating a repository:</a:t>
            </a:r>
            <a:r>
              <a:rPr lang="en" sz="1200">
                <a:solidFill>
                  <a:schemeClr val="accent4"/>
                </a:solidFill>
                <a:latin typeface="Fira Sans Condensed Light"/>
                <a:ea typeface="Fira Sans Condensed Light"/>
                <a:cs typeface="Fira Sans Condensed Light"/>
                <a:sym typeface="Fira Sans Condensed Light"/>
              </a:rPr>
              <a:t> To create a new repository, click on the "New" button in your GitHub dashboard. You can choose to create a new repository from scratch or import an existing repository from another source.</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rPr b="1" lang="en" sz="1200">
                <a:solidFill>
                  <a:schemeClr val="accent4"/>
                </a:solidFill>
                <a:latin typeface="Fira Sans Condensed"/>
                <a:ea typeface="Fira Sans Condensed"/>
                <a:cs typeface="Fira Sans Condensed"/>
                <a:sym typeface="Fira Sans Condensed"/>
              </a:rPr>
              <a:t>Cloning a repository: </a:t>
            </a:r>
            <a:r>
              <a:rPr lang="en" sz="1200">
                <a:solidFill>
                  <a:schemeClr val="accent4"/>
                </a:solidFill>
                <a:latin typeface="Fira Sans Condensed Light"/>
                <a:ea typeface="Fira Sans Condensed Light"/>
                <a:cs typeface="Fira Sans Condensed Light"/>
                <a:sym typeface="Fira Sans Condensed Light"/>
              </a:rPr>
              <a:t>To clone a repository, you can use the Git command line interface or a Git client. Cloning a repository creates a local copy of the repository on your computer, which you can then work on and push changes back to the remote repository.</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ctr">
              <a:spcBef>
                <a:spcPts val="0"/>
              </a:spcBef>
              <a:spcAft>
                <a:spcPts val="0"/>
              </a:spcAft>
              <a:buNone/>
            </a:pPr>
            <a:r>
              <a:t/>
            </a:r>
            <a:endParaRPr b="1" sz="1200">
              <a:solidFill>
                <a:schemeClr val="accent4"/>
              </a:solidFill>
              <a:latin typeface="Fira Sans Condensed"/>
              <a:ea typeface="Fira Sans Condensed"/>
              <a:cs typeface="Fira Sans Condensed"/>
              <a:sym typeface="Fira Sans Condensed"/>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45720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sz="1200">
              <a:solidFill>
                <a:schemeClr val="accent4"/>
              </a:solidFill>
              <a:latin typeface="Fira Sans Condensed Light"/>
              <a:ea typeface="Fira Sans Condensed Light"/>
              <a:cs typeface="Fira Sans Condensed Light"/>
              <a:sym typeface="Fira Sans Condensed Light"/>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a:p>
            <a:pPr indent="0" lvl="0" marL="0" rtl="0" algn="l">
              <a:spcBef>
                <a:spcPts val="0"/>
              </a:spcBef>
              <a:spcAft>
                <a:spcPts val="0"/>
              </a:spcAft>
              <a:buNone/>
            </a:pPr>
            <a:r>
              <a:t/>
            </a:r>
            <a:endParaRPr b="1">
              <a:solidFill>
                <a:schemeClr val="accent4"/>
              </a:solidFill>
              <a:latin typeface="Fira Sans Condensed"/>
              <a:ea typeface="Fira Sans Condensed"/>
              <a:cs typeface="Fira Sans Condensed"/>
              <a:sym typeface="Fira Sans Condensed"/>
            </a:endParaRPr>
          </a:p>
        </p:txBody>
      </p:sp>
      <p:pic>
        <p:nvPicPr>
          <p:cNvPr id="133" name="Google Shape;133;p21"/>
          <p:cNvPicPr preferRelativeResize="0"/>
          <p:nvPr/>
        </p:nvPicPr>
        <p:blipFill>
          <a:blip r:embed="rId3">
            <a:alphaModFix/>
          </a:blip>
          <a:stretch>
            <a:fillRect/>
          </a:stretch>
        </p:blipFill>
        <p:spPr>
          <a:xfrm>
            <a:off x="225800" y="128613"/>
            <a:ext cx="1107350" cy="410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