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39"/>
  </p:notesMasterIdLst>
  <p:handoutMasterIdLst>
    <p:handoutMasterId r:id="rId40"/>
  </p:handoutMasterIdLst>
  <p:sldIdLst>
    <p:sldId id="256" r:id="rId6"/>
    <p:sldId id="257" r:id="rId7"/>
    <p:sldId id="345" r:id="rId8"/>
    <p:sldId id="273" r:id="rId9"/>
    <p:sldId id="316" r:id="rId10"/>
    <p:sldId id="274" r:id="rId11"/>
    <p:sldId id="317" r:id="rId12"/>
    <p:sldId id="318" r:id="rId13"/>
    <p:sldId id="319" r:id="rId14"/>
    <p:sldId id="327" r:id="rId15"/>
    <p:sldId id="323" r:id="rId16"/>
    <p:sldId id="324" r:id="rId17"/>
    <p:sldId id="325" r:id="rId18"/>
    <p:sldId id="326" r:id="rId19"/>
    <p:sldId id="328" r:id="rId20"/>
    <p:sldId id="322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5DF"/>
    <a:srgbClr val="DAB0D4"/>
    <a:srgbClr val="9999FF"/>
    <a:srgbClr val="9900FF"/>
    <a:srgbClr val="7F7F7F"/>
    <a:srgbClr val="B40028"/>
    <a:srgbClr val="000000"/>
    <a:srgbClr val="9966FF"/>
    <a:srgbClr val="FFFFFF"/>
    <a:srgbClr val="FFB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 is an view defines the template with associated code defines with class an additional information defines with metadata.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Angular4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84" y="452941"/>
            <a:ext cx="8839200" cy="60959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Every Angular app has a root module, conventionally named </a:t>
            </a:r>
            <a:r>
              <a:rPr lang="en-US" dirty="0" err="1">
                <a:solidFill>
                  <a:schemeClr val="tx1"/>
                </a:solidFill>
              </a:rPr>
              <a:t>AppModule</a:t>
            </a:r>
            <a:r>
              <a:rPr lang="en-US" dirty="0">
                <a:solidFill>
                  <a:schemeClr val="tx1"/>
                </a:solidFill>
              </a:rPr>
              <a:t>, which provides the bootstrap mechanism that launches the application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app typically contains many functional modules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Like JavaScript modules, </a:t>
            </a:r>
            <a:r>
              <a:rPr lang="en-US" dirty="0" err="1">
                <a:solidFill>
                  <a:schemeClr val="tx1"/>
                </a:solidFill>
              </a:rPr>
              <a:t>NgModules</a:t>
            </a:r>
            <a:r>
              <a:rPr lang="en-US" dirty="0">
                <a:solidFill>
                  <a:schemeClr val="tx1"/>
                </a:solidFill>
              </a:rPr>
              <a:t> can import functionality from other </a:t>
            </a:r>
            <a:r>
              <a:rPr lang="en-US" dirty="0" err="1">
                <a:solidFill>
                  <a:schemeClr val="tx1"/>
                </a:solidFill>
              </a:rPr>
              <a:t>NgModules</a:t>
            </a:r>
            <a:r>
              <a:rPr lang="en-US" dirty="0">
                <a:solidFill>
                  <a:schemeClr val="tx1"/>
                </a:solidFill>
              </a:rPr>
              <a:t>, and allow their own functionality to be exported and used by other </a:t>
            </a:r>
            <a:r>
              <a:rPr lang="en-US" dirty="0" err="1">
                <a:solidFill>
                  <a:schemeClr val="tx1"/>
                </a:solidFill>
              </a:rPr>
              <a:t>NgModules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example, to use the router service in your app, you import the Router </a:t>
            </a:r>
            <a:r>
              <a:rPr lang="en-US" dirty="0" err="1">
                <a:solidFill>
                  <a:schemeClr val="tx1"/>
                </a:solidFill>
              </a:rPr>
              <a:t>NgModule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40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82" y="508358"/>
            <a:ext cx="8839200" cy="609599"/>
          </a:xfrm>
        </p:spPr>
        <p:txBody>
          <a:bodyPr/>
          <a:lstStyle/>
          <a:p>
            <a:r>
              <a:rPr lang="en-US" dirty="0" err="1" smtClean="0"/>
              <a:t>NgModules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building blocks of an Angular application are </a:t>
            </a:r>
            <a:r>
              <a:rPr lang="en-US" i="1" dirty="0" err="1"/>
              <a:t>NgModules</a:t>
            </a:r>
            <a:r>
              <a:rPr lang="en-US" dirty="0"/>
              <a:t>, which provide a compilation context for </a:t>
            </a:r>
            <a:r>
              <a:rPr lang="en-US" i="1" dirty="0"/>
              <a:t>components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NgModules</a:t>
            </a:r>
            <a:r>
              <a:rPr lang="en-US" dirty="0" smtClean="0"/>
              <a:t> </a:t>
            </a:r>
            <a:r>
              <a:rPr lang="en-US" dirty="0"/>
              <a:t>collect related code into functional sets; an Angular app is defined by a set of </a:t>
            </a:r>
            <a:r>
              <a:rPr lang="en-US" dirty="0" err="1"/>
              <a:t>NgModules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app always has at least a </a:t>
            </a:r>
            <a:r>
              <a:rPr lang="en-US" i="1" dirty="0"/>
              <a:t>root module</a:t>
            </a:r>
            <a:r>
              <a:rPr lang="en-US" dirty="0"/>
              <a:t> that enables bootstrapping, and typically has many more </a:t>
            </a:r>
            <a:r>
              <a:rPr lang="en-US" i="1" dirty="0"/>
              <a:t>feature modules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1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91" y="425231"/>
            <a:ext cx="8839200" cy="6095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define </a:t>
            </a:r>
            <a:r>
              <a:rPr lang="en-US" i="1" dirty="0"/>
              <a:t>views</a:t>
            </a:r>
            <a:r>
              <a:rPr lang="en-US" dirty="0"/>
              <a:t>, which are sets of screen elements that Angular can choose among and modify according to your program logic and data.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app has at least a root component.</a:t>
            </a:r>
          </a:p>
          <a:p>
            <a:r>
              <a:rPr lang="en-US" dirty="0"/>
              <a:t>Components use </a:t>
            </a:r>
            <a:r>
              <a:rPr lang="en-US" i="1" dirty="0"/>
              <a:t>services</a:t>
            </a:r>
            <a:r>
              <a:rPr lang="en-US" dirty="0"/>
              <a:t>, which provide specific functionality not directly related to views. </a:t>
            </a:r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/>
              <a:t>providers can be </a:t>
            </a:r>
            <a:r>
              <a:rPr lang="en-US" i="1" dirty="0"/>
              <a:t>injected</a:t>
            </a:r>
            <a:r>
              <a:rPr lang="en-US" dirty="0"/>
              <a:t> into components as </a:t>
            </a:r>
            <a:r>
              <a:rPr lang="en-US" i="1" dirty="0"/>
              <a:t>dependencies</a:t>
            </a:r>
            <a:r>
              <a:rPr lang="en-US" dirty="0"/>
              <a:t>, making your code modular, reusable, and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46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Angular application has at least one component, the root component that connects a component hierarchy with the page DOM. 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/>
              <a:t>component defines a class that contains application data and logic, and is associated with an HTML template that defines a view to be displayed in a target environment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@Component decorator identifies the class immediately below it as a component, and provides the template and related component-specific metadata.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0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Component-based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you can see, this component-based architecture makes our applications more organized and maintainable. Plus, we can potentially reuse these components in various parts of an application or in an entirely different application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99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First Angular 4 </a:t>
            </a:r>
            <a:r>
              <a:rPr lang="en-US" dirty="0" smtClean="0"/>
              <a:t>Application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/>
              <a:t>the latest version of Node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Node comes with a tool called </a:t>
            </a:r>
            <a:r>
              <a:rPr lang="en-US" b="1" dirty="0"/>
              <a:t>Node Package Manager</a:t>
            </a:r>
            <a:r>
              <a:rPr lang="en-US" dirty="0"/>
              <a:t> or </a:t>
            </a:r>
            <a:r>
              <a:rPr lang="en-US" b="1" dirty="0" smtClean="0"/>
              <a:t>NPM</a:t>
            </a:r>
          </a:p>
          <a:p>
            <a:r>
              <a:rPr lang="en-US" dirty="0"/>
              <a:t>NPM </a:t>
            </a:r>
            <a:r>
              <a:rPr lang="en-US" dirty="0" smtClean="0"/>
              <a:t>is used to </a:t>
            </a:r>
            <a:r>
              <a:rPr lang="en-US" dirty="0"/>
              <a:t>install Angular CLI</a:t>
            </a:r>
            <a:r>
              <a:rPr lang="en-US" dirty="0" smtClean="0"/>
              <a:t>.</a:t>
            </a:r>
          </a:p>
          <a:p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the following command to install Angular </a:t>
            </a:r>
            <a:r>
              <a:rPr lang="en-US" dirty="0" smtClean="0"/>
              <a:t>CLI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-g 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angular/cli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-g</a:t>
            </a:r>
            <a:r>
              <a:rPr lang="en-US" dirty="0"/>
              <a:t> flag stands for global. If you don’t put -g here, Angular CLI will be installed only in the current folder, and it’s not going to be accessible anywhere else.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7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Package Manager is an command line utility that interacts with repository of open source projects.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npm</a:t>
            </a:r>
            <a:r>
              <a:rPr lang="en-US" dirty="0" smtClean="0"/>
              <a:t> installs libraries, packages and applications along with dependencies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492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Angular 4 Application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</a:t>
            </a:r>
            <a:r>
              <a:rPr lang="en-US" dirty="0"/>
              <a:t>a new Angular project </a:t>
            </a:r>
            <a:r>
              <a:rPr lang="en-US" dirty="0" smtClean="0"/>
              <a:t>use </a:t>
            </a:r>
            <a:r>
              <a:rPr lang="en-US" dirty="0"/>
              <a:t>the following command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hello-world</a:t>
            </a:r>
          </a:p>
          <a:p>
            <a:r>
              <a:rPr lang="en-US" dirty="0" smtClean="0"/>
              <a:t> </a:t>
            </a:r>
            <a:r>
              <a:rPr lang="en-US" dirty="0"/>
              <a:t>Angular CLI </a:t>
            </a:r>
            <a:r>
              <a:rPr lang="en-US" dirty="0" smtClean="0"/>
              <a:t>can be accessed using</a:t>
            </a:r>
            <a:r>
              <a:rPr lang="en-US" dirty="0"/>
              <a:t> </a:t>
            </a:r>
            <a:r>
              <a:rPr lang="en-US" b="1" dirty="0"/>
              <a:t>ng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 Angular </a:t>
            </a:r>
            <a:r>
              <a:rPr lang="en-US" dirty="0"/>
              <a:t>CLI </a:t>
            </a:r>
            <a:r>
              <a:rPr lang="en-US" dirty="0" smtClean="0"/>
              <a:t>will </a:t>
            </a:r>
            <a:r>
              <a:rPr lang="en-US" dirty="0"/>
              <a:t>generate a new project called “hello-world” and store it in a folder with the same </a:t>
            </a:r>
            <a:r>
              <a:rPr lang="en-US" dirty="0" smtClean="0"/>
              <a:t>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509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Angular 4 </a:t>
            </a:r>
            <a:r>
              <a:rPr lang="en-US" dirty="0" smtClean="0"/>
              <a:t>Application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r>
              <a:rPr lang="en-US" dirty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/>
              <a:t>the following commands in the terminal:</a:t>
            </a:r>
          </a:p>
          <a:p>
            <a:pPr marL="875807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 hello-world</a:t>
            </a:r>
          </a:p>
          <a:p>
            <a:pPr marL="875807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</a:t>
            </a:r>
          </a:p>
          <a:p>
            <a:r>
              <a:rPr lang="en-US" dirty="0" smtClean="0"/>
              <a:t>The command </a:t>
            </a:r>
            <a:r>
              <a:rPr lang="en-US" b="1" dirty="0" err="1" smtClean="0"/>
              <a:t>npm</a:t>
            </a:r>
            <a:r>
              <a:rPr lang="en-US" b="1" dirty="0" smtClean="0"/>
              <a:t> install</a:t>
            </a:r>
            <a:r>
              <a:rPr lang="en-US" dirty="0" smtClean="0"/>
              <a:t> will install all </a:t>
            </a:r>
            <a:r>
              <a:rPr lang="en-US" dirty="0"/>
              <a:t>the dependencies of </a:t>
            </a:r>
            <a:r>
              <a:rPr lang="en-US" dirty="0" smtClean="0"/>
              <a:t>the application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command </a:t>
            </a:r>
            <a:r>
              <a:rPr lang="en-US" b="1" dirty="0" smtClean="0"/>
              <a:t>ng serve</a:t>
            </a:r>
            <a:r>
              <a:rPr lang="en-US" b="1" dirty="0"/>
              <a:t> </a:t>
            </a:r>
            <a:r>
              <a:rPr lang="en-US" dirty="0"/>
              <a:t>compiles </a:t>
            </a:r>
            <a:r>
              <a:rPr lang="en-US" dirty="0" smtClean="0"/>
              <a:t>the </a:t>
            </a:r>
            <a:r>
              <a:rPr lang="en-US" dirty="0"/>
              <a:t>application and hosts it using a lightweight web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Access the </a:t>
            </a:r>
            <a:r>
              <a:rPr lang="en-US" dirty="0"/>
              <a:t>application at </a:t>
            </a:r>
            <a:r>
              <a:rPr lang="en-US" b="1" dirty="0"/>
              <a:t>http://localhost:4200.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00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06" y="342104"/>
            <a:ext cx="8839200" cy="609599"/>
          </a:xfrm>
        </p:spPr>
        <p:txBody>
          <a:bodyPr/>
          <a:lstStyle/>
          <a:p>
            <a:r>
              <a:rPr lang="en-US"/>
              <a:t>First Angular 4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57" y="1576514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pen the </a:t>
            </a:r>
            <a:r>
              <a:rPr lang="en-US" dirty="0"/>
              <a:t>browser and navigate to this </a:t>
            </a:r>
            <a:r>
              <a:rPr lang="en-US" dirty="0" smtClean="0"/>
              <a:t>address </a:t>
            </a:r>
            <a:r>
              <a:rPr lang="en-US" b="1" dirty="0"/>
              <a:t>http://localhost:4200.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41" y="2432940"/>
            <a:ext cx="5127531" cy="37054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145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To understand and develop rich interactive Web Application using Angular4.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79" y="2784143"/>
            <a:ext cx="2618309" cy="26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Angular </a:t>
            </a:r>
            <a:r>
              <a:rPr lang="en-US" dirty="0" smtClean="0"/>
              <a:t>Projects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the generated folder, </a:t>
            </a:r>
            <a:r>
              <a:rPr lang="en-US" dirty="0" smtClean="0"/>
              <a:t> the </a:t>
            </a:r>
            <a:r>
              <a:rPr lang="en-US" dirty="0"/>
              <a:t>following top-level </a:t>
            </a:r>
            <a:r>
              <a:rPr lang="en-US" dirty="0" smtClean="0"/>
              <a:t>folders are present:</a:t>
            </a:r>
            <a:endParaRPr lang="en-US" dirty="0"/>
          </a:p>
          <a:p>
            <a:r>
              <a:rPr lang="en-US" b="1" dirty="0"/>
              <a:t>e2e</a:t>
            </a:r>
            <a:r>
              <a:rPr lang="en-US" dirty="0"/>
              <a:t>: includes end-to-end tests.</a:t>
            </a:r>
          </a:p>
          <a:p>
            <a:r>
              <a:rPr lang="en-US" b="1" dirty="0" err="1"/>
              <a:t>node_modules</a:t>
            </a:r>
            <a:r>
              <a:rPr lang="en-US" dirty="0"/>
              <a:t>: all the third-party libraries that our project is dependent upon.</a:t>
            </a:r>
          </a:p>
          <a:p>
            <a:r>
              <a:rPr lang="en-US" b="1" dirty="0" err="1"/>
              <a:t>src</a:t>
            </a:r>
            <a:r>
              <a:rPr lang="en-US" dirty="0"/>
              <a:t>: the actual source code of our Angular </a:t>
            </a:r>
            <a:r>
              <a:rPr lang="en-US" dirty="0" smtClean="0"/>
              <a:t>application. 9.9</a:t>
            </a:r>
            <a:r>
              <a:rPr lang="en-US" dirty="0"/>
              <a:t>% of the time you’ll be working with the files inside the </a:t>
            </a:r>
            <a:r>
              <a:rPr lang="en-US" b="1" dirty="0" err="1"/>
              <a:t>src</a:t>
            </a:r>
            <a:r>
              <a:rPr lang="en-US" b="1" dirty="0"/>
              <a:t> </a:t>
            </a:r>
            <a:r>
              <a:rPr lang="en-US" dirty="0"/>
              <a:t>folder.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angular-</a:t>
            </a:r>
            <a:r>
              <a:rPr lang="en-US" b="1" dirty="0" err="1"/>
              <a:t>cli.json</a:t>
            </a:r>
            <a:r>
              <a:rPr lang="en-US" b="1" dirty="0"/>
              <a:t>: </a:t>
            </a:r>
            <a:r>
              <a:rPr lang="en-US" dirty="0"/>
              <a:t>a configuration file for Angular </a:t>
            </a:r>
            <a:r>
              <a:rPr lang="en-US" dirty="0" smtClean="0"/>
              <a:t>CLI. This file is used </a:t>
            </a:r>
            <a:r>
              <a:rPr lang="en-US" dirty="0"/>
              <a:t>to import third-party stylesheets or define additional environments (</a:t>
            </a:r>
            <a:r>
              <a:rPr lang="en-US" dirty="0" err="1"/>
              <a:t>eg</a:t>
            </a:r>
            <a:r>
              <a:rPr lang="en-US" dirty="0"/>
              <a:t> testing environment) for our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55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Angular Projects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68697"/>
            <a:ext cx="11373491" cy="4897665"/>
          </a:xfrm>
        </p:spPr>
        <p:txBody>
          <a:bodyPr>
            <a:normAutofit/>
          </a:bodyPr>
          <a:lstStyle/>
          <a:p>
            <a:r>
              <a:rPr lang="en-US" b="1" dirty="0" err="1"/>
              <a:t>package.json</a:t>
            </a:r>
            <a:r>
              <a:rPr lang="en-US" b="1" dirty="0"/>
              <a:t>: </a:t>
            </a:r>
            <a:r>
              <a:rPr lang="en-US" dirty="0"/>
              <a:t>a standard file for Node-based projects. It contains metadata about our project, such as its name, version as well as the list of its dependencies.</a:t>
            </a:r>
          </a:p>
          <a:p>
            <a:r>
              <a:rPr lang="en-US" b="1" dirty="0"/>
              <a:t>protractor.conf.js: </a:t>
            </a:r>
            <a:r>
              <a:rPr lang="en-US" dirty="0"/>
              <a:t>Protractor is a tool for running end-to-end tests for Angular projects.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karma.conf.js: </a:t>
            </a:r>
            <a:r>
              <a:rPr lang="en-US" dirty="0"/>
              <a:t>Karma is a test runner for JavaScript applications. This file contains some configuration for Karma.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Angular Projects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27133"/>
            <a:ext cx="11373491" cy="4897665"/>
          </a:xfrm>
        </p:spPr>
        <p:txBody>
          <a:bodyPr>
            <a:normAutofit/>
          </a:bodyPr>
          <a:lstStyle/>
          <a:p>
            <a:r>
              <a:rPr lang="en-US" b="1" dirty="0" err="1"/>
              <a:t>tsconfig.json</a:t>
            </a:r>
            <a:r>
              <a:rPr lang="en-US" b="1" dirty="0"/>
              <a:t>: </a:t>
            </a:r>
            <a:r>
              <a:rPr lang="en-US" dirty="0"/>
              <a:t>includes setting for the </a:t>
            </a:r>
            <a:r>
              <a:rPr lang="en-US" dirty="0" err="1"/>
              <a:t>TypeScript</a:t>
            </a:r>
            <a:r>
              <a:rPr lang="en-US" dirty="0"/>
              <a:t> compiler.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/>
              <a:t>tslint.json</a:t>
            </a:r>
            <a:r>
              <a:rPr lang="en-US" b="1" dirty="0"/>
              <a:t>: </a:t>
            </a:r>
            <a:r>
              <a:rPr lang="en-US" dirty="0"/>
              <a:t>includes the settings for </a:t>
            </a:r>
            <a:r>
              <a:rPr lang="en-US" dirty="0" err="1"/>
              <a:t>TSLint</a:t>
            </a:r>
            <a:r>
              <a:rPr lang="en-US" dirty="0"/>
              <a:t> which is a popular tool for </a:t>
            </a:r>
            <a:r>
              <a:rPr lang="en-US" dirty="0" err="1"/>
              <a:t>linting</a:t>
            </a:r>
            <a:r>
              <a:rPr lang="en-US" dirty="0"/>
              <a:t> </a:t>
            </a:r>
            <a:r>
              <a:rPr lang="en-US" dirty="0" err="1"/>
              <a:t>TypeScript</a:t>
            </a:r>
            <a:r>
              <a:rPr lang="en-US" dirty="0"/>
              <a:t> code.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</a:t>
            </a:r>
            <a:r>
              <a:rPr lang="en-US" dirty="0"/>
              <a:t>checks the quality of our </a:t>
            </a:r>
            <a:r>
              <a:rPr lang="en-US" dirty="0" err="1"/>
              <a:t>TypeScript</a:t>
            </a:r>
            <a:r>
              <a:rPr lang="en-US" dirty="0"/>
              <a:t> code based on a few configurable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especially important in a team environment to ensure that everyone follows the same conventions and produces code of the same quality.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9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b="1" dirty="0" err="1"/>
              <a:t>src</a:t>
            </a:r>
            <a:r>
              <a:rPr lang="en-US" b="1" dirty="0"/>
              <a:t>/app</a:t>
            </a:r>
            <a:r>
              <a:rPr lang="en-US" dirty="0"/>
              <a:t> </a:t>
            </a:r>
            <a:r>
              <a:rPr lang="en-US" dirty="0" smtClean="0"/>
              <a:t>folder</a:t>
            </a:r>
          </a:p>
          <a:p>
            <a:r>
              <a:rPr lang="en-US" dirty="0"/>
              <a:t>app.component.css</a:t>
            </a:r>
          </a:p>
          <a:p>
            <a:r>
              <a:rPr lang="en-US" dirty="0"/>
              <a:t>app.component.html</a:t>
            </a:r>
          </a:p>
          <a:p>
            <a:r>
              <a:rPr lang="en-US" dirty="0" err="1"/>
              <a:t>app.component.spec.ts</a:t>
            </a:r>
            <a:endParaRPr lang="en-US" dirty="0"/>
          </a:p>
          <a:p>
            <a:r>
              <a:rPr lang="en-US" dirty="0" err="1"/>
              <a:t>app.component.ts</a:t>
            </a:r>
            <a:endParaRPr lang="en-US" dirty="0"/>
          </a:p>
          <a:p>
            <a:r>
              <a:rPr lang="en-US" dirty="0" err="1"/>
              <a:t>app.module.ts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7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component in an Angular project is physically implemented using four files:</a:t>
            </a:r>
          </a:p>
          <a:p>
            <a:r>
              <a:rPr lang="en-US" b="1" dirty="0"/>
              <a:t>A CSS file</a:t>
            </a:r>
            <a:r>
              <a:rPr lang="en-US" dirty="0"/>
              <a:t>: where we define all the styles for that component. These styles will only be scoped to this component and will not leak to the outside.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An HTML file</a:t>
            </a:r>
            <a:r>
              <a:rPr lang="en-US" dirty="0"/>
              <a:t>: contains the markup to render in the DOM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69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Component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40988"/>
            <a:ext cx="11373491" cy="4897665"/>
          </a:xfrm>
        </p:spPr>
        <p:txBody>
          <a:bodyPr>
            <a:normAutofit/>
          </a:bodyPr>
          <a:lstStyle/>
          <a:p>
            <a:r>
              <a:rPr lang="en-US" b="1" dirty="0"/>
              <a:t>A spec file</a:t>
            </a:r>
            <a:r>
              <a:rPr lang="en-US" dirty="0"/>
              <a:t>: includes the unit tests.</a:t>
            </a:r>
          </a:p>
          <a:p>
            <a:r>
              <a:rPr lang="en-US" b="1" dirty="0"/>
              <a:t>A </a:t>
            </a:r>
            <a:r>
              <a:rPr lang="en-US" b="1" dirty="0" err="1"/>
              <a:t>TypeScript</a:t>
            </a:r>
            <a:r>
              <a:rPr lang="en-US" b="1" dirty="0"/>
              <a:t> file</a:t>
            </a:r>
            <a:r>
              <a:rPr lang="en-US" dirty="0"/>
              <a:t>: where we define the state (the data to display) and behavior (logic) of our component.</a:t>
            </a:r>
          </a:p>
          <a:p>
            <a:r>
              <a:rPr lang="en-US" dirty="0" smtClean="0"/>
              <a:t>An </a:t>
            </a:r>
            <a:r>
              <a:rPr lang="en-US" dirty="0" err="1"/>
              <a:t>app.module.ts</a:t>
            </a:r>
            <a:r>
              <a:rPr lang="en-US" dirty="0"/>
              <a:t> </a:t>
            </a:r>
            <a:r>
              <a:rPr lang="en-US" dirty="0" smtClean="0"/>
              <a:t>file is also present. </a:t>
            </a:r>
            <a:r>
              <a:rPr lang="en-US" dirty="0"/>
              <a:t>This file defines the root module of our application and tells angular how to assemble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8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smtClean="0"/>
              <a:t>Component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Generating a Component Using Angular </a:t>
            </a:r>
            <a:r>
              <a:rPr lang="en-US" b="1" dirty="0" smtClean="0"/>
              <a:t>CLI</a:t>
            </a:r>
          </a:p>
          <a:p>
            <a:pPr marL="609036" lvl="1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g</a:t>
            </a:r>
            <a:r>
              <a:rPr lang="en-US" dirty="0"/>
              <a:t> is short for </a:t>
            </a:r>
            <a:r>
              <a:rPr lang="en-US" b="1" dirty="0"/>
              <a:t>generate</a:t>
            </a:r>
            <a:r>
              <a:rPr lang="en-US" dirty="0"/>
              <a:t>, </a:t>
            </a:r>
            <a:r>
              <a:rPr lang="en-US" b="1" dirty="0"/>
              <a:t>c</a:t>
            </a:r>
            <a:r>
              <a:rPr lang="en-US" dirty="0"/>
              <a:t> is short for </a:t>
            </a:r>
            <a:r>
              <a:rPr lang="en-US" b="1" dirty="0"/>
              <a:t>component</a:t>
            </a:r>
            <a:r>
              <a:rPr lang="en-US" dirty="0"/>
              <a:t> and </a:t>
            </a:r>
            <a:r>
              <a:rPr lang="en-US" b="1" dirty="0"/>
              <a:t>product</a:t>
            </a:r>
            <a:r>
              <a:rPr lang="en-US" dirty="0"/>
              <a:t> is the name </a:t>
            </a:r>
            <a:r>
              <a:rPr lang="en-US" dirty="0" smtClean="0"/>
              <a:t>of         our </a:t>
            </a:r>
            <a:r>
              <a:rPr lang="en-US" dirty="0"/>
              <a:t>component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nside </a:t>
            </a:r>
            <a:r>
              <a:rPr lang="en-US" dirty="0"/>
              <a:t>the </a:t>
            </a:r>
            <a:r>
              <a:rPr lang="en-US" b="1" dirty="0" err="1"/>
              <a:t>src</a:t>
            </a:r>
            <a:r>
              <a:rPr lang="en-US" b="1" dirty="0"/>
              <a:t>/app </a:t>
            </a:r>
            <a:r>
              <a:rPr lang="en-US" dirty="0"/>
              <a:t>folder, </a:t>
            </a:r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folder </a:t>
            </a:r>
            <a:r>
              <a:rPr lang="en-US" b="1" dirty="0" smtClean="0"/>
              <a:t>product is generated.</a:t>
            </a:r>
            <a:r>
              <a:rPr lang="en-US" b="1" dirty="0"/>
              <a:t> </a:t>
            </a:r>
            <a:r>
              <a:rPr lang="en-US" dirty="0"/>
              <a:t>Expand this </a:t>
            </a:r>
            <a:r>
              <a:rPr lang="en-US" dirty="0" smtClean="0"/>
              <a:t>folder </a:t>
            </a:r>
            <a:endParaRPr lang="en-US" dirty="0"/>
          </a:p>
          <a:p>
            <a:pPr lvl="1"/>
            <a:r>
              <a:rPr lang="en-US" dirty="0"/>
              <a:t>product.component.css</a:t>
            </a:r>
          </a:p>
          <a:p>
            <a:pPr lvl="1"/>
            <a:r>
              <a:rPr lang="en-US" dirty="0"/>
              <a:t>product.component.html</a:t>
            </a:r>
          </a:p>
          <a:p>
            <a:pPr lvl="1"/>
            <a:r>
              <a:rPr lang="en-US" dirty="0" err="1"/>
              <a:t>product.component.spec.ts</a:t>
            </a:r>
            <a:endParaRPr lang="en-US" dirty="0"/>
          </a:p>
          <a:p>
            <a:pPr lvl="1"/>
            <a:r>
              <a:rPr lang="en-US" dirty="0" err="1"/>
              <a:t>product.component.ts</a:t>
            </a:r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639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 </a:t>
            </a:r>
            <a:r>
              <a:rPr lang="en-US" b="1" dirty="0" err="1" smtClean="0"/>
              <a:t>product.component.ts</a:t>
            </a:r>
            <a:endParaRPr lang="en-US" b="1" dirty="0" smtClean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{ Component,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OnInit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 from '@angular/core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@Component({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selector: 'app-product',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'./product.component.html',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styleUrls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['./product.component.css']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export class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ProductComponent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implements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OnInit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constructor() {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ngOnInit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{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}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6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57" y="1340987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a </a:t>
            </a:r>
            <a:r>
              <a:rPr lang="en-US" dirty="0" err="1"/>
              <a:t>TypeScript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 called </a:t>
            </a:r>
            <a:r>
              <a:rPr lang="en-US" b="1" dirty="0" err="1" smtClean="0"/>
              <a:t>ProductComponent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What is a Class?</a:t>
            </a:r>
          </a:p>
          <a:p>
            <a:r>
              <a:rPr lang="en-US" dirty="0" smtClean="0"/>
              <a:t>A </a:t>
            </a:r>
            <a:r>
              <a:rPr lang="en-US" dirty="0"/>
              <a:t>class is a fundamental building block of many object-oriented programming languages. It’s a container for a bunch of related functions and variables.</a:t>
            </a:r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b="1" dirty="0" err="1"/>
              <a:t>product.component.ts</a:t>
            </a:r>
            <a:r>
              <a:rPr lang="en-US" dirty="0"/>
              <a:t>, </a:t>
            </a:r>
            <a:r>
              <a:rPr lang="en-US" dirty="0" smtClean="0"/>
              <a:t>there is</a:t>
            </a:r>
            <a:r>
              <a:rPr lang="en-US" dirty="0" smtClean="0"/>
              <a:t> </a:t>
            </a:r>
            <a:r>
              <a:rPr lang="en-US" dirty="0"/>
              <a:t>a class called </a:t>
            </a:r>
            <a:r>
              <a:rPr lang="en-US" b="1" dirty="0" err="1"/>
              <a:t>ProductComponent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class has 2 functions (methods): </a:t>
            </a:r>
            <a:r>
              <a:rPr lang="en-US" b="1" dirty="0"/>
              <a:t>constructor</a:t>
            </a:r>
            <a:r>
              <a:rPr lang="en-US" dirty="0"/>
              <a:t> and </a:t>
            </a:r>
            <a:r>
              <a:rPr lang="en-US" b="1" dirty="0" err="1"/>
              <a:t>ngOnInit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13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57" y="1299424"/>
            <a:ext cx="11373491" cy="4897665"/>
          </a:xfrm>
        </p:spPr>
        <p:txBody>
          <a:bodyPr>
            <a:normAutofit/>
          </a:bodyPr>
          <a:lstStyle/>
          <a:p>
            <a:r>
              <a:rPr lang="en-US" b="1" dirty="0"/>
              <a:t>Constructor</a:t>
            </a:r>
            <a:r>
              <a:rPr lang="en-US" dirty="0"/>
              <a:t> is a reserved keyword in </a:t>
            </a:r>
            <a:r>
              <a:rPr lang="en-US" dirty="0" err="1"/>
              <a:t>TypeScript</a:t>
            </a:r>
            <a:r>
              <a:rPr lang="en-US" dirty="0"/>
              <a:t>. A method by that name is a special method in a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method is called automatically when we create an instance of that class.</a:t>
            </a:r>
          </a:p>
          <a:p>
            <a:r>
              <a:rPr lang="en-US" b="1" dirty="0" err="1"/>
              <a:t>ngOnInit</a:t>
            </a:r>
            <a:r>
              <a:rPr lang="en-US" dirty="0"/>
              <a:t> is a special method in Angular. 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en-US" dirty="0"/>
              <a:t>calls this method when it creates an instance of this component and displays it to the user in the browser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3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is a platform and framework for building client applications in HTML and </a:t>
            </a:r>
            <a:r>
              <a:rPr lang="en-US" dirty="0" err="1"/>
              <a:t>TypeScript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en-US" dirty="0"/>
              <a:t>is itself written in </a:t>
            </a:r>
            <a:r>
              <a:rPr lang="en-US" dirty="0" err="1"/>
              <a:t>TypeScript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implements core and optional functionality as a set of </a:t>
            </a:r>
            <a:r>
              <a:rPr lang="en-US" dirty="0" err="1"/>
              <a:t>TypeScript</a:t>
            </a:r>
            <a:r>
              <a:rPr lang="en-US" dirty="0"/>
              <a:t> libraries that you import into your apps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2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implement a component using a </a:t>
            </a:r>
            <a:r>
              <a:rPr lang="en-US" dirty="0" err="1"/>
              <a:t>TypeScript</a:t>
            </a:r>
            <a:r>
              <a:rPr lang="en-US" dirty="0"/>
              <a:t> class.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a class on its own is just a class. It only includes some data and logic for a view. It doesn’t include any HTML markup or CSS styles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order to attach these to this class, we need to promote this class to a component.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do this by using the</a:t>
            </a:r>
            <a:r>
              <a:rPr lang="en-US" b="1" dirty="0"/>
              <a:t> @Component()</a:t>
            </a:r>
            <a:r>
              <a:rPr lang="en-US" dirty="0"/>
              <a:t> decorator function on top of this class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261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40987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{ Component,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OnInit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 from '@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angular/core‘;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@Component({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selector: 'app-product',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'./product.component.html',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styleUrls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['./product.component.css']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export class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ProductComponent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502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takes an object with the following properties:</a:t>
            </a:r>
          </a:p>
          <a:p>
            <a:pPr lvl="1"/>
            <a:r>
              <a:rPr lang="en-US" dirty="0"/>
              <a:t>selector</a:t>
            </a:r>
          </a:p>
          <a:p>
            <a:pPr lvl="1"/>
            <a:r>
              <a:rPr lang="en-US" dirty="0" err="1"/>
              <a:t>templateUrl</a:t>
            </a:r>
            <a:endParaRPr lang="en-US" dirty="0"/>
          </a:p>
          <a:p>
            <a:pPr lvl="1"/>
            <a:r>
              <a:rPr lang="en-US" dirty="0" err="1"/>
              <a:t>styleUrls</a:t>
            </a:r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smtClean="0"/>
              <a:t>selector</a:t>
            </a:r>
            <a:r>
              <a:rPr lang="en-US" dirty="0" smtClean="0"/>
              <a:t> </a:t>
            </a:r>
            <a:r>
              <a:rPr lang="en-US" dirty="0"/>
              <a:t>associates a new HTML element to this component</a:t>
            </a:r>
            <a:r>
              <a:rPr lang="en-US" dirty="0" smtClean="0"/>
              <a:t>.</a:t>
            </a:r>
          </a:p>
          <a:p>
            <a:r>
              <a:rPr lang="en-US" dirty="0"/>
              <a:t>The other 2 properties </a:t>
            </a:r>
            <a:r>
              <a:rPr lang="en-US" b="1" dirty="0" err="1" smtClean="0"/>
              <a:t>templateUrl</a:t>
            </a:r>
            <a:r>
              <a:rPr lang="en-US" b="1" dirty="0"/>
              <a:t> </a:t>
            </a:r>
            <a:r>
              <a:rPr lang="en-US" dirty="0"/>
              <a:t>and </a:t>
            </a:r>
            <a:r>
              <a:rPr lang="en-US" b="1" dirty="0" err="1" smtClean="0"/>
              <a:t>styleUrls</a:t>
            </a:r>
            <a:r>
              <a:rPr lang="en-US" dirty="0" smtClean="0"/>
              <a:t>. </a:t>
            </a:r>
            <a:r>
              <a:rPr lang="en-US" dirty="0" smtClean="0"/>
              <a:t>They </a:t>
            </a:r>
            <a:r>
              <a:rPr lang="en-US" dirty="0"/>
              <a:t>specify the path to the HTML template and CSS file(s) for this component.</a:t>
            </a:r>
          </a:p>
        </p:txBody>
      </p:sp>
    </p:spTree>
    <p:extLst>
      <p:ext uri="{BB962C8B-B14F-4D97-AF65-F5344CB8AC3E}">
        <p14:creationId xmlns:p14="http://schemas.microsoft.com/office/powerpoint/2010/main" val="2607631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421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A JavaScript framework.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For building client – side applications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Using HTML, CSS and other programming languages such as JavaScript.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Is 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1" y="1692867"/>
            <a:ext cx="3348038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5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13" y="1856096"/>
            <a:ext cx="7083188" cy="4026090"/>
          </a:xfrm>
        </p:spPr>
      </p:pic>
    </p:spTree>
    <p:extLst>
      <p:ext uri="{BB962C8B-B14F-4D97-AF65-F5344CB8AC3E}">
        <p14:creationId xmlns:p14="http://schemas.microsoft.com/office/powerpoint/2010/main" val="1770951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36" y="1112486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8"/>
          <a:stretch/>
        </p:blipFill>
        <p:spPr>
          <a:xfrm>
            <a:off x="1439878" y="1666154"/>
            <a:ext cx="8250032" cy="40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54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121877"/>
            <a:ext cx="8839200" cy="609599"/>
          </a:xfrm>
        </p:spPr>
        <p:txBody>
          <a:bodyPr/>
          <a:lstStyle/>
          <a:p>
            <a:r>
              <a:rPr lang="en-US" dirty="0" smtClean="0"/>
              <a:t>Anatomy of an Angular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76" y="5087503"/>
            <a:ext cx="11344386" cy="1176824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comprised of set of components.</a:t>
            </a:r>
          </a:p>
          <a:p>
            <a:r>
              <a:rPr lang="en-US" dirty="0" smtClean="0"/>
              <a:t>Services provides functionality across those components.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472" y="1869740"/>
            <a:ext cx="2252889" cy="176056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Application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2422469" y="2183644"/>
            <a:ext cx="740640" cy="818866"/>
          </a:xfrm>
          <a:prstGeom prst="mathEqual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06059" y="1869003"/>
            <a:ext cx="2332681" cy="1760561"/>
          </a:xfrm>
          <a:prstGeom prst="rect">
            <a:avLst/>
          </a:prstGeom>
          <a:solidFill>
            <a:srgbClr val="DAB0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31397" y="1869003"/>
            <a:ext cx="2118909" cy="1760561"/>
          </a:xfrm>
          <a:prstGeom prst="rect">
            <a:avLst/>
          </a:prstGeom>
          <a:solidFill>
            <a:srgbClr val="DAB0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956891" y="1842444"/>
            <a:ext cx="2261570" cy="1760561"/>
          </a:xfrm>
          <a:prstGeom prst="rect">
            <a:avLst/>
          </a:prstGeom>
          <a:solidFill>
            <a:srgbClr val="DAB0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</p:txBody>
      </p:sp>
      <p:sp>
        <p:nvSpPr>
          <p:cNvPr id="13" name="Plus 12"/>
          <p:cNvSpPr/>
          <p:nvPr/>
        </p:nvSpPr>
        <p:spPr bwMode="auto">
          <a:xfrm>
            <a:off x="5577166" y="2286002"/>
            <a:ext cx="615804" cy="614149"/>
          </a:xfrm>
          <a:prstGeom prst="mathPl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4" name="Plus 13"/>
          <p:cNvSpPr/>
          <p:nvPr/>
        </p:nvSpPr>
        <p:spPr bwMode="auto">
          <a:xfrm>
            <a:off x="8357734" y="2279196"/>
            <a:ext cx="599156" cy="614149"/>
          </a:xfrm>
          <a:prstGeom prst="mathPl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" name="Minus 14"/>
          <p:cNvSpPr/>
          <p:nvPr/>
        </p:nvSpPr>
        <p:spPr bwMode="auto">
          <a:xfrm>
            <a:off x="11280609" y="2244315"/>
            <a:ext cx="226975" cy="504968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Minus 15"/>
          <p:cNvSpPr/>
          <p:nvPr/>
        </p:nvSpPr>
        <p:spPr bwMode="auto">
          <a:xfrm>
            <a:off x="11544531" y="2243574"/>
            <a:ext cx="191072" cy="504968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7" name="Minus 16"/>
          <p:cNvSpPr/>
          <p:nvPr/>
        </p:nvSpPr>
        <p:spPr bwMode="auto">
          <a:xfrm>
            <a:off x="11833654" y="2244315"/>
            <a:ext cx="226975" cy="504968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63109" y="3806853"/>
            <a:ext cx="8055352" cy="70968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                                      Services</a:t>
            </a:r>
          </a:p>
        </p:txBody>
      </p:sp>
    </p:spTree>
    <p:extLst>
      <p:ext uri="{BB962C8B-B14F-4D97-AF65-F5344CB8AC3E}">
        <p14:creationId xmlns:p14="http://schemas.microsoft.com/office/powerpoint/2010/main" val="18972622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72005"/>
            <a:ext cx="8839200" cy="609599"/>
          </a:xfrm>
        </p:spPr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4167305"/>
            <a:ext cx="11373491" cy="2306875"/>
          </a:xfrm>
        </p:spPr>
        <p:txBody>
          <a:bodyPr>
            <a:normAutofit/>
          </a:bodyPr>
          <a:lstStyle/>
          <a:p>
            <a:r>
              <a:rPr lang="en-US" dirty="0" smtClean="0"/>
              <a:t>Component comprised of template.</a:t>
            </a:r>
          </a:p>
          <a:p>
            <a:r>
              <a:rPr lang="en-US" dirty="0" smtClean="0"/>
              <a:t>Template defines view for the application.</a:t>
            </a:r>
          </a:p>
          <a:p>
            <a:r>
              <a:rPr lang="en-US" dirty="0" smtClean="0"/>
              <a:t>The code associated with the view defines the class contains properties and methods such as responding to button click.</a:t>
            </a:r>
          </a:p>
          <a:p>
            <a:r>
              <a:rPr lang="en-US" dirty="0" smtClean="0"/>
              <a:t>Metadata provides the additional information about the component.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79637" y="2023287"/>
            <a:ext cx="2252889" cy="128971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  <a:ea typeface="ＭＳ Ｐゴシック"/>
                <a:cs typeface="ＭＳ Ｐゴシック"/>
              </a:rPr>
              <a:t>Template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Equal 5"/>
          <p:cNvSpPr/>
          <p:nvPr/>
        </p:nvSpPr>
        <p:spPr bwMode="auto">
          <a:xfrm>
            <a:off x="2763668" y="2183644"/>
            <a:ext cx="740640" cy="818866"/>
          </a:xfrm>
          <a:prstGeom prst="mathEqual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8155" y="1857415"/>
            <a:ext cx="2332681" cy="1760561"/>
          </a:xfrm>
          <a:prstGeom prst="rect">
            <a:avLst/>
          </a:prstGeom>
          <a:solidFill>
            <a:srgbClr val="DAB0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</p:txBody>
      </p:sp>
      <p:sp>
        <p:nvSpPr>
          <p:cNvPr id="8" name="Plus 7"/>
          <p:cNvSpPr/>
          <p:nvPr/>
        </p:nvSpPr>
        <p:spPr bwMode="auto">
          <a:xfrm>
            <a:off x="6013897" y="2286002"/>
            <a:ext cx="615804" cy="614149"/>
          </a:xfrm>
          <a:prstGeom prst="mathPl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92119" y="1473958"/>
            <a:ext cx="2088108" cy="2415654"/>
          </a:xfrm>
          <a:prstGeom prst="rect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Class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51427" y="2023287"/>
            <a:ext cx="1569492" cy="501549"/>
          </a:xfrm>
          <a:prstGeom prst="rect">
            <a:avLst/>
          </a:prstGeom>
          <a:solidFill>
            <a:srgbClr val="DAB0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Properties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140051" y="2830782"/>
            <a:ext cx="1569492" cy="501549"/>
          </a:xfrm>
          <a:prstGeom prst="rect">
            <a:avLst/>
          </a:prstGeom>
          <a:solidFill>
            <a:srgbClr val="DAB0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Methods</a:t>
            </a:r>
          </a:p>
        </p:txBody>
      </p:sp>
      <p:sp>
        <p:nvSpPr>
          <p:cNvPr id="12" name="Plus 11"/>
          <p:cNvSpPr/>
          <p:nvPr/>
        </p:nvSpPr>
        <p:spPr bwMode="auto">
          <a:xfrm>
            <a:off x="9079257" y="2320126"/>
            <a:ext cx="615804" cy="614149"/>
          </a:xfrm>
          <a:prstGeom prst="mathPl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76514" y="2027721"/>
            <a:ext cx="1910686" cy="13090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6595823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161" y="1576515"/>
            <a:ext cx="6364014" cy="4897665"/>
          </a:xfrm>
        </p:spPr>
        <p:txBody>
          <a:bodyPr/>
          <a:lstStyle/>
          <a:p>
            <a:r>
              <a:rPr lang="en-US" dirty="0" smtClean="0"/>
              <a:t>Angular modules defines the organizer of an application.</a:t>
            </a:r>
          </a:p>
          <a:p>
            <a:r>
              <a:rPr lang="en-US" dirty="0" smtClean="0"/>
              <a:t>Every angular application has root angular module. </a:t>
            </a:r>
          </a:p>
          <a:p>
            <a:r>
              <a:rPr lang="en-US" dirty="0" smtClean="0"/>
              <a:t>An application can have any number of additional angular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96538" y="1590163"/>
            <a:ext cx="3234519" cy="1132764"/>
          </a:xfrm>
          <a:prstGeom prst="rect">
            <a:avLst/>
          </a:prstGeom>
          <a:solidFill>
            <a:srgbClr val="E395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Root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  <a:ea typeface="ＭＳ Ｐゴシック"/>
                <a:cs typeface="ＭＳ Ｐゴシック"/>
              </a:rPr>
              <a:t>Angular Module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01254" y="3310397"/>
            <a:ext cx="2279176" cy="5322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01254" y="4169192"/>
            <a:ext cx="2279176" cy="5322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01254" y="4976042"/>
            <a:ext cx="2279176" cy="5322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01254" y="5737596"/>
            <a:ext cx="2279176" cy="5322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2906972" y="2742075"/>
            <a:ext cx="6825" cy="587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913797" y="5533275"/>
            <a:ext cx="0" cy="20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913797" y="3897076"/>
            <a:ext cx="0" cy="20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891050" y="4701455"/>
            <a:ext cx="0" cy="20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71002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2427474e-60f8-4f75-abfc-98841d67cf98" ContentTypeId="0x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Props1.xml><?xml version="1.0" encoding="utf-8"?>
<ds:datastoreItem xmlns:ds="http://schemas.openxmlformats.org/officeDocument/2006/customXml" ds:itemID="{EFE2F61D-0844-4312-8295-BA9460D20164}"/>
</file>

<file path=customXml/itemProps2.xml><?xml version="1.0" encoding="utf-8"?>
<ds:datastoreItem xmlns:ds="http://schemas.openxmlformats.org/officeDocument/2006/customXml" ds:itemID="{CB4E8211-D4F5-40A3-82D3-FB9BD6AA017E}"/>
</file>

<file path=customXml/itemProps3.xml><?xml version="1.0" encoding="utf-8"?>
<ds:datastoreItem xmlns:ds="http://schemas.openxmlformats.org/officeDocument/2006/customXml" ds:itemID="{227C2676-0148-4D56-AC75-FA9501FA55DA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13471</TotalTime>
  <Words>845</Words>
  <Application>Microsoft Office PowerPoint</Application>
  <PresentationFormat>Widescreen</PresentationFormat>
  <Paragraphs>185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Wingdings</vt:lpstr>
      <vt:lpstr>Blank Presentation</vt:lpstr>
      <vt:lpstr>Angular4 Introduction</vt:lpstr>
      <vt:lpstr>Course Objective</vt:lpstr>
      <vt:lpstr> Introduction</vt:lpstr>
      <vt:lpstr>Angular Is …</vt:lpstr>
      <vt:lpstr>Why Angular ?</vt:lpstr>
      <vt:lpstr>Why a new Angular?</vt:lpstr>
      <vt:lpstr>Anatomy of an Angular Application</vt:lpstr>
      <vt:lpstr>Component</vt:lpstr>
      <vt:lpstr>Angular Modules</vt:lpstr>
      <vt:lpstr> Modules</vt:lpstr>
      <vt:lpstr>NgModules</vt:lpstr>
      <vt:lpstr> Component</vt:lpstr>
      <vt:lpstr> Component</vt:lpstr>
      <vt:lpstr>Benefits of Component-based Architecture</vt:lpstr>
      <vt:lpstr> First Angular 4 Application  Cont…</vt:lpstr>
      <vt:lpstr>npm</vt:lpstr>
      <vt:lpstr>First Angular 4 Application  Cont…</vt:lpstr>
      <vt:lpstr>First Angular 4 Application Cont…  </vt:lpstr>
      <vt:lpstr>First Angular 4 Application</vt:lpstr>
      <vt:lpstr>Structure of Angular Projects Cont…</vt:lpstr>
      <vt:lpstr>Structure of Angular Projects Cont…</vt:lpstr>
      <vt:lpstr>Structure of Angular Projects Cont…</vt:lpstr>
      <vt:lpstr>Angular Component in Action</vt:lpstr>
      <vt:lpstr>Angular Component in Action</vt:lpstr>
      <vt:lpstr>Angular Component in Action</vt:lpstr>
      <vt:lpstr>Creating a Component   Cont…</vt:lpstr>
      <vt:lpstr>Creating a Component</vt:lpstr>
      <vt:lpstr>Creating a Component</vt:lpstr>
      <vt:lpstr>Creating a Component</vt:lpstr>
      <vt:lpstr>Component Metadata</vt:lpstr>
      <vt:lpstr>Component Metadata</vt:lpstr>
      <vt:lpstr>Component Metadata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Vimala R &amp; Jamuna Rani</dc:creator>
  <cp:lastModifiedBy>Vimala R</cp:lastModifiedBy>
  <cp:revision>823</cp:revision>
  <dcterms:created xsi:type="dcterms:W3CDTF">2014-11-02T05:32:32Z</dcterms:created>
  <dcterms:modified xsi:type="dcterms:W3CDTF">2018-05-15T07:15:29Z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