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4" r:id="rId6"/>
    <p:sldId id="316" r:id="rId7"/>
    <p:sldId id="279" r:id="rId8"/>
    <p:sldId id="310" r:id="rId9"/>
    <p:sldId id="324" r:id="rId10"/>
    <p:sldId id="294" r:id="rId11"/>
    <p:sldId id="323" r:id="rId12"/>
    <p:sldId id="325" r:id="rId13"/>
    <p:sldId id="326" r:id="rId14"/>
    <p:sldId id="350" r:id="rId15"/>
    <p:sldId id="351" r:id="rId16"/>
    <p:sldId id="352" r:id="rId17"/>
    <p:sldId id="353" r:id="rId18"/>
    <p:sldId id="354" r:id="rId19"/>
    <p:sldId id="327" r:id="rId20"/>
    <p:sldId id="355" r:id="rId21"/>
    <p:sldId id="281" r:id="rId22"/>
    <p:sldId id="280" r:id="rId23"/>
    <p:sldId id="309" r:id="rId24"/>
    <p:sldId id="308" r:id="rId25"/>
    <p:sldId id="321" r:id="rId26"/>
    <p:sldId id="322" r:id="rId27"/>
    <p:sldId id="282" r:id="rId28"/>
    <p:sldId id="301" r:id="rId29"/>
    <p:sldId id="315" r:id="rId30"/>
    <p:sldId id="331" r:id="rId31"/>
    <p:sldId id="341" r:id="rId32"/>
    <p:sldId id="342" r:id="rId33"/>
    <p:sldId id="343" r:id="rId34"/>
    <p:sldId id="344" r:id="rId35"/>
    <p:sldId id="332" r:id="rId36"/>
    <p:sldId id="333" r:id="rId37"/>
    <p:sldId id="334" r:id="rId38"/>
    <p:sldId id="336" r:id="rId39"/>
    <p:sldId id="337" r:id="rId40"/>
    <p:sldId id="338" r:id="rId41"/>
    <p:sldId id="335" r:id="rId42"/>
    <p:sldId id="329" r:id="rId43"/>
    <p:sldId id="339" r:id="rId44"/>
    <p:sldId id="347" r:id="rId45"/>
    <p:sldId id="346" r:id="rId46"/>
    <p:sldId id="348" r:id="rId47"/>
    <p:sldId id="340" r:id="rId48"/>
    <p:sldId id="349" r:id="rId49"/>
    <p:sldId id="26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0A1A"/>
    <a:srgbClr val="000000"/>
    <a:srgbClr val="FFB006"/>
    <a:srgbClr val="0E4EFF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ustomXml" Target="../customXml/item4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4 </a:t>
            </a:r>
            <a:r>
              <a:rPr lang="en-US" dirty="0" smtClean="0"/>
              <a:t>-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Dependency Injection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is as simple as importing the service class and then defining it within the consumer’s constructor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parameters 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ike components, dependencies can also be injected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into the constructor of 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• There can be only one instance of a service type in a particular injector but there can be multiple injectors operating at different levels of the application's component tree. Any of those injectors could have its own instance of the service.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686629" y="4673601"/>
            <a:ext cx="2583542" cy="14078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3947886" y="4949371"/>
            <a:ext cx="435428" cy="914400"/>
          </a:xfrm>
          <a:prstGeom prst="lef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632720" y="4963886"/>
            <a:ext cx="391886" cy="899885"/>
          </a:xfrm>
          <a:prstGeom prst="righ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12-Point Star 6"/>
          <p:cNvSpPr/>
          <p:nvPr/>
        </p:nvSpPr>
        <p:spPr bwMode="auto">
          <a:xfrm>
            <a:off x="4384195" y="5370745"/>
            <a:ext cx="537029" cy="46445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4485500" y="4834983"/>
            <a:ext cx="827315" cy="609601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5110206" y="5236892"/>
            <a:ext cx="522514" cy="38589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901530" y="4846274"/>
            <a:ext cx="1929223" cy="598310"/>
          </a:xfrm>
          <a:prstGeom prst="lef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389" y="467360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8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7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Lifecycle Hooks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Directive and component instances have a lifecycle as Angular creates, updates, and destroys them.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Each interface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has a single hook method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which is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prefixed with “ng”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609036" lvl="1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interface has a hook method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135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3" y="1055026"/>
            <a:ext cx="3599102" cy="508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575" y="979480"/>
            <a:ext cx="3276425" cy="5042527"/>
          </a:xfrm>
          <a:prstGeom prst="rect">
            <a:avLst/>
          </a:prstGeom>
          <a:ln w="1270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374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 lnSpcReduction="10000"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Respond when Angular (re)sets data-bound input properties. The method receives a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SimpleChanges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object of current and previous property values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09036" lvl="1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Initialize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directive/component after Angular first displays the data-bound properties and sets the directive/component's input properties.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Called once, after the first </a:t>
            </a:r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marL="609036" lvl="1" indent="0">
              <a:buNone/>
            </a:pP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ngOnDestroy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()</a:t>
            </a:r>
          </a:p>
          <a:p>
            <a:pPr lvl="1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is the cleanup phase just before Angular destroys the directive/component.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80257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for two main reasons: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perform complex initializations shortly after construction.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set up the component after Angular sets the input properties</a:t>
            </a:r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64355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714171" y="1915887"/>
            <a:ext cx="4934857" cy="323668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248126"/>
            <a:ext cx="1394960" cy="1394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1543" y="2844799"/>
            <a:ext cx="27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CREATING SERVICE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149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Service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an Interface </a:t>
            </a:r>
            <a:r>
              <a:rPr lang="en-US" dirty="0" err="1" smtClean="0"/>
              <a:t>Iemployee.ts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Service class </a:t>
            </a:r>
            <a:r>
              <a:rPr lang="en-US" dirty="0" err="1" smtClean="0"/>
              <a:t>Employee.service.ts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Component class </a:t>
            </a:r>
            <a:r>
              <a:rPr lang="en-US" dirty="0" err="1" smtClean="0"/>
              <a:t>Employee.component.ts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module </a:t>
            </a:r>
            <a:r>
              <a:rPr lang="en-US" dirty="0" err="1" smtClean="0"/>
              <a:t>app.module.ts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06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1: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an interface </a:t>
            </a:r>
            <a:r>
              <a:rPr lang="en-US" sz="2400" b="1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IEmployee.ts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u="sng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Interface:</a:t>
            </a:r>
            <a:endParaRPr lang="en-US" sz="2400" b="1" u="sng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TypeScript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 allows to define complex type definitions in the form of interfaces.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complex type such as an object contains other properties. </a:t>
            </a:r>
          </a:p>
          <a:p>
            <a:pPr marL="0" indent="0">
              <a:buNone/>
            </a:pPr>
            <a:endParaRPr lang="en-US" sz="2398" dirty="0"/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41" y="4368532"/>
            <a:ext cx="8304161" cy="16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8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2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.A: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separate class which has the injectable decorator. The injectable decorator allows the functionality of this class to be injected and used in any Angular JS module.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68" y="3477777"/>
            <a:ext cx="8673364" cy="1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6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9" y="1267422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understand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the following features of service with hands-on experience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in Angular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4.</a:t>
            </a: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Service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Dependency Injection</a:t>
            </a:r>
          </a:p>
          <a:p>
            <a:pPr lvl="2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Lifecycle Hooks</a:t>
            </a: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Service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 - Observables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Error Handling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879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2.B: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file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Employee.service.ts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56903" y="2709713"/>
            <a:ext cx="4681182" cy="31681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Injectable decorator is imported from the angular/core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class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is created and decorated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with the Injectable decorator.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simple function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(), which returns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array of employee details.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2" y="2709713"/>
            <a:ext cx="5170491" cy="34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0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3.A: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file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Employee.component.ts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86901" y="2928147"/>
            <a:ext cx="4967786" cy="9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Service module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86901" y="4173481"/>
            <a:ext cx="4967786" cy="1084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Register the Employee.Component.html in the @Component decorator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1" y="2929957"/>
            <a:ext cx="5316764" cy="1433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1" y="4194904"/>
            <a:ext cx="5316764" cy="14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3.B: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it through 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dependency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the constructor arguments of the component class, we include it through dependency injection: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949432"/>
            <a:ext cx="6610459" cy="98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65" y="3532048"/>
            <a:ext cx="3417887" cy="182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5964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>
                <a:solidFill>
                  <a:schemeClr val="tx1"/>
                </a:solidFill>
              </a:rPr>
              <a:t>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3.C: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service's methods and properties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can be referenced using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private _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8" y="3648145"/>
            <a:ext cx="7590421" cy="1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3.D: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59856" y="2064033"/>
            <a:ext cx="5090615" cy="3244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constructor, define a variable called _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of the type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so that it can be called anywhere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lifecyclehook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we called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 function of the service and assign the output to the value property of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  <a:r>
              <a:rPr lang="en-US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61" y="2064032"/>
            <a:ext cx="5008988" cy="37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4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difference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when including a service in the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from including it in a specific component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that, declaring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the providers property of the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@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NgModule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metadata, as opposed to the @Component's meta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41" y="3836636"/>
            <a:ext cx="7015268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91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 With </a:t>
            </a:r>
            <a:r>
              <a:rPr lang="en-US" dirty="0" err="1" smtClean="0"/>
              <a:t>RxJS</a:t>
            </a:r>
            <a:r>
              <a:rPr lang="en-US" dirty="0" smtClean="0"/>
              <a:t>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under the ‘@angular/http’ package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Import the package and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it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component/service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 method is used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send an HTTP Request and subscribe to the response Asynchronously.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response is mapped to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desired object and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result is displayed. 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76" y="4031088"/>
            <a:ext cx="3028950" cy="1739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9900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Observables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Observables handles multiple values over time makes them a good candidate for working with real-time data </a:t>
            </a:r>
          </a:p>
          <a:p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also provides Observable operators which can used to manipulate the data being emitted. Some of these operators are: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Map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Filter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Take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Skip</a:t>
            </a:r>
          </a:p>
          <a:p>
            <a:pPr lvl="1"/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Debounce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3450760"/>
            <a:ext cx="5953645" cy="241689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88307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Observables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ilter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all elements that pass the test implemented by a provided function.</a:t>
            </a:r>
          </a:p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the results of calling a provided function on every element in this array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9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4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Observables	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1614638"/>
            <a:ext cx="8534400" cy="4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Observable - HTTP</a:t>
            </a:r>
            <a:r>
              <a:rPr lang="en-US" dirty="0">
                <a:solidFill>
                  <a:schemeClr val="tx1"/>
                </a:solidFill>
              </a:rPr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library provides Http client for server communication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is the Http client method that uses HTTP GET method to communicate server using HTTP URL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ass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URL to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Http.get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and it will return the instance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Observable. To listen values of Observable we need to subscribe it.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4504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 Using HTTP and Observable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HTTP Module in Root Module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it in the root module 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Add it to the imports metadata array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7" y="3500521"/>
            <a:ext cx="7039133" cy="1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</a:t>
            </a:r>
            <a:r>
              <a:rPr lang="en-US" dirty="0" smtClean="0">
                <a:solidFill>
                  <a:schemeClr val="tx1"/>
                </a:solidFill>
              </a:rPr>
              <a:t>Observable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Required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module in Component/Service </a:t>
            </a:r>
          </a:p>
          <a:p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1" y="2514913"/>
            <a:ext cx="7883196" cy="2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>
                <a:solidFill>
                  <a:schemeClr val="tx1"/>
                </a:solidFill>
              </a:rPr>
              <a:t>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HTTP service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component/service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/>
            </a:r>
            <a:b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2532185"/>
            <a:ext cx="7160455" cy="1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service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363372"/>
            <a:ext cx="756721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method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getEmp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() return Observable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is defined to retrieve the Observable, it also uses the callback function as argument to access the data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callback function is notified when Observable emits the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8026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Callback function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81240"/>
              </p:ext>
            </p:extLst>
          </p:nvPr>
        </p:nvGraphicFramePr>
        <p:xfrm>
          <a:off x="808111" y="2224909"/>
          <a:ext cx="10277230" cy="365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Callback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whenever the Observable emits an item. The emitted item is passed as a parameter to this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if there is an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Observable calls this method after it has emitted all item. If it is calling </a:t>
                      </a:r>
                      <a:r>
                        <a:rPr lang="en-US" baseline="0" dirty="0" err="1" smtClean="0"/>
                        <a:t>onNext</a:t>
                      </a:r>
                      <a:r>
                        <a:rPr lang="en-US" baseline="0" dirty="0" smtClean="0"/>
                        <a:t> for the final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9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HTTP 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597072"/>
            <a:ext cx="7962313" cy="28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Get() method returns Observable of Response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Transform the response to an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using map operator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map operator of observables is to extract the data of the response as JSON content. </a:t>
            </a: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6419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is a class with a narrow set of operations proffered to other components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 is used when a common functionality needs to be provided to various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modules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Angular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comes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with its own dependency injection framework for resolving dependencies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Database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functionality that could be reused among various modules.</a:t>
            </a:r>
          </a:p>
          <a:p>
            <a:endParaRPr lang="en-US" dirty="0" smtClean="0"/>
          </a:p>
          <a:p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201535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HTTP Error Handling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Error handling in HTTP is done using catch operator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required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‘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/add/operator/catch’</a:t>
            </a:r>
          </a:p>
        </p:txBody>
      </p:sp>
    </p:spTree>
    <p:extLst>
      <p:ext uri="{BB962C8B-B14F-4D97-AF65-F5344CB8AC3E}">
        <p14:creationId xmlns:p14="http://schemas.microsoft.com/office/powerpoint/2010/main" val="152492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Mark the exception in the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2664302"/>
            <a:ext cx="8567225" cy="4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HTTP Error </a:t>
            </a:r>
            <a:r>
              <a:rPr lang="en-US" dirty="0" smtClean="0">
                <a:solidFill>
                  <a:schemeClr val="tx1"/>
                </a:solidFill>
              </a:rPr>
              <a:t>Handling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Handle the exception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368800"/>
            <a:ext cx="8074855" cy="32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Display the message 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HTML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712371"/>
            <a:ext cx="7680960" cy="2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8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Let Me </a:t>
            </a:r>
          </a:p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recollect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2908" y="2655084"/>
            <a:ext cx="3721994" cy="33851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148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Recollect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81659"/>
            <a:ext cx="11362969" cy="4897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 </a:t>
            </a:r>
            <a:r>
              <a:rPr lang="en-US" sz="2400" b="1" kern="1200" dirty="0">
                <a:solidFill>
                  <a:schemeClr val="tx1"/>
                </a:solidFill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is used when a common functionality needs to be provided to various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Directive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component instances have a lifecycle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in Angular that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creates,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updates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destroys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Observables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handles multiple values over time makes them a good candidate for working with real-time data </a:t>
            </a: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Dependency Injection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requires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1799019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1668723"/>
            <a:ext cx="7016705" cy="377736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9594760" y="2846231"/>
            <a:ext cx="2198417" cy="953037"/>
          </a:xfrm>
          <a:prstGeom prst="wedgeEllipseCallout">
            <a:avLst>
              <a:gd name="adj1" fmla="val -137641"/>
              <a:gd name="adj2" fmla="val 14487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89541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879600"/>
            <a:ext cx="5448300" cy="29474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898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Dependency Injection	</a:t>
            </a:r>
            <a:r>
              <a:rPr lang="en-US" dirty="0" smtClean="0">
                <a:solidFill>
                  <a:schemeClr val="tx1"/>
                </a:solidFill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“Dependency Injection“ 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requires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Most dependencies are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uses dependency injection to provide new components with the services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68776" y="4397832"/>
            <a:ext cx="3562065" cy="16513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{constructor(service)}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38511" y="3479422"/>
            <a:ext cx="548414" cy="13885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normalizeH="0" baseline="0" dirty="0" smtClean="0">
                <a:ln w="0"/>
                <a:solidFill>
                  <a:srgbClr val="FB0A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200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35859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Dependency Injection				</a:t>
            </a:r>
            <a:r>
              <a:rPr lang="en-US" sz="3600" dirty="0" err="1">
                <a:solidFill>
                  <a:schemeClr val="tx1"/>
                </a:solidFill>
              </a:rPr>
              <a:t>cont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602431"/>
            <a:ext cx="4685722" cy="39586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" y="1689789"/>
            <a:ext cx="5156303" cy="3871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355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Dependency Injection				</a:t>
            </a:r>
            <a:r>
              <a:rPr lang="en-US" sz="3200" dirty="0" err="1">
                <a:solidFill>
                  <a:schemeClr val="tx1"/>
                </a:solidFill>
              </a:rPr>
              <a:t>cont</a:t>
            </a:r>
            <a:r>
              <a:rPr lang="en-US" sz="3200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@Injectable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class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is decorated with @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Injectable 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make it 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the Injector for creation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Injector will throw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NoAnnotationError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when trying to instantiate a class that does not have @Injectable marker </a:t>
            </a:r>
          </a:p>
        </p:txBody>
      </p:sp>
    </p:spTree>
    <p:extLst>
      <p:ext uri="{BB962C8B-B14F-4D97-AF65-F5344CB8AC3E}">
        <p14:creationId xmlns:p14="http://schemas.microsoft.com/office/powerpoint/2010/main" val="243704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4F138AD4-15CC-484A-8CC6-385854C1F6C5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1590D1E7-2A80-490F-937A-F1E57FE1C728}"/>
</file>

<file path=customXml/itemProps4.xml><?xml version="1.0" encoding="utf-8"?>
<ds:datastoreItem xmlns:ds="http://schemas.openxmlformats.org/officeDocument/2006/customXml" ds:itemID="{44C7BCB6-E95A-40B4-841E-D2CA87BCCF1E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16786</TotalTime>
  <Words>1112</Words>
  <Application>Microsoft Office PowerPoint</Application>
  <PresentationFormat>Widescreen</PresentationFormat>
  <Paragraphs>198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ANGULAR 4 - SERVICE</vt:lpstr>
      <vt:lpstr>Session Objective</vt:lpstr>
      <vt:lpstr>SERVICE</vt:lpstr>
      <vt:lpstr> Service       </vt:lpstr>
      <vt:lpstr> Service       cont…</vt:lpstr>
      <vt:lpstr> </vt:lpstr>
      <vt:lpstr> Dependency Injection    </vt:lpstr>
      <vt:lpstr> Dependency Injection    cont… </vt:lpstr>
      <vt:lpstr>Dependency Injection    cont…</vt:lpstr>
      <vt:lpstr>Dependency Injection    cont…</vt:lpstr>
      <vt:lpstr>LIFECYCLE HOOKS</vt:lpstr>
      <vt:lpstr>Lifecycle Hooks</vt:lpstr>
      <vt:lpstr>Lifecycle Hooks     cont…</vt:lpstr>
      <vt:lpstr>Lifecycle Hooks     cont…</vt:lpstr>
      <vt:lpstr>Lifecycle Hooks     cont…</vt:lpstr>
      <vt:lpstr> </vt:lpstr>
      <vt:lpstr>Creating Service </vt:lpstr>
      <vt:lpstr>Creating Service     cont…</vt:lpstr>
      <vt:lpstr>Creating Service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HTTP  With RxJS OBSERVABLE</vt:lpstr>
      <vt:lpstr>HTTP</vt:lpstr>
      <vt:lpstr> Observables</vt:lpstr>
      <vt:lpstr>Observables      cont…</vt:lpstr>
      <vt:lpstr> Observables      cont…</vt:lpstr>
      <vt:lpstr>Observable - HTTP      </vt:lpstr>
      <vt:lpstr> Service Using HTTP and Observable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 HTTP Error Handling</vt:lpstr>
      <vt:lpstr>HTTP Error Handling                            cont…</vt:lpstr>
      <vt:lpstr> HTTP Error Handling                            cont…</vt:lpstr>
      <vt:lpstr>HTTP Error Handling                            cont…</vt:lpstr>
      <vt:lpstr> </vt:lpstr>
      <vt:lpstr>Recollect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Vimala R</dc:creator>
  <cp:lastModifiedBy>Vimala R</cp:lastModifiedBy>
  <cp:revision>818</cp:revision>
  <dcterms:created xsi:type="dcterms:W3CDTF">2014-11-02T05:32:32Z</dcterms:created>
  <dcterms:modified xsi:type="dcterms:W3CDTF">2018-01-17T11:47:27Z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