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2"/>
  </p:notesMasterIdLst>
  <p:handoutMasterIdLst>
    <p:handoutMasterId r:id="rId33"/>
  </p:handoutMasterIdLst>
  <p:sldIdLst>
    <p:sldId id="256" r:id="rId5"/>
    <p:sldId id="292" r:id="rId6"/>
    <p:sldId id="274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2" r:id="rId25"/>
    <p:sldId id="353" r:id="rId26"/>
    <p:sldId id="354" r:id="rId27"/>
    <p:sldId id="355" r:id="rId28"/>
    <p:sldId id="356" r:id="rId29"/>
    <p:sldId id="357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20"/>
    <a:srgbClr val="000061"/>
    <a:srgbClr val="FFB006"/>
    <a:srgbClr val="0E4EFF"/>
    <a:srgbClr val="DAD628"/>
    <a:srgbClr val="2F92CF"/>
    <a:srgbClr val="FFFFFF"/>
    <a:srgbClr val="000041"/>
    <a:srgbClr val="000000"/>
    <a:srgbClr val="FB0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7" autoAdjust="0"/>
  </p:normalViewPr>
  <p:slideViewPr>
    <p:cSldViewPr snapToGrid="0">
      <p:cViewPr varScale="1">
        <p:scale>
          <a:sx n="68" d="100"/>
          <a:sy n="68" d="100"/>
        </p:scale>
        <p:origin x="5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78" y="4718050"/>
            <a:ext cx="11360807" cy="1141943"/>
          </a:xfrm>
        </p:spPr>
        <p:txBody>
          <a:bodyPr>
            <a:normAutofit/>
          </a:bodyPr>
          <a:lstStyle/>
          <a:p>
            <a:r>
              <a:rPr lang="en-US" smtClean="0"/>
              <a:t>MySQL- </a:t>
            </a:r>
            <a:r>
              <a:rPr lang="en-US" dirty="0" smtClean="0"/>
              <a:t>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451" y="-97049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1NF- First Normal Form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pic>
        <p:nvPicPr>
          <p:cNvPr id="22532" name="Picture 8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617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1905000" y="5692726"/>
            <a:ext cx="762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Though the above table in 1NF, but it has various anomalies, such as Insertion, deletion and update.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66214" y="2263543"/>
          <a:ext cx="2194560" cy="292608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75360"/>
                <a:gridCol w="1219200"/>
              </a:tblGrid>
              <a:tr h="4660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CName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</a:tr>
              <a:tr h="5125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CR76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John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125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CR76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John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125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CR56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Aline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125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CR56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Aline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4100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CR56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Aline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80339" y="2263543"/>
          <a:ext cx="7863839" cy="305747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90063"/>
                <a:gridCol w="690063"/>
                <a:gridCol w="1509512"/>
                <a:gridCol w="1207611"/>
                <a:gridCol w="1164479"/>
                <a:gridCol w="690063"/>
                <a:gridCol w="690063"/>
                <a:gridCol w="1221985"/>
              </a:tblGrid>
              <a:tr h="5759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CNo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PNo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PAddress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RentStart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RentFinish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4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 </a:t>
                      </a:r>
                      <a:endParaRPr 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ONo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OName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</a:tr>
              <a:tr h="5095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6 lawrence St,Glasgow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1-Jul-00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31-Aug-01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Tina Murphy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095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 Novar Dr, 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Tony Shaw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451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6 lawrenceSt,Glasgow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10-Jun-00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Tina Murphy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095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 Manor Rd, 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10-Oct-00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1-Dec-01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Tony Shaw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407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 Novar Dr,Glasgow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1-Nov-02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1-Aug-03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Tony Shaw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</a:tbl>
          </a:graphicData>
        </a:graphic>
      </p:graphicFrame>
      <p:sp>
        <p:nvSpPr>
          <p:cNvPr id="10" name="Explosion 2 9"/>
          <p:cNvSpPr/>
          <p:nvPr/>
        </p:nvSpPr>
        <p:spPr bwMode="auto">
          <a:xfrm>
            <a:off x="6963507" y="-97049"/>
            <a:ext cx="3624776" cy="2360592"/>
          </a:xfrm>
          <a:prstGeom prst="irregularSeal2">
            <a:avLst/>
          </a:prstGeom>
          <a:solidFill>
            <a:srgbClr val="FAA8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Now the table is in 1</a:t>
            </a:r>
            <a:r>
              <a:rPr lang="en-US" baseline="30000" dirty="0" smtClean="0">
                <a:latin typeface="Arial" pitchFamily="34" charset="0"/>
                <a:ea typeface="ＭＳ Ｐゴシック"/>
                <a:cs typeface="ＭＳ Ｐゴシック"/>
              </a:rPr>
              <a:t>st</a:t>
            </a: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  Normal form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54755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225840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Functional Dependency (FD)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305800" cy="4953000"/>
          </a:xfrm>
        </p:spPr>
        <p:txBody>
          <a:bodyPr/>
          <a:lstStyle/>
          <a:p>
            <a:pPr>
              <a:defRPr/>
            </a:pPr>
            <a:r>
              <a:rPr lang="en-GB" sz="2000" dirty="0">
                <a:solidFill>
                  <a:srgbClr val="000000"/>
                </a:solidFill>
              </a:rPr>
              <a:t>Functional dependency describes relationship between attributes</a:t>
            </a:r>
          </a:p>
          <a:p>
            <a:pPr>
              <a:defRPr/>
            </a:pPr>
            <a:r>
              <a:rPr lang="en-GB" sz="2000" dirty="0" smtClean="0">
                <a:solidFill>
                  <a:srgbClr val="000000"/>
                </a:solidFill>
              </a:rPr>
              <a:t>2</a:t>
            </a:r>
            <a:r>
              <a:rPr lang="en-GB" sz="2000" baseline="30000" dirty="0" smtClean="0">
                <a:solidFill>
                  <a:srgbClr val="000000"/>
                </a:solidFill>
              </a:rPr>
              <a:t>nd</a:t>
            </a:r>
            <a:r>
              <a:rPr lang="en-GB" sz="2000" dirty="0" smtClean="0">
                <a:solidFill>
                  <a:srgbClr val="000000"/>
                </a:solidFill>
              </a:rPr>
              <a:t> Normal Form and 3</a:t>
            </a:r>
            <a:r>
              <a:rPr lang="en-GB" sz="2000" baseline="30000" dirty="0" smtClean="0">
                <a:solidFill>
                  <a:srgbClr val="000000"/>
                </a:solidFill>
              </a:rPr>
              <a:t>rd</a:t>
            </a:r>
            <a:r>
              <a:rPr lang="en-GB" sz="2000" dirty="0" smtClean="0">
                <a:solidFill>
                  <a:srgbClr val="000000"/>
                </a:solidFill>
              </a:rPr>
              <a:t> Normal Form  are based </a:t>
            </a:r>
            <a:r>
              <a:rPr lang="en-GB" sz="2000" dirty="0">
                <a:solidFill>
                  <a:srgbClr val="000000"/>
                </a:solidFill>
              </a:rPr>
              <a:t>on Functional dependency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Functional dependency (FD) definition: </a:t>
            </a:r>
          </a:p>
          <a:p>
            <a:pPr lvl="1">
              <a:defRPr/>
            </a:pPr>
            <a:r>
              <a:rPr lang="en-GB" sz="2000" dirty="0">
                <a:solidFill>
                  <a:srgbClr val="00B0F0"/>
                </a:solidFill>
              </a:rPr>
              <a:t>if A and B are attributes of relation R, B is functionally dependent on A (denoted A </a:t>
            </a:r>
            <a:r>
              <a:rPr lang="en-GB" sz="2000" dirty="0">
                <a:solidFill>
                  <a:srgbClr val="00B0F0"/>
                </a:solidFill>
                <a:sym typeface="Symbol" pitchFamily="18" charset="2"/>
              </a:rPr>
              <a:t></a:t>
            </a:r>
            <a:r>
              <a:rPr lang="en-GB" sz="2000" dirty="0">
                <a:solidFill>
                  <a:srgbClr val="00B0F0"/>
                </a:solidFill>
              </a:rPr>
              <a:t> B), if each value of A in R is associated with exactly one value of B in R</a:t>
            </a:r>
          </a:p>
          <a:p>
            <a:pPr lvl="1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 sz="2000" dirty="0">
                <a:solidFill>
                  <a:srgbClr val="000000"/>
                </a:solidFill>
              </a:rPr>
              <a:t>Diagrammatic representation</a:t>
            </a: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4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 sz="2000" dirty="0">
                <a:solidFill>
                  <a:srgbClr val="000000"/>
                </a:solidFill>
              </a:rPr>
              <a:t>The determinant of a functional dependency refers to the attribute or group of attributes on the left-hand side of the arrow</a:t>
            </a:r>
          </a:p>
          <a:p>
            <a:pPr lvl="1">
              <a:defRPr/>
            </a:pP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23556" name="Picture 8" descr="DS3-Figure 13-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81463"/>
            <a:ext cx="4724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750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35683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Functional Dependency     </a:t>
            </a:r>
            <a:r>
              <a:rPr lang="en-GB" altLang="en-US" sz="3200" dirty="0" err="1">
                <a:solidFill>
                  <a:schemeClr val="tx1"/>
                </a:solidFill>
              </a:rPr>
              <a:t>contd</a:t>
            </a:r>
            <a:r>
              <a:rPr lang="en-GB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58462" y="1098159"/>
          <a:ext cx="8595359" cy="329183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56904"/>
                <a:gridCol w="5619074"/>
                <a:gridCol w="2319381"/>
              </a:tblGrid>
              <a:tr h="31189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u="none" strike="noStrike" dirty="0" smtClean="0">
                          <a:effectLst/>
                        </a:rPr>
                        <a:t>FD 1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 err="1" smtClean="0">
                          <a:effectLst/>
                        </a:rPr>
                        <a:t>CNo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PNo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RentStart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RentFinish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(Primary Key)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49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u="none" strike="noStrike" dirty="0" smtClean="0">
                          <a:effectLst/>
                        </a:rPr>
                        <a:t>FD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 err="1" smtClean="0">
                          <a:effectLst/>
                        </a:rPr>
                        <a:t>CNo</a:t>
                      </a:r>
                      <a:r>
                        <a:rPr lang="en-US" sz="1400" b="1" u="none" strike="noStrike" dirty="0" smtClean="0">
                          <a:effectLst/>
                        </a:rPr>
                        <a:t>  </a:t>
                      </a:r>
                      <a:r>
                        <a:rPr lang="en-US" sz="1400" b="1" u="none" strike="noStrike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CName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(Partial dependency)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49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u="none" strike="noStrike" dirty="0" smtClean="0">
                          <a:effectLst/>
                        </a:rPr>
                        <a:t>FD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 err="1" smtClean="0">
                          <a:effectLst/>
                        </a:rPr>
                        <a:t>PNo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PAddress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smtClean="0">
                          <a:effectLst/>
                        </a:rPr>
                        <a:t>Rent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ONo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OName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(Partial dependency)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74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u="none" strike="noStrike" dirty="0" smtClean="0">
                          <a:effectLst/>
                        </a:rPr>
                        <a:t>FD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 err="1" smtClean="0">
                          <a:effectLst/>
                        </a:rPr>
                        <a:t>ONo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OName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(Transitive Dependency)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46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u="none" strike="noStrike" dirty="0" smtClean="0">
                          <a:effectLst/>
                        </a:rPr>
                        <a:t>FD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 err="1" smtClean="0">
                          <a:effectLst/>
                        </a:rPr>
                        <a:t>CNo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RentStart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PNo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PAddress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RentFinish,Rent,Ono,OName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(Candidate key)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 smtClean="0">
                          <a:effectLst/>
                        </a:rPr>
                        <a:t>FD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 smtClean="0">
                          <a:effectLst/>
                        </a:rPr>
                        <a:t>PNo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RentStart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clientNo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>
                          <a:effectLst/>
                        </a:rPr>
                        <a:t>cName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>
                          <a:effectLst/>
                        </a:rPr>
                        <a:t>rentFinish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(Candidate key)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743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71292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2NF- Second Normal Form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305800" cy="4953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GB" sz="1800" dirty="0"/>
              <a:t>2NF Definition:		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sz="1800" dirty="0"/>
              <a:t>		A relation that is in 1NF and every non-primary-key attribute is fully functionally dependent on the primary key</a:t>
            </a: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>
              <a:defRPr/>
            </a:pPr>
            <a:endParaRPr lang="en-GB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endParaRPr lang="en-US" sz="36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7652" name="Picture 5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548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1828800" y="1915732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70C0"/>
                </a:solidFill>
              </a:rPr>
              <a:t>For Example, The below table is not in </a:t>
            </a:r>
            <a:r>
              <a:rPr lang="en-US" altLang="en-US" dirty="0" smtClean="0">
                <a:solidFill>
                  <a:srgbClr val="0070C0"/>
                </a:solidFill>
              </a:rPr>
              <a:t>2NF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1532587" y="4491038"/>
            <a:ext cx="91053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</a:rPr>
              <a:t>In the above </a:t>
            </a:r>
            <a:r>
              <a:rPr lang="en-US" altLang="en-US" sz="1600" dirty="0" err="1" smtClean="0">
                <a:solidFill>
                  <a:srgbClr val="0070C0"/>
                </a:solidFill>
              </a:rPr>
              <a:t>CNp</a:t>
            </a:r>
            <a:r>
              <a:rPr lang="en-US" altLang="en-US" sz="1600" dirty="0" smtClean="0">
                <a:solidFill>
                  <a:srgbClr val="0070C0"/>
                </a:solidFill>
              </a:rPr>
              <a:t>, </a:t>
            </a:r>
            <a:r>
              <a:rPr lang="en-US" altLang="en-US" sz="1600" dirty="0" err="1" smtClean="0">
                <a:solidFill>
                  <a:srgbClr val="0070C0"/>
                </a:solidFill>
              </a:rPr>
              <a:t>Pno</a:t>
            </a:r>
            <a:r>
              <a:rPr lang="en-US" altLang="en-US" sz="1600" dirty="0" smtClean="0">
                <a:solidFill>
                  <a:srgbClr val="0070C0"/>
                </a:solidFill>
              </a:rPr>
              <a:t>, Ono  are  </a:t>
            </a:r>
            <a:r>
              <a:rPr lang="en-US" altLang="en-US" sz="1600" dirty="0">
                <a:solidFill>
                  <a:srgbClr val="0070C0"/>
                </a:solidFill>
              </a:rPr>
              <a:t>primary key attribute. Though it determines every other non-primary key attributes ( </a:t>
            </a:r>
            <a:r>
              <a:rPr lang="en-US" altLang="en-US" sz="1600" dirty="0" err="1" smtClean="0">
                <a:solidFill>
                  <a:srgbClr val="0070C0"/>
                </a:solidFill>
              </a:rPr>
              <a:t>Paddress,RentStart,RentFinish,Rent,OName</a:t>
            </a:r>
            <a:r>
              <a:rPr lang="en-US" altLang="en-US" sz="1600" dirty="0" smtClean="0">
                <a:solidFill>
                  <a:srgbClr val="0070C0"/>
                </a:solidFill>
              </a:rPr>
              <a:t>), </a:t>
            </a:r>
            <a:r>
              <a:rPr lang="en-US" altLang="en-US" sz="1600" dirty="0">
                <a:solidFill>
                  <a:srgbClr val="0070C0"/>
                </a:solidFill>
              </a:rPr>
              <a:t>the part of primary key </a:t>
            </a:r>
            <a:r>
              <a:rPr lang="en-US" altLang="en-US" sz="1600" dirty="0" err="1" smtClean="0">
                <a:solidFill>
                  <a:srgbClr val="0070C0"/>
                </a:solidFill>
              </a:rPr>
              <a:t>CNo</a:t>
            </a:r>
            <a:r>
              <a:rPr lang="en-US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en-US" sz="1600" dirty="0">
                <a:solidFill>
                  <a:srgbClr val="0070C0"/>
                </a:solidFill>
              </a:rPr>
              <a:t>is enough to determine </a:t>
            </a:r>
            <a:r>
              <a:rPr lang="en-US" altLang="en-US" sz="1600" dirty="0" smtClean="0">
                <a:solidFill>
                  <a:srgbClr val="0070C0"/>
                </a:solidFill>
              </a:rPr>
              <a:t>CNAME</a:t>
            </a:r>
            <a:r>
              <a:rPr lang="en-US" altLang="en-US" sz="1600" dirty="0">
                <a:solidFill>
                  <a:srgbClr val="0070C0"/>
                </a:solidFill>
              </a:rPr>
              <a:t>. </a:t>
            </a:r>
            <a:r>
              <a:rPr lang="en-US" altLang="en-US" sz="1600" dirty="0" smtClean="0">
                <a:solidFill>
                  <a:srgbClr val="0070C0"/>
                </a:solidFill>
              </a:rPr>
              <a:t>Similarly </a:t>
            </a:r>
            <a:r>
              <a:rPr lang="en-US" altLang="en-US" sz="1600" dirty="0" err="1" smtClean="0">
                <a:solidFill>
                  <a:srgbClr val="0070C0"/>
                </a:solidFill>
              </a:rPr>
              <a:t>Pno</a:t>
            </a:r>
            <a:r>
              <a:rPr lang="en-US" altLang="en-US" sz="1600" dirty="0" smtClean="0">
                <a:solidFill>
                  <a:srgbClr val="0070C0"/>
                </a:solidFill>
              </a:rPr>
              <a:t> is enough to determine </a:t>
            </a:r>
            <a:r>
              <a:rPr lang="en-US" altLang="en-US" sz="1600" dirty="0" err="1" smtClean="0">
                <a:solidFill>
                  <a:srgbClr val="0070C0"/>
                </a:solidFill>
              </a:rPr>
              <a:t>Paddress,Rent</a:t>
            </a:r>
            <a:r>
              <a:rPr lang="en-US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en-US" sz="1600" dirty="0">
                <a:solidFill>
                  <a:srgbClr val="0070C0"/>
                </a:solidFill>
              </a:rPr>
              <a:t>which is part of primary </a:t>
            </a:r>
            <a:r>
              <a:rPr lang="en-US" altLang="en-US" sz="1600" dirty="0" smtClean="0">
                <a:solidFill>
                  <a:srgbClr val="0070C0"/>
                </a:solidFill>
              </a:rPr>
              <a:t>key. </a:t>
            </a:r>
            <a:r>
              <a:rPr lang="en-US" altLang="en-US" sz="1600" dirty="0">
                <a:solidFill>
                  <a:srgbClr val="0070C0"/>
                </a:solidFill>
              </a:rPr>
              <a:t>This is violation of 2NF.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840524" y="2263543"/>
          <a:ext cx="7863839" cy="202119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90063"/>
                <a:gridCol w="690063"/>
                <a:gridCol w="1509512"/>
                <a:gridCol w="1207611"/>
                <a:gridCol w="1164479"/>
                <a:gridCol w="690063"/>
                <a:gridCol w="690063"/>
                <a:gridCol w="1221985"/>
              </a:tblGrid>
              <a:tr h="3789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CNo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PNo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PAddress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RentStart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RentFinish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4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 </a:t>
                      </a:r>
                      <a:endParaRPr 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ONo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OName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</a:tr>
              <a:tr h="3352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6 </a:t>
                      </a:r>
                      <a:r>
                        <a:rPr lang="en-US" sz="1100" u="none" strike="noStrike" dirty="0" err="1">
                          <a:effectLst/>
                        </a:rPr>
                        <a:t>lawrence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St,Glasgow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1-Jul-00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31-Aug-01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Tina Murphy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3352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 Novar Dr, 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Tony Shaw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3586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6 lawrenceSt,Glasgow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10-Jun-00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Tina Murphy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3352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 Manor Rd, 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10-Oct-00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1-Dec-01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Tony Shaw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2682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 Novar Dr,Glasgow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1-Nov-02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1-Aug-03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Tony Shaw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581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76309" y="3241426"/>
          <a:ext cx="6451600" cy="157411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33500"/>
                <a:gridCol w="1841500"/>
                <a:gridCol w="1358900"/>
                <a:gridCol w="1917700"/>
              </a:tblGrid>
              <a:tr h="37396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PNo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RentStart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RentFinish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CR76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PG4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1-Jul-00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31-Aug-01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400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1-Sep-02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400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PG4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10-Jun-00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400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10-Oct-00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1-Dec-01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400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1-Nov-02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1-Aug-03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76309" y="5045170"/>
          <a:ext cx="7493000" cy="146304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33500"/>
                <a:gridCol w="1841500"/>
                <a:gridCol w="1358900"/>
                <a:gridCol w="1917700"/>
                <a:gridCol w="1041400"/>
              </a:tblGrid>
              <a:tr h="3912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PNo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PAddress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Rent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ONo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OName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357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6 lawrence St,Glasgow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Tina Murphy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57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 Novar Dr, Glasgow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Tony Shaw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57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2 Manor Rd, Glasgow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Tony Shaw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38218" y="1437685"/>
          <a:ext cx="2560320" cy="147404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64736"/>
                <a:gridCol w="1295584"/>
              </a:tblGrid>
              <a:tr h="3489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CName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250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250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CR56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250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250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sp>
        <p:nvSpPr>
          <p:cNvPr id="7" name="Explosion 2 6"/>
          <p:cNvSpPr/>
          <p:nvPr/>
        </p:nvSpPr>
        <p:spPr bwMode="auto">
          <a:xfrm>
            <a:off x="6789089" y="927525"/>
            <a:ext cx="3371557" cy="2262119"/>
          </a:xfrm>
          <a:prstGeom prst="irregularSeal2">
            <a:avLst/>
          </a:prstGeom>
          <a:solidFill>
            <a:srgbClr val="FAA8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Now the table is in 2</a:t>
            </a:r>
            <a:r>
              <a:rPr lang="en-US" baseline="30000" dirty="0" smtClean="0">
                <a:latin typeface="Arial" pitchFamily="34" charset="0"/>
                <a:ea typeface="ＭＳ Ｐゴシック"/>
                <a:cs typeface="ＭＳ Ｐゴシック"/>
              </a:rPr>
              <a:t>nd</a:t>
            </a: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 Normal form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45321" y="1176384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</a:rPr>
              <a:t>After removing the violation,</a:t>
            </a:r>
          </a:p>
        </p:txBody>
      </p:sp>
    </p:spTree>
    <p:extLst>
      <p:ext uri="{BB962C8B-B14F-4D97-AF65-F5344CB8AC3E}">
        <p14:creationId xmlns:p14="http://schemas.microsoft.com/office/powerpoint/2010/main" val="1085208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09927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3NF- Third Normal Form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305800" cy="4953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GB" sz="1800" dirty="0"/>
              <a:t>3NF Definition:		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sz="1800" dirty="0"/>
              <a:t>		 A relation that is in 2NF and </a:t>
            </a:r>
            <a:r>
              <a:rPr lang="en-US" sz="1800" dirty="0"/>
              <a:t>in which none of the non-key fields determine another non-key field.</a:t>
            </a:r>
          </a:p>
          <a:p>
            <a:pPr eaLnBrk="1" hangingPunct="1">
              <a:defRPr/>
            </a:pPr>
            <a:endParaRPr lang="en-US" sz="1800" dirty="0"/>
          </a:p>
          <a:p>
            <a:pPr>
              <a:defRPr/>
            </a:pPr>
            <a:endParaRPr lang="en-GB" sz="5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endParaRPr lang="en-US" sz="4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9700" name="Picture 4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548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828800" y="2057401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0070C0"/>
                </a:solidFill>
              </a:rPr>
              <a:t>Example</a:t>
            </a:r>
            <a:r>
              <a:rPr lang="en-US" altLang="en-US" dirty="0"/>
              <a:t>, 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057399" y="4877409"/>
            <a:ext cx="810403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70C0"/>
                </a:solidFill>
              </a:rPr>
              <a:t>In the </a:t>
            </a:r>
            <a:r>
              <a:rPr lang="en-US" altLang="en-US" dirty="0" smtClean="0">
                <a:solidFill>
                  <a:srgbClr val="0070C0"/>
                </a:solidFill>
              </a:rPr>
              <a:t>above </a:t>
            </a:r>
            <a:r>
              <a:rPr lang="en-US" altLang="en-US" dirty="0">
                <a:solidFill>
                  <a:srgbClr val="0070C0"/>
                </a:solidFill>
              </a:rPr>
              <a:t>table, </a:t>
            </a:r>
            <a:r>
              <a:rPr lang="en-US" altLang="en-US" dirty="0" smtClean="0">
                <a:solidFill>
                  <a:srgbClr val="0070C0"/>
                </a:solidFill>
              </a:rPr>
              <a:t>PNO </a:t>
            </a:r>
            <a:r>
              <a:rPr lang="en-US" altLang="en-US" dirty="0">
                <a:solidFill>
                  <a:srgbClr val="0070C0"/>
                </a:solidFill>
              </a:rPr>
              <a:t>is the primary key.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rgbClr val="0070C0"/>
                </a:solidFill>
              </a:rPr>
              <a:t>The </a:t>
            </a:r>
            <a:r>
              <a:rPr lang="en-US" altLang="en-US" dirty="0">
                <a:solidFill>
                  <a:srgbClr val="0070C0"/>
                </a:solidFill>
              </a:rPr>
              <a:t>non-key attributes  </a:t>
            </a:r>
            <a:r>
              <a:rPr lang="en-US" altLang="en-US" dirty="0" err="1" smtClean="0">
                <a:solidFill>
                  <a:srgbClr val="0070C0"/>
                </a:solidFill>
              </a:rPr>
              <a:t>ONo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determines </a:t>
            </a:r>
            <a:r>
              <a:rPr lang="en-US" altLang="en-US" dirty="0" err="1" smtClean="0">
                <a:solidFill>
                  <a:srgbClr val="0070C0"/>
                </a:solidFill>
              </a:rPr>
              <a:t>OName</a:t>
            </a:r>
            <a:r>
              <a:rPr lang="en-US" altLang="en-US" dirty="0" smtClean="0">
                <a:solidFill>
                  <a:srgbClr val="0070C0"/>
                </a:solidFill>
              </a:rPr>
              <a:t>. </a:t>
            </a:r>
            <a:r>
              <a:rPr lang="en-US" altLang="en-US" dirty="0">
                <a:solidFill>
                  <a:srgbClr val="0070C0"/>
                </a:solidFill>
              </a:rPr>
              <a:t>This is the violation of 3NF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23402" y="2878932"/>
          <a:ext cx="7955280" cy="164591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15769"/>
                <a:gridCol w="1955113"/>
                <a:gridCol w="1442736"/>
                <a:gridCol w="2036011"/>
                <a:gridCol w="1105651"/>
              </a:tblGrid>
              <a:tr h="4401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PAddress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Rent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ONo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OName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401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6 lawrence St,Glasgow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CO40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Tina Murphy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401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 Novar Dr, Glasgow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Tony Shaw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401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 Manor Rd, 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Tony Shaw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326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79304" y="1609381"/>
          <a:ext cx="6451600" cy="182880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33500"/>
                <a:gridCol w="1841500"/>
                <a:gridCol w="1358900"/>
                <a:gridCol w="1917700"/>
              </a:tblGrid>
              <a:tr h="3286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RentStart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RentFinish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1-Jul-00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31-Aug-01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1-Sep-02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10-Jun-00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10-Oct-00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1-Dec-01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1-Nov-02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1-Aug-03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854243" y="1772529"/>
          <a:ext cx="2108200" cy="188001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41400"/>
                <a:gridCol w="1066800"/>
              </a:tblGrid>
              <a:tr h="3798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CName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CR76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79304" y="4125841"/>
          <a:ext cx="6451600" cy="1828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33500"/>
                <a:gridCol w="1841500"/>
                <a:gridCol w="1358900"/>
                <a:gridCol w="1917700"/>
              </a:tblGrid>
              <a:tr h="4890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PAddress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Rent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ONo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4465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6 </a:t>
                      </a:r>
                      <a:r>
                        <a:rPr lang="en-US" sz="1100" u="none" strike="noStrike" dirty="0" err="1">
                          <a:effectLst/>
                        </a:rPr>
                        <a:t>lawrence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St,Glasgow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CO40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4465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 Novar Dr, Glasgow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CO93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4465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 Manor Rd, 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CO93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854243" y="4125841"/>
          <a:ext cx="2108200" cy="164591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41400"/>
                <a:gridCol w="1066800"/>
              </a:tblGrid>
              <a:tr h="4401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ONo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OName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401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Tina Murphy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401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Tony Shaw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401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Tony Shaw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sp>
        <p:nvSpPr>
          <p:cNvPr id="8" name="Explosion 2 7"/>
          <p:cNvSpPr/>
          <p:nvPr/>
        </p:nvSpPr>
        <p:spPr bwMode="auto">
          <a:xfrm>
            <a:off x="7679118" y="313476"/>
            <a:ext cx="2352738" cy="1725815"/>
          </a:xfrm>
          <a:prstGeom prst="irregularSeal2">
            <a:avLst/>
          </a:prstGeom>
          <a:solidFill>
            <a:srgbClr val="FAA8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pitchFamily="34" charset="0"/>
                <a:ea typeface="ＭＳ Ｐゴシック"/>
                <a:cs typeface="ＭＳ Ｐゴシック"/>
              </a:rPr>
              <a:t>Now the table is in 3</a:t>
            </a:r>
            <a:r>
              <a:rPr lang="en-US" sz="1200" baseline="30000" dirty="0" smtClean="0">
                <a:latin typeface="Arial" pitchFamily="34" charset="0"/>
                <a:ea typeface="ＭＳ Ｐゴシック"/>
                <a:cs typeface="ＭＳ Ｐゴシック"/>
              </a:rPr>
              <a:t>rd</a:t>
            </a:r>
            <a:r>
              <a:rPr lang="en-US" sz="1200" dirty="0" smtClean="0">
                <a:latin typeface="Arial" pitchFamily="34" charset="0"/>
                <a:ea typeface="ＭＳ Ｐゴシック"/>
                <a:cs typeface="ＭＳ Ｐゴシック"/>
              </a:rPr>
              <a:t>  Normal form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45321" y="1176384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</a:rPr>
              <a:t>After removing the violation,</a:t>
            </a:r>
          </a:p>
        </p:txBody>
      </p:sp>
    </p:spTree>
    <p:extLst>
      <p:ext uri="{BB962C8B-B14F-4D97-AF65-F5344CB8AC3E}">
        <p14:creationId xmlns:p14="http://schemas.microsoft.com/office/powerpoint/2010/main" val="32694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22801"/>
            <a:ext cx="8839200" cy="609599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Case Study on Normalization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305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GB" sz="2000" dirty="0"/>
              <a:t>Consider the relation INVOICE,</a:t>
            </a:r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r>
              <a:rPr lang="en-GB" sz="2000" dirty="0"/>
              <a:t>The above relation is in Un-normalized state.</a:t>
            </a:r>
            <a:endParaRPr lang="en-GB" sz="2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3796" name="Picture 5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1"/>
            <a:ext cx="8853488" cy="34401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0" descr="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48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150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87202"/>
            <a:ext cx="8839200" cy="609599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Case Study on Normalization       </a:t>
            </a:r>
            <a:r>
              <a:rPr lang="en-US" altLang="en-US" sz="2800" dirty="0" err="1">
                <a:solidFill>
                  <a:schemeClr val="tx1"/>
                </a:solidFill>
              </a:rPr>
              <a:t>contd</a:t>
            </a:r>
            <a:r>
              <a:rPr lang="en-US" altLang="en-US" sz="2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305800" cy="49530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000" dirty="0"/>
              <a:t>After 1NF, ( multiple values are present, which violates 1NF)</a:t>
            </a:r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r>
              <a:rPr lang="en-GB" sz="2000" dirty="0"/>
              <a:t>The above table in 1NF, because no multi-value attributes.</a:t>
            </a:r>
          </a:p>
          <a:p>
            <a:pPr lvl="1"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4820" name="Picture 5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9" y="1219200"/>
            <a:ext cx="8969375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 descr="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601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624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61442"/>
            <a:ext cx="8839200" cy="609599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Case Study on Normalization       </a:t>
            </a:r>
            <a:r>
              <a:rPr lang="en-US" altLang="en-US" sz="2800" dirty="0" err="1">
                <a:solidFill>
                  <a:schemeClr val="tx1"/>
                </a:solidFill>
              </a:rPr>
              <a:t>contd</a:t>
            </a:r>
            <a:r>
              <a:rPr lang="en-US" altLang="en-US" sz="2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3058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GB" sz="1600" dirty="0"/>
              <a:t>Based on the information (table) details, list all the FDs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  <a:defRPr/>
            </a:pPr>
            <a:endParaRPr lang="en-GB" sz="1400" dirty="0"/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  <a:defRPr/>
            </a:pPr>
            <a:endParaRPr lang="en-GB" sz="14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GB" sz="1800" dirty="0">
                <a:solidFill>
                  <a:srgbClr val="000000"/>
                </a:solidFill>
              </a:rPr>
              <a:t>The FDs, which violates 2NF and 3NF are  mentioned</a:t>
            </a:r>
          </a:p>
          <a:p>
            <a:pPr lvl="1">
              <a:lnSpc>
                <a:spcPct val="80000"/>
              </a:lnSpc>
              <a:defRPr/>
            </a:pPr>
            <a:endParaRPr lang="en-GB" sz="16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5844" name="Picture 5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601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18"/>
          <p:cNvSpPr txBox="1">
            <a:spLocks noChangeArrowheads="1"/>
          </p:cNvSpPr>
          <p:nvPr/>
        </p:nvSpPr>
        <p:spPr bwMode="auto">
          <a:xfrm>
            <a:off x="1828800" y="1447801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Order_ID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Order_Date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Customer_ID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Customer_Name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Customer_Address</a:t>
            </a:r>
            <a:endParaRPr lang="en-US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6" name="Text Box 27"/>
          <p:cNvSpPr txBox="1">
            <a:spLocks noChangeArrowheads="1"/>
          </p:cNvSpPr>
          <p:nvPr/>
        </p:nvSpPr>
        <p:spPr bwMode="auto">
          <a:xfrm>
            <a:off x="1828801" y="1981201"/>
            <a:ext cx="611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Customer_ID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Customer_Name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Customer_Address</a:t>
            </a:r>
            <a:endParaRPr lang="en-US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7" name="Text Box 28"/>
          <p:cNvSpPr txBox="1">
            <a:spLocks noChangeArrowheads="1"/>
          </p:cNvSpPr>
          <p:nvPr/>
        </p:nvSpPr>
        <p:spPr bwMode="auto">
          <a:xfrm>
            <a:off x="1828801" y="2438401"/>
            <a:ext cx="722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Product_ID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Product_Description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Product_Finish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Unit_Price</a:t>
            </a:r>
            <a:endParaRPr lang="en-US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8" name="Text Box 29"/>
          <p:cNvSpPr txBox="1">
            <a:spLocks noChangeArrowheads="1"/>
          </p:cNvSpPr>
          <p:nvPr/>
        </p:nvSpPr>
        <p:spPr bwMode="auto">
          <a:xfrm>
            <a:off x="1828801" y="2895601"/>
            <a:ext cx="485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Order_ID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Product_ID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Order_Quantity</a:t>
            </a:r>
            <a:endParaRPr lang="en-US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5849" name="Picture 9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73294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204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Over All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To understand fundamental of database</a:t>
            </a:r>
          </a:p>
          <a:p>
            <a:pPr>
              <a:lnSpc>
                <a:spcPct val="150000"/>
              </a:lnSpc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To create ,drop and alter tables in MySQL Database using DDL commands</a:t>
            </a:r>
          </a:p>
          <a:p>
            <a:pPr>
              <a:lnSpc>
                <a:spcPct val="150000"/>
              </a:lnSpc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To insert, update and delete data in to the table in MySQL Database using DML     commands</a:t>
            </a:r>
          </a:p>
          <a:p>
            <a:pPr>
              <a:lnSpc>
                <a:spcPct val="150000"/>
              </a:lnSpc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To retrieve data from tables in Database using DQL commands</a:t>
            </a:r>
          </a:p>
        </p:txBody>
      </p:sp>
    </p:spTree>
    <p:extLst>
      <p:ext uri="{BB962C8B-B14F-4D97-AF65-F5344CB8AC3E}">
        <p14:creationId xmlns:p14="http://schemas.microsoft.com/office/powerpoint/2010/main" val="2829309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22801"/>
            <a:ext cx="8839200" cy="609599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Case Study on Normalization       </a:t>
            </a:r>
            <a:r>
              <a:rPr lang="en-US" altLang="en-US" sz="2800" dirty="0" err="1">
                <a:solidFill>
                  <a:schemeClr val="tx1"/>
                </a:solidFill>
              </a:rPr>
              <a:t>contd</a:t>
            </a:r>
            <a:r>
              <a:rPr lang="en-US" altLang="en-US" sz="2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305800" cy="49530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GB" sz="1600" dirty="0"/>
              <a:t>After removing the partial and transitive dependencies,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  <a:defRPr/>
            </a:pPr>
            <a:endParaRPr lang="en-GB" sz="14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GB" sz="1800" dirty="0">
                <a:solidFill>
                  <a:srgbClr val="000000"/>
                </a:solidFill>
              </a:rPr>
              <a:t>The above relations are in 3NF</a:t>
            </a:r>
          </a:p>
          <a:p>
            <a:pPr lvl="1">
              <a:lnSpc>
                <a:spcPct val="80000"/>
              </a:lnSpc>
              <a:defRPr/>
            </a:pPr>
            <a:endParaRPr lang="en-GB" sz="16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6868" name="Picture 4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601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40576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09801"/>
            <a:ext cx="59055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124200"/>
            <a:ext cx="3819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4" y="4038601"/>
            <a:ext cx="5286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756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81848" y="832513"/>
            <a:ext cx="3065172" cy="1562957"/>
            <a:chOff x="2538483" y="832513"/>
            <a:chExt cx="6353603" cy="33220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483" y="1869742"/>
              <a:ext cx="4394580" cy="228481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470" y="832513"/>
              <a:ext cx="3214616" cy="3220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348713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224923"/>
            <a:ext cx="8839200" cy="609599"/>
          </a:xfrm>
        </p:spPr>
        <p:txBody>
          <a:bodyPr/>
          <a:lstStyle/>
          <a:p>
            <a:pPr algn="l"/>
            <a:r>
              <a:rPr lang="en-GB" altLang="en-US" sz="3200">
                <a:solidFill>
                  <a:schemeClr val="tx1"/>
                </a:solidFill>
              </a:rPr>
              <a:t>Keys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305800" cy="495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A key is a one or more attributes, used to identify a record  in a relation/table</a:t>
            </a:r>
          </a:p>
          <a:p>
            <a:pPr lvl="1">
              <a:lnSpc>
                <a:spcPct val="70000"/>
              </a:lnSpc>
              <a:buFontTx/>
              <a:buNone/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Relation model support different types of keys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Candidate key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Super key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Foreign key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Alternate key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Primary key</a:t>
            </a:r>
          </a:p>
          <a:p>
            <a:pPr lvl="1">
              <a:defRPr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27" y="2743201"/>
            <a:ext cx="3998960" cy="302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729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263559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Keys                                         </a:t>
            </a:r>
            <a:r>
              <a:rPr lang="en-GB" altLang="en-US" sz="3200" dirty="0" err="1">
                <a:solidFill>
                  <a:schemeClr val="tx1"/>
                </a:solidFill>
              </a:rPr>
              <a:t>contd</a:t>
            </a:r>
            <a:r>
              <a:rPr lang="en-GB" altLang="en-US" sz="3200" dirty="0">
                <a:solidFill>
                  <a:schemeClr val="tx1"/>
                </a:solidFill>
              </a:rPr>
              <a:t>…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4406" y="1130121"/>
            <a:ext cx="8293994" cy="495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Candidate Key</a:t>
            </a:r>
          </a:p>
          <a:p>
            <a:pPr lvl="1"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One or more attributes, which is used to uniquely identify a record in a relation</a:t>
            </a:r>
          </a:p>
          <a:p>
            <a:pPr lvl="1">
              <a:lnSpc>
                <a:spcPct val="70000"/>
              </a:lnSpc>
              <a:buFontTx/>
              <a:buNone/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Super key</a:t>
            </a:r>
          </a:p>
          <a:p>
            <a:pPr lvl="1"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 One or more attributes, which is used to uniquely identify a record in a relation </a:t>
            </a:r>
          </a:p>
          <a:p>
            <a:pPr lvl="1"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super set of candidate key </a:t>
            </a:r>
            <a:r>
              <a:rPr lang="en-GB" altLang="en-US" sz="1800" dirty="0" err="1">
                <a:solidFill>
                  <a:srgbClr val="000000"/>
                </a:solidFill>
              </a:rPr>
              <a:t>i.e.,Candidate</a:t>
            </a:r>
            <a:r>
              <a:rPr lang="en-GB" altLang="en-US" sz="1800" dirty="0">
                <a:solidFill>
                  <a:srgbClr val="000000"/>
                </a:solidFill>
              </a:rPr>
              <a:t> key + non key attributes</a:t>
            </a:r>
          </a:p>
          <a:p>
            <a:pPr lvl="1">
              <a:buFontTx/>
              <a:buNone/>
              <a:defRPr/>
            </a:pPr>
            <a:endParaRPr lang="en-US" altLang="en-US" sz="1800" dirty="0">
              <a:solidFill>
                <a:srgbClr val="000000"/>
              </a:solidFill>
            </a:endParaRPr>
          </a:p>
          <a:p>
            <a:pPr lvl="1">
              <a:buFontTx/>
              <a:buNone/>
              <a:defRPr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25604" name="Picture 4" descr="key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05276"/>
            <a:ext cx="6096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312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250680"/>
            <a:ext cx="8839200" cy="609599"/>
          </a:xfrm>
        </p:spPr>
        <p:txBody>
          <a:bodyPr/>
          <a:lstStyle/>
          <a:p>
            <a:pPr algn="l"/>
            <a:r>
              <a:rPr lang="en-GB" altLang="en-US" sz="2800" dirty="0">
                <a:solidFill>
                  <a:schemeClr val="tx1"/>
                </a:solidFill>
              </a:rPr>
              <a:t>Keys                                              </a:t>
            </a:r>
            <a:r>
              <a:rPr lang="en-GB" altLang="en-US" sz="2800" dirty="0" err="1">
                <a:solidFill>
                  <a:schemeClr val="tx1"/>
                </a:solidFill>
              </a:rPr>
              <a:t>contd</a:t>
            </a:r>
            <a:r>
              <a:rPr lang="en-GB" altLang="en-US" sz="2800" dirty="0">
                <a:solidFill>
                  <a:schemeClr val="tx1"/>
                </a:solidFill>
              </a:rPr>
              <a:t>…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305800" cy="4953000"/>
          </a:xfrm>
        </p:spPr>
        <p:txBody>
          <a:bodyPr/>
          <a:lstStyle/>
          <a:p>
            <a:pPr>
              <a:defRPr/>
            </a:pPr>
            <a:r>
              <a:rPr lang="en-GB" altLang="en-US" sz="2400" dirty="0">
                <a:solidFill>
                  <a:srgbClr val="000000"/>
                </a:solidFill>
              </a:rPr>
              <a:t>Foreign Key</a:t>
            </a:r>
          </a:p>
          <a:p>
            <a:pPr lvl="1"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Used to relate one or more relations/tables</a:t>
            </a:r>
          </a:p>
          <a:p>
            <a:pPr lvl="1"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One or more attributes, which is used to refer value of a candidate key in the same relation or a different relation</a:t>
            </a:r>
          </a:p>
          <a:p>
            <a:pPr lvl="1"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 altLang="en-US" sz="2400" dirty="0">
                <a:solidFill>
                  <a:srgbClr val="000000"/>
                </a:solidFill>
              </a:rPr>
              <a:t>Alternate Key</a:t>
            </a:r>
          </a:p>
          <a:p>
            <a:pPr lvl="1"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Candidate keys that are not selected to be primary key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pic>
        <p:nvPicPr>
          <p:cNvPr id="26628" name="Picture 4" descr="foreign 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1"/>
            <a:ext cx="55626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359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Keys                                         </a:t>
            </a:r>
            <a:r>
              <a:rPr lang="en-GB" altLang="en-US" sz="3200" dirty="0" err="1">
                <a:solidFill>
                  <a:schemeClr val="tx1"/>
                </a:solidFill>
              </a:rPr>
              <a:t>contd</a:t>
            </a:r>
            <a:r>
              <a:rPr lang="en-GB" altLang="en-US" sz="3200" dirty="0">
                <a:solidFill>
                  <a:schemeClr val="tx1"/>
                </a:solidFill>
              </a:rPr>
              <a:t>…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305800" cy="495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Primary Key</a:t>
            </a:r>
          </a:p>
          <a:p>
            <a:pPr lvl="1"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One or more attributes, which is used to uniquely identify a record in a relation</a:t>
            </a:r>
          </a:p>
          <a:p>
            <a:pPr lvl="1"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Used in table creation</a:t>
            </a:r>
          </a:p>
          <a:p>
            <a:pPr lvl="1"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If a relation has several candidate keys, one is chosen arbitrarily to be the primary key</a:t>
            </a:r>
          </a:p>
          <a:p>
            <a:pPr lvl="1">
              <a:defRPr/>
            </a:pPr>
            <a:endParaRPr lang="en-US" altLang="en-US" sz="18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en-US" sz="18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en-US" sz="18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en-US" sz="18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en-US" sz="18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en-US" sz="1800" dirty="0">
              <a:solidFill>
                <a:srgbClr val="000000"/>
              </a:solidFill>
            </a:endParaRPr>
          </a:p>
          <a:p>
            <a:pPr lvl="3">
              <a:defRPr/>
            </a:pPr>
            <a:endParaRPr lang="en-GB" altLang="en-US" sz="1200" b="1" dirty="0">
              <a:solidFill>
                <a:srgbClr val="000000"/>
              </a:solidFill>
            </a:endParaRPr>
          </a:p>
          <a:p>
            <a:pPr lvl="3">
              <a:defRPr/>
            </a:pPr>
            <a:r>
              <a:rPr lang="en-GB" altLang="en-US" sz="1200" b="1" dirty="0">
                <a:solidFill>
                  <a:srgbClr val="000000"/>
                </a:solidFill>
              </a:rPr>
              <a:t>Example: Primary key: Stud ID</a:t>
            </a:r>
          </a:p>
          <a:p>
            <a:pPr lvl="1">
              <a:buFontTx/>
              <a:buNone/>
              <a:defRPr/>
            </a:pPr>
            <a:endParaRPr lang="en-US" altLang="en-US" sz="1400" b="1" dirty="0">
              <a:solidFill>
                <a:srgbClr val="000000"/>
              </a:solidFill>
            </a:endParaRPr>
          </a:p>
        </p:txBody>
      </p:sp>
      <p:pic>
        <p:nvPicPr>
          <p:cNvPr id="27652" name="Picture 4" descr="key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05200"/>
            <a:ext cx="609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808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Video on Keys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94" y="1576515"/>
            <a:ext cx="9553433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Objective:</a:t>
            </a:r>
          </a:p>
          <a:p>
            <a:pPr marL="0" indent="0">
              <a:buNone/>
            </a:pPr>
            <a:r>
              <a:rPr lang="en-US" sz="1800" dirty="0" smtClean="0"/>
              <a:t>To make the Trainee understand the concept of Database keys.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Video Path:</a:t>
            </a:r>
          </a:p>
          <a:p>
            <a:pPr marL="0" indent="0">
              <a:buNone/>
            </a:pPr>
            <a:r>
              <a:rPr lang="en-US" sz="1800" dirty="0" smtClean="0"/>
              <a:t>https</a:t>
            </a:r>
            <a:r>
              <a:rPr lang="en-US" sz="1800" dirty="0"/>
              <a:t>://www.youtube.com/watch?v=JkwbhFUftSc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40" y="3794078"/>
            <a:ext cx="2333766" cy="1815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253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4" dirty="0" smtClean="0">
                <a:solidFill>
                  <a:schemeClr val="tx1"/>
                </a:solidFill>
              </a:rPr>
              <a:t>To understand DBMS </a:t>
            </a:r>
            <a:r>
              <a:rPr lang="en-US" sz="2664" smtClean="0">
                <a:solidFill>
                  <a:schemeClr val="tx1"/>
                </a:solidFill>
              </a:rPr>
              <a:t>and Normalization </a:t>
            </a:r>
            <a:endParaRPr lang="en-US" sz="266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8305800" cy="4953000"/>
          </a:xfrm>
        </p:spPr>
        <p:txBody>
          <a:bodyPr/>
          <a:lstStyle/>
          <a:p>
            <a:pPr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4" algn="r">
              <a:buFontTx/>
              <a:buNone/>
              <a:defRPr/>
            </a:pPr>
            <a:endParaRPr lang="en-GB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4" algn="r">
              <a:buFontTx/>
              <a:buNone/>
              <a:defRPr/>
            </a:pPr>
            <a:endParaRPr lang="en-GB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4" algn="r">
              <a:buFontTx/>
              <a:buNone/>
              <a:defRPr/>
            </a:pPr>
            <a:endParaRPr lang="en-GB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4" algn="r">
              <a:buFontTx/>
              <a:buNone/>
              <a:defRPr/>
            </a:pPr>
            <a:endParaRPr lang="en-GB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4" algn="r">
              <a:buFontTx/>
              <a:buNone/>
              <a:defRPr/>
            </a:pPr>
            <a:endParaRPr lang="en-GB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4" algn="r">
              <a:buFontTx/>
              <a:buNone/>
              <a:defRPr/>
            </a:pPr>
            <a:r>
              <a:rPr lang="en-GB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</a:t>
            </a:r>
            <a:r>
              <a:rPr lang="en-GB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Normalization</a:t>
            </a:r>
            <a:r>
              <a:rPr lang="en-GB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</a:p>
          <a:p>
            <a:pPr lvl="1">
              <a:defRPr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2347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71288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Normalization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305800" cy="4953000"/>
          </a:xfrm>
        </p:spPr>
        <p:txBody>
          <a:bodyPr/>
          <a:lstStyle/>
          <a:p>
            <a:pPr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rgbClr val="000000"/>
                </a:solidFill>
              </a:rPr>
              <a:t>Process of decomposing relations with anomalies to produce smaller, </a:t>
            </a:r>
            <a:r>
              <a:rPr lang="en-US" sz="2400" b="1" i="1" dirty="0">
                <a:solidFill>
                  <a:srgbClr val="000000"/>
                </a:solidFill>
              </a:rPr>
              <a:t>well-structured</a:t>
            </a:r>
            <a:r>
              <a:rPr lang="en-US" sz="2000" dirty="0">
                <a:solidFill>
                  <a:srgbClr val="000000"/>
                </a:solidFill>
              </a:rPr>
              <a:t> relations</a:t>
            </a:r>
          </a:p>
          <a:p>
            <a:pPr eaLnBrk="1" hangingPunct="1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rgbClr val="000000"/>
                </a:solidFill>
              </a:rPr>
              <a:t>Primarily a tool to validate and improve a logical design so that it satisfies certain constraints that </a:t>
            </a:r>
            <a:r>
              <a:rPr lang="en-US" sz="2000" b="1" dirty="0">
                <a:solidFill>
                  <a:srgbClr val="000000"/>
                </a:solidFill>
              </a:rPr>
              <a:t>avoid unnecessary duplication of data</a:t>
            </a:r>
          </a:p>
          <a:p>
            <a:pPr eaLnBrk="1" hangingPunct="1">
              <a:defRPr/>
            </a:pPr>
            <a:endParaRPr lang="en-US" sz="2000" b="1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sz="2000" b="1" dirty="0">
                <a:solidFill>
                  <a:srgbClr val="000000"/>
                </a:solidFill>
              </a:rPr>
              <a:t>A well-structured relations </a:t>
            </a:r>
            <a:r>
              <a:rPr lang="en-US" sz="2000" dirty="0">
                <a:solidFill>
                  <a:srgbClr val="000000"/>
                </a:solidFill>
              </a:rPr>
              <a:t>is a relation, which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contains minimal data redundancy and allows users to insert, delete, and update rows without causing data inconsistencies</a:t>
            </a:r>
            <a:endParaRPr lang="en-US" sz="2000" b="1" dirty="0">
              <a:solidFill>
                <a:srgbClr val="000000"/>
              </a:solidFill>
            </a:endParaRPr>
          </a:p>
          <a:p>
            <a:pPr>
              <a:defRPr/>
            </a:pPr>
            <a:endParaRPr lang="en-GB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336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71288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Need for Normalization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553" y="838200"/>
            <a:ext cx="10161430" cy="51054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To avoid </a:t>
            </a:r>
            <a:r>
              <a:rPr lang="en-US" sz="2000" dirty="0" smtClean="0">
                <a:solidFill>
                  <a:srgbClr val="000000"/>
                </a:solidFill>
              </a:rPr>
              <a:t>Anomalies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</a:rPr>
              <a:t>Insertion Anomaly–adding new rows forces user to create duplicate data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</a:rPr>
              <a:t>Deletion Anomaly–deleting rows may cause a loss of data that would be needed for other future rows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</a:rPr>
              <a:t>Modification Anomaly–changing data in a row forces changes to other rows because of duplication</a:t>
            </a:r>
          </a:p>
          <a:p>
            <a:pPr marL="609036" lvl="1" indent="0" eaLnBrk="1" hangingPunct="1">
              <a:buNone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GB" sz="3600" dirty="0">
              <a:solidFill>
                <a:srgbClr val="000000"/>
              </a:solidFill>
            </a:endParaRPr>
          </a:p>
          <a:p>
            <a:pPr marL="609036" lvl="1" indent="0">
              <a:buNone/>
              <a:defRPr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07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84174"/>
            <a:ext cx="8839200" cy="609599"/>
          </a:xfrm>
        </p:spPr>
        <p:txBody>
          <a:bodyPr/>
          <a:lstStyle/>
          <a:p>
            <a:pPr algn="l"/>
            <a:r>
              <a:rPr lang="en-GB" altLang="en-US" sz="2800" dirty="0">
                <a:solidFill>
                  <a:schemeClr val="tx1"/>
                </a:solidFill>
              </a:rPr>
              <a:t>Need for Normalization                </a:t>
            </a:r>
            <a:r>
              <a:rPr lang="en-GB" altLang="en-US" sz="2800" dirty="0" err="1">
                <a:solidFill>
                  <a:schemeClr val="tx1"/>
                </a:solidFill>
              </a:rPr>
              <a:t>contd</a:t>
            </a:r>
            <a:r>
              <a:rPr lang="en-GB" altLang="en-US" sz="2800" dirty="0">
                <a:solidFill>
                  <a:schemeClr val="tx1"/>
                </a:solidFill>
              </a:rPr>
              <a:t>…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874701" y="1560492"/>
          <a:ext cx="9966957" cy="327807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748037"/>
                <a:gridCol w="914400"/>
                <a:gridCol w="798490"/>
                <a:gridCol w="2071509"/>
                <a:gridCol w="1251240"/>
                <a:gridCol w="1339403"/>
                <a:gridCol w="579549"/>
                <a:gridCol w="837127"/>
                <a:gridCol w="1427202"/>
              </a:tblGrid>
              <a:tr h="487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CNo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CName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PNo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PAddress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RentStart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RentFinish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Rent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ONo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OName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CR76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John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PG4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 lawrence St,Glasgow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1-Jul-00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31-Aug-01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Tina Murphy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PG16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 Novar Dr, Glasgow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1-Sep-02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1-Sep-02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CO93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Tony Shaw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CR56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Aline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PG4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 lawrenceSt,Glasgow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1-Sep-99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10-Jun-00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Tina Murphy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PG36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 Manor Rd, Glasgow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10-Oct-00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1-Dec-01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Tony Shaw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PG16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 Novar Dr,Glasgow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1-Nov-02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1-Aug-03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CO93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Tony Shaw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74701" y="5123646"/>
            <a:ext cx="9966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above table, has multiple values on 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 </a:t>
            </a:r>
            <a:r>
              <a:rPr lang="en-US" altLang="en-US" dirty="0"/>
              <a:t>record, </a:t>
            </a:r>
            <a:r>
              <a:rPr lang="en-US" altLang="en-US" dirty="0" smtClean="0"/>
              <a:t>and fourth record which </a:t>
            </a:r>
            <a:r>
              <a:rPr lang="en-US" altLang="en-US" dirty="0"/>
              <a:t>violates 1NF</a:t>
            </a:r>
          </a:p>
        </p:txBody>
      </p:sp>
    </p:spTree>
    <p:extLst>
      <p:ext uri="{BB962C8B-B14F-4D97-AF65-F5344CB8AC3E}">
        <p14:creationId xmlns:p14="http://schemas.microsoft.com/office/powerpoint/2010/main" val="4051632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35680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1NF- First Normal Form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0918" y="838201"/>
            <a:ext cx="8667482" cy="325728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2000" dirty="0">
                <a:solidFill>
                  <a:srgbClr val="000000"/>
                </a:solidFill>
              </a:rPr>
              <a:t>A table/relation have the following,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</a:rPr>
              <a:t>No multi-valued attributes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</a:rPr>
              <a:t>Every attribute value is atomic</a:t>
            </a:r>
            <a:endParaRPr lang="en-GB" sz="18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endParaRPr lang="en-US" sz="4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GB" sz="40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21508" name="Picture 5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548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1828800" y="2057401"/>
            <a:ext cx="89379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B0F0"/>
                </a:solidFill>
              </a:rPr>
              <a:t>For Example, The </a:t>
            </a:r>
            <a:r>
              <a:rPr lang="en-US" altLang="en-US" dirty="0" smtClean="0">
                <a:solidFill>
                  <a:srgbClr val="00B0F0"/>
                </a:solidFill>
              </a:rPr>
              <a:t>table in the previous slide is not fall under 1NF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solidFill>
                <a:srgbClr val="00B0F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02711" y="2709755"/>
            <a:ext cx="7186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How to make it in INF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4906851" y="4095483"/>
            <a:ext cx="2678805" cy="198334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55316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35680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1NF- First Normal Form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pic>
        <p:nvPicPr>
          <p:cNvPr id="21508" name="Picture 5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548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668639" y="1070024"/>
          <a:ext cx="9966957" cy="199791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748037"/>
                <a:gridCol w="914400"/>
                <a:gridCol w="798490"/>
                <a:gridCol w="2071509"/>
                <a:gridCol w="1251240"/>
                <a:gridCol w="1339403"/>
                <a:gridCol w="579549"/>
                <a:gridCol w="837127"/>
                <a:gridCol w="1427202"/>
              </a:tblGrid>
              <a:tr h="487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CNo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CName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PNo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PAddress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RentStart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RentFinish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ONo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OName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CR76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John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PG4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 lawrence St,Glasgow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1-Jul-00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31-Aug-01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Tina Murphy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PG16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 Novar Dr, Glasgow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1-Sep-02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1-Sep-02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CO93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Tony Shaw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CR56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Aline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PG4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 lawrenceSt,Glasgow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1-Sep-99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10-Jun-00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Tina Murphy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PG36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 Manor Rd, Glasgow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10-Oct-00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1-Dec-01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Tony Shaw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PG16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 Novar Dr,Glasgow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1-Nov-02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1-Aug-03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CO93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Tony Shaw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60927" y="3398089"/>
          <a:ext cx="1531938" cy="219455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65138"/>
                <a:gridCol w="1066800"/>
              </a:tblGrid>
              <a:tr h="604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CName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3180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180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180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180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Aline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180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61630" y="3398089"/>
          <a:ext cx="5852159" cy="316988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13535"/>
                <a:gridCol w="513535"/>
                <a:gridCol w="1376494"/>
                <a:gridCol w="759854"/>
                <a:gridCol w="862884"/>
                <a:gridCol w="402935"/>
                <a:gridCol w="513535"/>
                <a:gridCol w="909387"/>
              </a:tblGrid>
              <a:tr h="5686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PNo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PAddress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RentStart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RentFinish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rent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ONo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OName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</a:tr>
              <a:tr h="5419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CR76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PG4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6 </a:t>
                      </a:r>
                      <a:r>
                        <a:rPr lang="en-US" sz="900" u="none" strike="noStrike" dirty="0" err="1">
                          <a:effectLst/>
                        </a:rPr>
                        <a:t>lawrence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St,Glasgow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1-Jul-00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31-Aug-01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350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CO40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Tina Murphy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419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CR76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PG16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5 Novar Dr, Glasgow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1-Sep-02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1-Sep-02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450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CO93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Tony Shaw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419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CR56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PG4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6 lawrenceSt,Glasgow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1-Sep-99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10-Jun-00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350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CO40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Tina Murphy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419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CR56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PG36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2 Manor Rd, Glasgow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10-Oct-00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1-Dec-01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370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CO93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Tony Shaw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4335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CR56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PG16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5 Novar Dr,Glasgow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1-Nov-02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1-Aug-03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450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CO93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Tony Shaw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051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5773D9-BBB6-4CE1-A36C-13EA37AC6E51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88C1843F-1EEF-4450-93DC-2D4FCEA77768}"/>
</file>

<file path=customXml/itemProps4.xml><?xml version="1.0" encoding="utf-8"?>
<ds:datastoreItem xmlns:ds="http://schemas.openxmlformats.org/officeDocument/2006/customXml" ds:itemID="{EFE2F61D-0844-4312-8295-BA9460D20164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32569</TotalTime>
  <Words>1440</Words>
  <Application>Microsoft Office PowerPoint</Application>
  <PresentationFormat>Widescreen</PresentationFormat>
  <Paragraphs>640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Symbol</vt:lpstr>
      <vt:lpstr>Times</vt:lpstr>
      <vt:lpstr>Times New Roman</vt:lpstr>
      <vt:lpstr>Verdana</vt:lpstr>
      <vt:lpstr>Wingdings</vt:lpstr>
      <vt:lpstr>Blank Presentation</vt:lpstr>
      <vt:lpstr>MySQL- DBMS</vt:lpstr>
      <vt:lpstr>Over All Objective</vt:lpstr>
      <vt:lpstr>Session Objective</vt:lpstr>
      <vt:lpstr>Normalization</vt:lpstr>
      <vt:lpstr>Normalization</vt:lpstr>
      <vt:lpstr>Need for Normalization</vt:lpstr>
      <vt:lpstr>Need for Normalization                contd…</vt:lpstr>
      <vt:lpstr>1NF- First Normal Form</vt:lpstr>
      <vt:lpstr>1NF- First Normal Form</vt:lpstr>
      <vt:lpstr>1NF- First Normal Form</vt:lpstr>
      <vt:lpstr>Functional Dependency (FD)</vt:lpstr>
      <vt:lpstr>Functional Dependency     contd…</vt:lpstr>
      <vt:lpstr>2NF- Second Normal Form</vt:lpstr>
      <vt:lpstr>Second Normal Form</vt:lpstr>
      <vt:lpstr>3NF- Third Normal Form</vt:lpstr>
      <vt:lpstr>Third Normal Form</vt:lpstr>
      <vt:lpstr>Case Study on Normalization</vt:lpstr>
      <vt:lpstr>Case Study on Normalization       contd…</vt:lpstr>
      <vt:lpstr>Case Study on Normalization       contd…</vt:lpstr>
      <vt:lpstr>Case Study on Normalization       contd…</vt:lpstr>
      <vt:lpstr>Data Base Keys</vt:lpstr>
      <vt:lpstr>Keys</vt:lpstr>
      <vt:lpstr>Keys                                         contd…</vt:lpstr>
      <vt:lpstr>Keys                                              contd…</vt:lpstr>
      <vt:lpstr>Keys                                         contd…</vt:lpstr>
      <vt:lpstr>Video on Keys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UmamaheswariA@hexaware.com</dc:creator>
  <cp:lastModifiedBy>Umamaheswari Aravindan</cp:lastModifiedBy>
  <cp:revision>758</cp:revision>
  <dcterms:created xsi:type="dcterms:W3CDTF">2014-11-02T05:32:32Z</dcterms:created>
  <dcterms:modified xsi:type="dcterms:W3CDTF">2017-11-10T05:30:25Z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