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4" r:id="rId6"/>
    <p:sldId id="384" r:id="rId7"/>
    <p:sldId id="304" r:id="rId8"/>
    <p:sldId id="305" r:id="rId9"/>
    <p:sldId id="385" r:id="rId10"/>
    <p:sldId id="306" r:id="rId11"/>
    <p:sldId id="30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220"/>
    <a:srgbClr val="000061"/>
    <a:srgbClr val="FFB006"/>
    <a:srgbClr val="0E4EFF"/>
    <a:srgbClr val="DAD628"/>
    <a:srgbClr val="2F92CF"/>
    <a:srgbClr val="FFFFFF"/>
    <a:srgbClr val="000041"/>
    <a:srgbClr val="000000"/>
    <a:srgbClr val="FB0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7" autoAdjust="0"/>
  </p:normalViewPr>
  <p:slideViewPr>
    <p:cSldViewPr snapToGrid="0">
      <p:cViewPr varScale="1">
        <p:scale>
          <a:sx n="68" d="100"/>
          <a:sy n="68" d="100"/>
        </p:scale>
        <p:origin x="52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openxmlformats.org/officeDocument/2006/relationships/customXml" Target="../customXml/item4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 smtClean="0">
                <a:solidFill>
                  <a:schemeClr val="bg1"/>
                </a:solidFill>
              </a:rPr>
              <a:t>Innovative Services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  <a:endParaRPr lang="en-US" sz="2000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 smtClean="0">
                <a:solidFill>
                  <a:schemeClr val="bg1"/>
                </a:solidFill>
              </a:rPr>
              <a:t>Delighted Customers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  <a:endParaRPr lang="en-US" sz="6600" b="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9C9D3BD-7073-4FCA-BE8D-6F1C55A0AD2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25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 smtClean="0">
                <a:solidFill>
                  <a:sysClr val="windowText" lastClr="000000"/>
                </a:solidFill>
              </a:rPr>
              <a:t>© </a:t>
            </a:r>
            <a:r>
              <a:rPr lang="en-US" sz="999" dirty="0">
                <a:solidFill>
                  <a:sysClr val="windowText" lastClr="000000"/>
                </a:solidFill>
              </a:rPr>
              <a:t>Hexaware Technologies. All rights reserved</a:t>
            </a:r>
            <a:r>
              <a:rPr lang="en-US" sz="999" dirty="0" smtClean="0">
                <a:solidFill>
                  <a:sysClr val="windowText" lastClr="000000"/>
                </a:solidFill>
              </a:rPr>
              <a:t>. </a:t>
            </a:r>
            <a:endParaRPr lang="en-US" sz="999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  <p:sldLayoutId id="2147483707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078" y="4718050"/>
            <a:ext cx="11360807" cy="1141943"/>
          </a:xfrm>
        </p:spPr>
        <p:txBody>
          <a:bodyPr>
            <a:normAutofit/>
          </a:bodyPr>
          <a:lstStyle/>
          <a:p>
            <a:r>
              <a:rPr lang="en-US" dirty="0" err="1" smtClean="0"/>
              <a:t>MySql</a:t>
            </a:r>
            <a:r>
              <a:rPr lang="en-US" smtClean="0"/>
              <a:t> - DML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Session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64" dirty="0" smtClean="0">
                <a:solidFill>
                  <a:schemeClr val="tx1"/>
                </a:solidFill>
              </a:rPr>
              <a:t>To insert ,update and delete data to the tables in </a:t>
            </a:r>
            <a:r>
              <a:rPr lang="en-US" sz="2664" smtClean="0">
                <a:solidFill>
                  <a:schemeClr val="tx1"/>
                </a:solidFill>
              </a:rPr>
              <a:t>MySQL database.</a:t>
            </a:r>
            <a:endParaRPr lang="en-US" sz="2664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508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66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835724"/>
            <a:ext cx="8229600" cy="2985656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TW" sz="2400" b="1" dirty="0" smtClean="0">
                <a:solidFill>
                  <a:srgbClr val="F39220"/>
                </a:solidFill>
              </a:rPr>
              <a:t>Syntax: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dirty="0" smtClean="0">
                <a:solidFill>
                  <a:schemeClr val="bg2"/>
                </a:solidFill>
              </a:rPr>
              <a:t>INSERT </a:t>
            </a:r>
            <a:r>
              <a:rPr lang="en-US" altLang="zh-TW" sz="2400" dirty="0">
                <a:solidFill>
                  <a:schemeClr val="bg2"/>
                </a:solidFill>
              </a:rPr>
              <a:t>INTO </a:t>
            </a:r>
            <a:r>
              <a:rPr lang="en-US" altLang="zh-TW" sz="2400" dirty="0" err="1">
                <a:solidFill>
                  <a:schemeClr val="bg2"/>
                </a:solidFill>
              </a:rPr>
              <a:t>table_name</a:t>
            </a:r>
            <a:r>
              <a:rPr lang="en-US" altLang="zh-TW" sz="2400" dirty="0">
                <a:solidFill>
                  <a:schemeClr val="bg2"/>
                </a:solidFill>
              </a:rPr>
              <a:t> SET col_name1=value1, col_name2=value2, col_name3=value3, …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TW" sz="2400" b="1" dirty="0" smtClean="0">
              <a:solidFill>
                <a:srgbClr val="F3922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b="1" dirty="0" smtClean="0">
                <a:solidFill>
                  <a:srgbClr val="F39220"/>
                </a:solidFill>
              </a:rPr>
              <a:t>Example 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>
                <a:solidFill>
                  <a:schemeClr val="bg2"/>
                </a:solidFill>
              </a:rPr>
              <a:t> </a:t>
            </a:r>
            <a:r>
              <a:rPr lang="en-US" altLang="zh-TW" sz="1800" dirty="0">
                <a:solidFill>
                  <a:schemeClr val="bg2"/>
                </a:solidFill>
              </a:rPr>
              <a:t>INSERT INTO student SET </a:t>
            </a:r>
            <a:r>
              <a:rPr lang="en-US" altLang="zh-TW" sz="1800" dirty="0" err="1">
                <a:solidFill>
                  <a:schemeClr val="bg2"/>
                </a:solidFill>
              </a:rPr>
              <a:t>student_ID</a:t>
            </a:r>
            <a:r>
              <a:rPr lang="en-US" altLang="zh-TW" sz="1800" dirty="0">
                <a:solidFill>
                  <a:schemeClr val="bg2"/>
                </a:solidFill>
              </a:rPr>
              <a:t>=101, name='Shannon', major='BCB</a:t>
            </a:r>
            <a:r>
              <a:rPr lang="en-US" altLang="zh-TW" sz="1800" dirty="0" smtClean="0">
                <a:solidFill>
                  <a:schemeClr val="bg2"/>
                </a:solidFill>
              </a:rPr>
              <a:t>', grade</a:t>
            </a:r>
            <a:r>
              <a:rPr lang="en-US" altLang="zh-TW" sz="1800" dirty="0">
                <a:solidFill>
                  <a:schemeClr val="bg2"/>
                </a:solidFill>
              </a:rPr>
              <a:t>='A';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>
                <a:solidFill>
                  <a:schemeClr val="bg2"/>
                </a:solidFill>
              </a:rPr>
              <a:t>Query OK, 1 row affected (0.00 sec</a:t>
            </a:r>
            <a:r>
              <a:rPr lang="en-US" altLang="zh-TW" sz="1800" dirty="0" smtClean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TW" altLang="en-US" sz="1800" dirty="0">
              <a:solidFill>
                <a:schemeClr val="bg2"/>
              </a:solidFill>
            </a:endParaRPr>
          </a:p>
        </p:txBody>
      </p:sp>
      <p:graphicFrame>
        <p:nvGraphicFramePr>
          <p:cNvPr id="12364" name="Group 7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9398852"/>
              </p:ext>
            </p:extLst>
          </p:nvPr>
        </p:nvGraphicFramePr>
        <p:xfrm>
          <a:off x="3865419" y="5091545"/>
          <a:ext cx="4391025" cy="762000"/>
        </p:xfrm>
        <a:graphic>
          <a:graphicData uri="http://schemas.openxmlformats.org/drawingml/2006/table">
            <a:tbl>
              <a:tblPr/>
              <a:tblGrid>
                <a:gridCol w="1098550"/>
                <a:gridCol w="1096963"/>
                <a:gridCol w="1098550"/>
                <a:gridCol w="1096962"/>
              </a:tblGrid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Student_ID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7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Shannon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BCB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65" name="Rectangle 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Insert Record</a:t>
            </a:r>
          </a:p>
        </p:txBody>
      </p:sp>
    </p:spTree>
    <p:extLst>
      <p:ext uri="{BB962C8B-B14F-4D97-AF65-F5344CB8AC3E}">
        <p14:creationId xmlns:p14="http://schemas.microsoft.com/office/powerpoint/2010/main" val="105201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93619" y="1837833"/>
            <a:ext cx="4982268" cy="3149803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TW" sz="2200" b="1" dirty="0" smtClean="0">
                <a:solidFill>
                  <a:srgbClr val="F39220"/>
                </a:solidFill>
              </a:rPr>
              <a:t>Syntax: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200" b="1" dirty="0" smtClean="0">
                <a:solidFill>
                  <a:schemeClr val="bg2"/>
                </a:solidFill>
              </a:rPr>
              <a:t>SELECT</a:t>
            </a:r>
            <a:r>
              <a:rPr lang="en-US" altLang="zh-TW" sz="2200" dirty="0" smtClean="0">
                <a:solidFill>
                  <a:schemeClr val="bg2"/>
                </a:solidFill>
              </a:rPr>
              <a:t> * from </a:t>
            </a:r>
            <a:endParaRPr lang="en-US" altLang="zh-TW" sz="22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 dirty="0">
                <a:solidFill>
                  <a:schemeClr val="bg2"/>
                </a:solidFill>
              </a:rPr>
              <a:t>    </a:t>
            </a:r>
            <a:r>
              <a:rPr lang="en-US" altLang="zh-TW" sz="2200" b="1" dirty="0">
                <a:solidFill>
                  <a:schemeClr val="bg2"/>
                </a:solidFill>
              </a:rPr>
              <a:t>FROM</a:t>
            </a:r>
            <a:r>
              <a:rPr lang="en-US" altLang="zh-TW" sz="2200" dirty="0">
                <a:solidFill>
                  <a:schemeClr val="bg2"/>
                </a:solidFill>
              </a:rPr>
              <a:t> table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TW" sz="2200" b="1" dirty="0" smtClean="0">
              <a:solidFill>
                <a:srgbClr val="F3922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200" b="1" dirty="0" smtClean="0">
                <a:solidFill>
                  <a:srgbClr val="F39220"/>
                </a:solidFill>
              </a:rPr>
              <a:t>Example</a:t>
            </a:r>
            <a:endParaRPr lang="en-US" altLang="zh-TW" sz="2200" b="1" dirty="0">
              <a:solidFill>
                <a:srgbClr val="F39220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 dirty="0" smtClean="0">
                <a:solidFill>
                  <a:schemeClr val="bg2"/>
                </a:solidFill>
              </a:rPr>
              <a:t> SELECT *  </a:t>
            </a:r>
            <a:r>
              <a:rPr lang="en-US" altLang="zh-TW" sz="2200" dirty="0">
                <a:solidFill>
                  <a:schemeClr val="bg2"/>
                </a:solidFill>
              </a:rPr>
              <a:t>FROM </a:t>
            </a:r>
            <a:r>
              <a:rPr lang="en-US" altLang="zh-TW" sz="2200" dirty="0" smtClean="0">
                <a:solidFill>
                  <a:schemeClr val="bg2"/>
                </a:solidFill>
              </a:rPr>
              <a:t>student</a:t>
            </a:r>
            <a:endParaRPr lang="en-US" altLang="zh-TW" sz="2200" dirty="0">
              <a:solidFill>
                <a:schemeClr val="bg2"/>
              </a:solidFill>
            </a:endParaRPr>
          </a:p>
        </p:txBody>
      </p:sp>
      <p:graphicFrame>
        <p:nvGraphicFramePr>
          <p:cNvPr id="14340" name="Group 4"/>
          <p:cNvGraphicFramePr>
            <a:graphicFrameLocks noGrp="1"/>
          </p:cNvGraphicFramePr>
          <p:nvPr>
            <p:ph sz="half" idx="2"/>
          </p:nvPr>
        </p:nvGraphicFramePr>
        <p:xfrm>
          <a:off x="6477000" y="1981201"/>
          <a:ext cx="4038600" cy="3763963"/>
        </p:xfrm>
        <a:graphic>
          <a:graphicData uri="http://schemas.openxmlformats.org/drawingml/2006/table">
            <a:tbl>
              <a:tblPr/>
              <a:tblGrid>
                <a:gridCol w="1009650"/>
                <a:gridCol w="1009650"/>
                <a:gridCol w="1009650"/>
                <a:gridCol w="1009650"/>
              </a:tblGrid>
              <a:tr h="600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Student_ID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04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Shannon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BCB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BBMB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Wang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MCDB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…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…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…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73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Retrieve Record</a:t>
            </a:r>
          </a:p>
        </p:txBody>
      </p:sp>
    </p:spTree>
    <p:extLst>
      <p:ext uri="{BB962C8B-B14F-4D97-AF65-F5344CB8AC3E}">
        <p14:creationId xmlns:p14="http://schemas.microsoft.com/office/powerpoint/2010/main" val="335234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93619" y="1837833"/>
            <a:ext cx="9746672" cy="3149803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TW" sz="2200" b="1" dirty="0" smtClean="0">
                <a:solidFill>
                  <a:srgbClr val="F39220"/>
                </a:solidFill>
              </a:rPr>
              <a:t>Syntax: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200" b="1" dirty="0" smtClean="0">
                <a:solidFill>
                  <a:schemeClr val="bg2"/>
                </a:solidFill>
              </a:rPr>
              <a:t>SELECT</a:t>
            </a:r>
            <a:r>
              <a:rPr lang="en-US" altLang="zh-TW" sz="2200" dirty="0" smtClean="0">
                <a:solidFill>
                  <a:schemeClr val="bg2"/>
                </a:solidFill>
              </a:rPr>
              <a:t> </a:t>
            </a:r>
            <a:r>
              <a:rPr lang="en-US" altLang="zh-TW" sz="2200" dirty="0" err="1">
                <a:solidFill>
                  <a:schemeClr val="bg2"/>
                </a:solidFill>
              </a:rPr>
              <a:t>what_columns</a:t>
            </a:r>
            <a:endParaRPr lang="en-US" altLang="zh-TW" sz="22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 dirty="0">
                <a:solidFill>
                  <a:schemeClr val="bg2"/>
                </a:solidFill>
              </a:rPr>
              <a:t>    </a:t>
            </a:r>
            <a:r>
              <a:rPr lang="en-US" altLang="zh-TW" sz="2200" b="1" dirty="0">
                <a:solidFill>
                  <a:schemeClr val="bg2"/>
                </a:solidFill>
              </a:rPr>
              <a:t>FROM</a:t>
            </a:r>
            <a:r>
              <a:rPr lang="en-US" altLang="zh-TW" sz="2200" dirty="0">
                <a:solidFill>
                  <a:schemeClr val="bg2"/>
                </a:solidFill>
              </a:rPr>
              <a:t> table or tables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 dirty="0">
                <a:solidFill>
                  <a:schemeClr val="bg2"/>
                </a:solidFill>
              </a:rPr>
              <a:t>    </a:t>
            </a:r>
            <a:r>
              <a:rPr lang="en-US" altLang="zh-TW" sz="2200" b="1" dirty="0">
                <a:solidFill>
                  <a:schemeClr val="bg2"/>
                </a:solidFill>
              </a:rPr>
              <a:t>WHERE</a:t>
            </a:r>
            <a:r>
              <a:rPr lang="en-US" altLang="zh-TW" sz="2200" dirty="0">
                <a:solidFill>
                  <a:schemeClr val="bg2"/>
                </a:solidFill>
              </a:rPr>
              <a:t> </a:t>
            </a:r>
            <a:r>
              <a:rPr lang="en-US" altLang="zh-TW" sz="2200" b="1" dirty="0">
                <a:solidFill>
                  <a:schemeClr val="bg2"/>
                </a:solidFill>
              </a:rPr>
              <a:t>condition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200" b="1" dirty="0">
                <a:solidFill>
                  <a:srgbClr val="F39220"/>
                </a:solidFill>
              </a:rPr>
              <a:t>Example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 dirty="0" smtClean="0">
                <a:solidFill>
                  <a:schemeClr val="bg2"/>
                </a:solidFill>
              </a:rPr>
              <a:t> </a:t>
            </a:r>
            <a:r>
              <a:rPr lang="en-US" altLang="zh-TW" sz="2200" dirty="0">
                <a:solidFill>
                  <a:schemeClr val="bg2"/>
                </a:solidFill>
              </a:rPr>
              <a:t>SELECT major, grade FROM student WHERE name='Shannon';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200" dirty="0">
              <a:solidFill>
                <a:schemeClr val="bg2"/>
              </a:solidFill>
            </a:endParaRPr>
          </a:p>
        </p:txBody>
      </p:sp>
      <p:graphicFrame>
        <p:nvGraphicFramePr>
          <p:cNvPr id="14340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61416084"/>
              </p:ext>
            </p:extLst>
          </p:nvPr>
        </p:nvGraphicFramePr>
        <p:xfrm>
          <a:off x="5708072" y="4235161"/>
          <a:ext cx="4038600" cy="1504950"/>
        </p:xfrm>
        <a:graphic>
          <a:graphicData uri="http://schemas.openxmlformats.org/drawingml/2006/table">
            <a:tbl>
              <a:tblPr/>
              <a:tblGrid>
                <a:gridCol w="1009650"/>
                <a:gridCol w="1009650"/>
                <a:gridCol w="1009650"/>
                <a:gridCol w="1009650"/>
              </a:tblGrid>
              <a:tr h="600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Student_ID</a:t>
                      </a:r>
                      <a:endParaRPr kumimoji="1" lang="en-US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04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Shannon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BCB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73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Retrieve </a:t>
            </a:r>
            <a:r>
              <a:rPr lang="en-US" altLang="zh-TW" dirty="0" smtClean="0"/>
              <a:t>Record with condition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7089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9538" y="1217612"/>
            <a:ext cx="10902462" cy="5266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b="1" dirty="0" smtClean="0">
                <a:solidFill>
                  <a:srgbClr val="F39220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chemeClr val="bg2"/>
                </a:solidFill>
              </a:rPr>
              <a:t>UPDATE </a:t>
            </a:r>
            <a:r>
              <a:rPr lang="en-US" altLang="zh-TW" sz="2000" dirty="0" err="1">
                <a:solidFill>
                  <a:schemeClr val="bg2"/>
                </a:solidFill>
              </a:rPr>
              <a:t>table_name</a:t>
            </a:r>
            <a:r>
              <a:rPr lang="en-US" altLang="zh-TW" sz="2000" dirty="0">
                <a:solidFill>
                  <a:schemeClr val="bg2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chemeClr val="bg2"/>
                </a:solidFill>
              </a:rPr>
              <a:t>    SET which columns to change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chemeClr val="bg2"/>
                </a:solidFill>
              </a:rPr>
              <a:t>    WHERE condition</a:t>
            </a: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F39220"/>
                </a:solidFill>
              </a:rPr>
              <a:t>Example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 dirty="0" smtClean="0">
                <a:solidFill>
                  <a:schemeClr val="bg2"/>
                </a:solidFill>
              </a:rPr>
              <a:t>UPDATE </a:t>
            </a:r>
            <a:r>
              <a:rPr lang="en-US" altLang="zh-TW" sz="2400" dirty="0">
                <a:solidFill>
                  <a:schemeClr val="bg2"/>
                </a:solidFill>
              </a:rPr>
              <a:t>student SET grade='B' WHERE name='Shannon';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1600" dirty="0">
                <a:solidFill>
                  <a:schemeClr val="tx1"/>
                </a:solidFill>
              </a:rPr>
              <a:t>Query OK, 1 row affected (0.00 sec)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1600" dirty="0">
                <a:solidFill>
                  <a:schemeClr val="tx1"/>
                </a:solidFill>
              </a:rPr>
              <a:t>Rows matched: 1  Changed: 1  Warnings: </a:t>
            </a:r>
            <a:r>
              <a:rPr lang="en-US" altLang="zh-TW" sz="1600" dirty="0" smtClean="0">
                <a:solidFill>
                  <a:schemeClr val="tx1"/>
                </a:solidFill>
              </a:rPr>
              <a:t>0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 dirty="0" smtClean="0">
                <a:solidFill>
                  <a:schemeClr val="bg2"/>
                </a:solidFill>
              </a:rPr>
              <a:t>SELECT </a:t>
            </a:r>
            <a:r>
              <a:rPr lang="en-US" altLang="zh-TW" sz="2400" dirty="0">
                <a:solidFill>
                  <a:schemeClr val="bg2"/>
                </a:solidFill>
              </a:rPr>
              <a:t>* FROM student WHERE name=‘Shannon’;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TW" sz="1600" dirty="0" smtClean="0">
              <a:solidFill>
                <a:schemeClr val="bg2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TW" sz="1600" dirty="0">
              <a:solidFill>
                <a:schemeClr val="bg2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TW" sz="1600" dirty="0" smtClean="0">
              <a:solidFill>
                <a:schemeClr val="bg2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TW" sz="1600" dirty="0">
              <a:solidFill>
                <a:schemeClr val="bg2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 b="1" dirty="0" smtClean="0">
                <a:solidFill>
                  <a:schemeClr val="tx1"/>
                </a:solidFill>
              </a:rPr>
              <a:t>1 </a:t>
            </a:r>
            <a:r>
              <a:rPr lang="en-US" altLang="zh-TW" sz="2400" b="1" dirty="0">
                <a:solidFill>
                  <a:schemeClr val="tx1"/>
                </a:solidFill>
              </a:rPr>
              <a:t>row in set (0.00 sec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TW" sz="1600" dirty="0">
              <a:solidFill>
                <a:schemeClr val="bg2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TW" sz="1600" dirty="0" smtClean="0">
              <a:solidFill>
                <a:schemeClr val="bg2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TW" sz="1600" dirty="0">
              <a:solidFill>
                <a:schemeClr val="bg2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lang="zh-TW" altLang="en-US" sz="1600" dirty="0">
              <a:solidFill>
                <a:schemeClr val="bg2"/>
              </a:solidFill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Update Record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379761"/>
              </p:ext>
            </p:extLst>
          </p:nvPr>
        </p:nvGraphicFramePr>
        <p:xfrm>
          <a:off x="2219357" y="4725763"/>
          <a:ext cx="8128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Student_ID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Grade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Shannon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BCB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314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6769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solidFill>
                  <a:srgbClr val="F39220"/>
                </a:solidFill>
              </a:rPr>
              <a:t>Syntax</a:t>
            </a:r>
            <a:r>
              <a:rPr lang="en-US" altLang="zh-TW" sz="2400" dirty="0" smtClean="0">
                <a:solidFill>
                  <a:schemeClr val="bg2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bg2"/>
                </a:solidFill>
              </a:rPr>
              <a:t>DELETE </a:t>
            </a:r>
            <a:r>
              <a:rPr lang="en-US" altLang="zh-TW" sz="2400" dirty="0">
                <a:solidFill>
                  <a:schemeClr val="bg2"/>
                </a:solidFill>
              </a:rPr>
              <a:t>FROM </a:t>
            </a:r>
            <a:r>
              <a:rPr lang="en-US" altLang="zh-TW" sz="2400" dirty="0" err="1">
                <a:solidFill>
                  <a:schemeClr val="bg2"/>
                </a:solidFill>
              </a:rPr>
              <a:t>table_name</a:t>
            </a:r>
            <a:r>
              <a:rPr lang="en-US" altLang="zh-TW" sz="2400" dirty="0">
                <a:solidFill>
                  <a:schemeClr val="bg2"/>
                </a:solidFill>
              </a:rPr>
              <a:t> WHERE condition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F39220"/>
                </a:solidFill>
              </a:rPr>
              <a:t>Example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 smtClean="0">
                <a:solidFill>
                  <a:schemeClr val="bg2"/>
                </a:solidFill>
                <a:sym typeface="Wingdings" panose="05000000000000000000" pitchFamily="2" charset="2"/>
              </a:rPr>
              <a:t></a:t>
            </a:r>
            <a:r>
              <a:rPr lang="en-US" altLang="zh-TW" sz="2400" dirty="0" smtClean="0">
                <a:solidFill>
                  <a:schemeClr val="bg2"/>
                </a:solidFill>
              </a:rPr>
              <a:t>DELETE </a:t>
            </a:r>
            <a:r>
              <a:rPr lang="en-US" altLang="zh-TW" sz="2400" dirty="0">
                <a:solidFill>
                  <a:schemeClr val="bg2"/>
                </a:solidFill>
              </a:rPr>
              <a:t>FROM student WHERE name='Shannon';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</a:rPr>
              <a:t>Query OK, 1 row affected (0.00 sec)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2400" dirty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 smtClean="0">
                <a:solidFill>
                  <a:schemeClr val="bg2"/>
                </a:solidFill>
              </a:rPr>
              <a:t>DELETE </a:t>
            </a:r>
            <a:r>
              <a:rPr lang="en-US" altLang="zh-TW" sz="2400" dirty="0">
                <a:solidFill>
                  <a:schemeClr val="bg2"/>
                </a:solidFill>
              </a:rPr>
              <a:t>FROM student;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400" dirty="0">
                <a:solidFill>
                  <a:srgbClr val="0E4EFF"/>
                </a:solidFill>
              </a:rPr>
              <a:t>Will delete ALL student records!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Delete Record</a:t>
            </a:r>
          </a:p>
        </p:txBody>
      </p:sp>
    </p:spTree>
    <p:extLst>
      <p:ext uri="{BB962C8B-B14F-4D97-AF65-F5344CB8AC3E}">
        <p14:creationId xmlns:p14="http://schemas.microsoft.com/office/powerpoint/2010/main" val="40178556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5031A67AD61C42943EAA7E3CD69BB5" ma:contentTypeVersion="27" ma:contentTypeDescription="Create a new document." ma:contentTypeScope="" ma:versionID="0049ff18c62cc56b8344e730804c165f">
  <xsd:schema xmlns:xsd="http://www.w3.org/2001/XMLSchema" xmlns:xs="http://www.w3.org/2001/XMLSchema" xmlns:p="http://schemas.microsoft.com/office/2006/metadata/properties" xmlns:ns3="83f541c1-93d0-4555-909e-9278fdf60e09" xmlns:ns4="b18187cb-8916-4058-bf8c-5a14975cbd53" targetNamespace="http://schemas.microsoft.com/office/2006/metadata/properties" ma:root="true" ma:fieldsID="effc5c766fea21256dc953216e535961" ns3:_="" ns4:_="">
    <xsd:import namespace="83f541c1-93d0-4555-909e-9278fdf60e09"/>
    <xsd:import namespace="b18187cb-8916-4058-bf8c-5a14975cbd53"/>
    <xsd:element name="properties">
      <xsd:complexType>
        <xsd:sequence>
          <xsd:element name="documentManagement">
            <xsd:complexType>
              <xsd:all>
                <xsd:element ref="ns3:Document_x0020_Status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541c1-93d0-4555-909e-9278fdf60e09" elementFormDefault="qualified">
    <xsd:import namespace="http://schemas.microsoft.com/office/2006/documentManagement/types"/>
    <xsd:import namespace="http://schemas.microsoft.com/office/infopath/2007/PartnerControls"/>
    <xsd:element name="Document_x0020_Status" ma:index="9" nillable="true" ma:displayName="Document Status" ma:default="New" ma:format="Dropdown" ma:internalName="Document_x0020_Status">
      <xsd:simpleType>
        <xsd:restriction base="dms:Choice">
          <xsd:enumeration value="New"/>
          <xsd:enumeration value="Approved"/>
          <xsd:enumeration value="Due for Revision"/>
          <xsd:enumeration value="Revis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187cb-8916-4058-bf8c-5a14975cbd5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23eb8f7-4ab3-4572-aed0-ecdb357c8046}" ma:internalName="TaxCatchAll" ma:showField="CatchAllData" ma:web="bfceae84-e637-4bce-973f-0a9a0545e2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18187cb-8916-4058-bf8c-5a14975cbd53"/>
    <Document_x0020_Status xmlns="83f541c1-93d0-4555-909e-9278fdf60e09">New</Document_x0020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haredContentType xmlns="Microsoft.SharePoint.Taxonomy.ContentTypeSync" SourceId="2427474e-60f8-4f75-abfc-98841d67cf98" ContentTypeId="0x01" PreviousValue="false"/>
</file>

<file path=customXml/itemProps1.xml><?xml version="1.0" encoding="utf-8"?>
<ds:datastoreItem xmlns:ds="http://schemas.openxmlformats.org/officeDocument/2006/customXml" ds:itemID="{8E1C83F1-D5F8-4CFF-A61E-2D1A359D5FCB}"/>
</file>

<file path=customXml/itemProps2.xml><?xml version="1.0" encoding="utf-8"?>
<ds:datastoreItem xmlns:ds="http://schemas.openxmlformats.org/officeDocument/2006/customXml" ds:itemID="{1590D1E7-2A80-490F-937A-F1E57FE1C728}"/>
</file>

<file path=customXml/itemProps3.xml><?xml version="1.0" encoding="utf-8"?>
<ds:datastoreItem xmlns:ds="http://schemas.openxmlformats.org/officeDocument/2006/customXml" ds:itemID="{EFE2F61D-0844-4312-8295-BA9460D20164}"/>
</file>

<file path=customXml/itemProps4.xml><?xml version="1.0" encoding="utf-8"?>
<ds:datastoreItem xmlns:ds="http://schemas.openxmlformats.org/officeDocument/2006/customXml" ds:itemID="{96BCC0B4-22A2-41F6-A41B-BB47C169968D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32558</TotalTime>
  <Words>260</Words>
  <Application>Microsoft Office PowerPoint</Application>
  <PresentationFormat>Widescreen</PresentationFormat>
  <Paragraphs>100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ＭＳ Ｐゴシック</vt:lpstr>
      <vt:lpstr>PMingLiU</vt:lpstr>
      <vt:lpstr>Arial</vt:lpstr>
      <vt:lpstr>Brush Script Std</vt:lpstr>
      <vt:lpstr>Calibri</vt:lpstr>
      <vt:lpstr>Helvetica Condensed</vt:lpstr>
      <vt:lpstr>HelveticaNeue Condensed</vt:lpstr>
      <vt:lpstr>Tahoma</vt:lpstr>
      <vt:lpstr>Times</vt:lpstr>
      <vt:lpstr>Wingdings</vt:lpstr>
      <vt:lpstr>Blank Presentation</vt:lpstr>
      <vt:lpstr>MySql - DML</vt:lpstr>
      <vt:lpstr>Session Objective</vt:lpstr>
      <vt:lpstr>DML Commands</vt:lpstr>
      <vt:lpstr>Insert Record</vt:lpstr>
      <vt:lpstr>Retrieve Record</vt:lpstr>
      <vt:lpstr>Retrieve Record with condition</vt:lpstr>
      <vt:lpstr>Update Record</vt:lpstr>
      <vt:lpstr>Delete Record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UmamaheswariA@hexaware.com</dc:creator>
  <cp:lastModifiedBy>Umamaheswari Aravindan</cp:lastModifiedBy>
  <cp:revision>756</cp:revision>
  <dcterms:created xsi:type="dcterms:W3CDTF">2014-11-02T05:32:32Z</dcterms:created>
  <dcterms:modified xsi:type="dcterms:W3CDTF">2017-11-10T05:54:54Z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0x010100B65031A67AD61C42943EAA7E3CD69BB5</vt:lpwstr>
  </property>
</Properties>
</file>