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4" r:id="rId6"/>
    <p:sldId id="352" r:id="rId7"/>
    <p:sldId id="324" r:id="rId8"/>
    <p:sldId id="354" r:id="rId9"/>
    <p:sldId id="373" r:id="rId10"/>
    <p:sldId id="372" r:id="rId11"/>
    <p:sldId id="357" r:id="rId12"/>
    <p:sldId id="359" r:id="rId13"/>
    <p:sldId id="360" r:id="rId14"/>
    <p:sldId id="361" r:id="rId15"/>
    <p:sldId id="374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86" r:id="rId27"/>
    <p:sldId id="375" r:id="rId28"/>
    <p:sldId id="353" r:id="rId29"/>
    <p:sldId id="377" r:id="rId30"/>
    <p:sldId id="378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0373" autoAdjust="0"/>
  </p:normalViewPr>
  <p:slideViewPr>
    <p:cSldViewPr snapToGrid="0">
      <p:cViewPr varScale="1">
        <p:scale>
          <a:sx n="61" d="100"/>
          <a:sy n="61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4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AC5EC5-53A5-4B5C-80C1-BCADACBAEC7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IN condition can be used with any data type.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4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FFDB61-F378-4FC9-AA3F-89EF35204F17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select rows that match a characterpattern by using the LIKE condition.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LIKE condition can be used as a shortcut for some BETWEEN comparisons.</a:t>
            </a: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Combining Wildcard Characters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% and _ symbols can be used in any combination with literal characters.</a:t>
            </a: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You can use the ESCAPE identifier to search for the</a:t>
            </a: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actual </a:t>
            </a:r>
            <a:r>
              <a:rPr lang="en-US" altLang="en-US" b="1" i="1" smtClean="0">
                <a:latin typeface="Arial" panose="020B0604020202020204" pitchFamily="34" charset="0"/>
              </a:rPr>
              <a:t>% </a:t>
            </a:r>
            <a:r>
              <a:rPr lang="en-US" altLang="en-US" b="1" smtClean="0">
                <a:latin typeface="Arial" panose="020B0604020202020204" pitchFamily="34" charset="0"/>
              </a:rPr>
              <a:t>and </a:t>
            </a:r>
            <a:r>
              <a:rPr lang="en-US" altLang="en-US" b="1" i="1" smtClean="0">
                <a:latin typeface="Arial" panose="020B0604020202020204" pitchFamily="34" charset="0"/>
              </a:rPr>
              <a:t>_ </a:t>
            </a:r>
            <a:r>
              <a:rPr lang="en-US" altLang="en-US" b="1" smtClean="0">
                <a:latin typeface="Arial" panose="020B0604020202020204" pitchFamily="34" charset="0"/>
              </a:rPr>
              <a:t>symbols.</a:t>
            </a:r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SELECT employee_id, last_name, job_id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FROM employees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WHERE job_id LIKE ’%SA\_%’ ESCAPE ’\’;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9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076D7-1355-4262-890B-89A8CBA72F92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Projection: You can use the projection capability in SQL to choose the columns in a table that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want returned by your query. You can choose as few or as many columns of the table as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require.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Selection: You can use the selection capability in SQL to choose the rows in a table that you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want returned by a query. You can use various criteria to restrict the rows that you see.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Joining: You can use the join capability in SQL to bring together data that is stored in different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tables by creating a link between them. You learn more about joins in a later lesson.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6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3F7061-D59F-4357-856E-711B43077D3C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SELECT :  is a list of one or more columns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* :  selects all columns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DISTINCT:  suppresses duplicates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column|expression: selects the named column or the expression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alias : gives selected columns different headings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FROM :  table specifies the table containing the columns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9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7944E0-3D68-4941-937C-3B31839F0CE6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display all columns of data in a table by following the SELECT keyword with an asterisk (*).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use the SELECT statement to display specific columns of the table by specifying the column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names, separated by commas.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2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ECF939-BB34-4A6E-A76B-14179ADD788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u="sng" smtClean="0">
                <a:latin typeface="Arial" panose="020B0604020202020204" pitchFamily="34" charset="0"/>
              </a:rPr>
              <a:t>Column Alias Name: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Renames a column heading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Is useful with calculations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Immediately follows the column name - there can also be the optional AS keyword between the column name and alias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Requires double quotation marks if it contains spaces or special characters or is case sensitive </a:t>
            </a:r>
          </a:p>
        </p:txBody>
      </p:sp>
    </p:spTree>
    <p:extLst>
      <p:ext uri="{BB962C8B-B14F-4D97-AF65-F5344CB8AC3E}">
        <p14:creationId xmlns:p14="http://schemas.microsoft.com/office/powerpoint/2010/main" val="149311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90903E-B05A-4DDF-8007-CC62344496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If operators within an expression are of same priority, then evaluation is done from left to right.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use parentheses to force the expression within parentheses to be evaluated first.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90903E-B05A-4DDF-8007-CC62344496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If operators within an expression are of same priority, then evaluation is done from left to right.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use parentheses to force the expression within parentheses to be evaluated first.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111C92-3229-47E5-8E73-07724D4E138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smtClean="0">
                <a:latin typeface="Arial" panose="020B0604020202020204" pitchFamily="34" charset="0"/>
              </a:rPr>
              <a:t>Literal</a:t>
            </a:r>
          </a:p>
          <a:p>
            <a:pPr lvl="1" eaLnBrk="1" hangingPunct="1"/>
            <a:r>
              <a:rPr lang="en-US" altLang="en-US" sz="1000" smtClean="0">
                <a:latin typeface="Arial" panose="020B0604020202020204" pitchFamily="34" charset="0"/>
              </a:rPr>
              <a:t>A literal is a character, a number, or a date that is included in the  SELECT list</a:t>
            </a:r>
          </a:p>
          <a:p>
            <a:pPr lvl="1" eaLnBrk="1" hangingPunct="1"/>
            <a:r>
              <a:rPr lang="en-US" altLang="en-US" sz="1000" smtClean="0">
                <a:latin typeface="Arial" panose="020B0604020202020204" pitchFamily="34" charset="0"/>
              </a:rPr>
              <a:t>It is printed for each row returned.</a:t>
            </a:r>
          </a:p>
          <a:p>
            <a:pPr lvl="1" eaLnBrk="1" hangingPunct="1"/>
            <a:r>
              <a:rPr lang="en-US" altLang="en-US" sz="1000" smtClean="0">
                <a:latin typeface="Arial" panose="020B0604020202020204" pitchFamily="34" charset="0"/>
              </a:rPr>
              <a:t>Date and character literals must be enclosed within single quotation  marks (’ ’); number literals need not.</a:t>
            </a:r>
          </a:p>
          <a:p>
            <a:pPr eaLnBrk="1" hangingPunct="1"/>
            <a:endParaRPr lang="en-US" altLang="en-US" sz="100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9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4D7379-48BD-411E-920C-8C186CD755C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Range Condition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display rows based on a range of values using the BETWEEN range condition. The range that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specify contains a lower limit and an upper limit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Values specified with the BETWEEN condition are inclusive. You must specify the lower limit first.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9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ACED05-F1C8-4281-8303-4985199862E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7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mysql/functions/" TargetMode="External"/><Relationship Id="rId2" Type="http://schemas.openxmlformats.org/officeDocument/2006/relationships/hyperlink" Target="https://www.w3schools.com/sql/sql_ref_mysql.asp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mysqltutorial.org/mysql-functions.aspx" TargetMode="External"/><Relationship Id="rId5" Type="http://schemas.openxmlformats.org/officeDocument/2006/relationships/hyperlink" Target="https://www.tutorialspoint.com/mysql/mysql-useful-functions.htm" TargetMode="External"/><Relationship Id="rId4" Type="http://schemas.openxmlformats.org/officeDocument/2006/relationships/hyperlink" Target="https://www.w3resource.com/mysql/mysql-functions-and-operators.ph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smtClean="0"/>
              <a:t>MySQL -DQL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Column Alias Name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Renames a column </a:t>
            </a:r>
            <a:r>
              <a:rPr lang="en-US" altLang="en-US" sz="2400" dirty="0" smtClean="0"/>
              <a:t>heading by using the alias name through your query.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2060"/>
                </a:solidFill>
              </a:rPr>
              <a:t>Location </a:t>
            </a: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Flowchart: Punched Tape 1"/>
          <p:cNvSpPr/>
          <p:nvPr/>
        </p:nvSpPr>
        <p:spPr bwMode="auto">
          <a:xfrm>
            <a:off x="7567449" y="2522483"/>
            <a:ext cx="3941380" cy="1749972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Dept_no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Dept_Name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Location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Flowchart: Punched Tape 4"/>
          <p:cNvSpPr/>
          <p:nvPr/>
        </p:nvSpPr>
        <p:spPr bwMode="auto">
          <a:xfrm>
            <a:off x="3794233" y="4140884"/>
            <a:ext cx="3773215" cy="2333296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No",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 Name",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Location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Flowchart: Punched Tape 5"/>
          <p:cNvSpPr/>
          <p:nvPr/>
        </p:nvSpPr>
        <p:spPr bwMode="auto">
          <a:xfrm>
            <a:off x="520262" y="2916469"/>
            <a:ext cx="3694465" cy="1466346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AS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No",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AS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Name",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AS </a:t>
            </a:r>
          </a:p>
          <a:p>
            <a:pPr>
              <a:lnSpc>
                <a:spcPct val="90000"/>
              </a:lnSpc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92305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Arithmetic Operators</a:t>
            </a:r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n/>
                <a:solidFill>
                  <a:schemeClr val="bg2"/>
                </a:solidFill>
              </a:rPr>
              <a:t>We can use arithmetic operators in any clause of 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n/>
                <a:solidFill>
                  <a:schemeClr val="bg2"/>
                </a:solidFill>
              </a:rPr>
              <a:t>SQL statement except in the FROM clause.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n/>
                <a:solidFill>
                  <a:schemeClr val="accent4"/>
                </a:solidFill>
              </a:rPr>
              <a:t>Operators: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n/>
                <a:solidFill>
                  <a:schemeClr val="accent4"/>
                </a:solidFill>
              </a:rPr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 smtClean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7740869" y="1119351"/>
            <a:ext cx="3563007" cy="337382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Flowchart: Document 2"/>
          <p:cNvSpPr/>
          <p:nvPr/>
        </p:nvSpPr>
        <p:spPr bwMode="auto">
          <a:xfrm>
            <a:off x="2695903" y="3704896"/>
            <a:ext cx="3137338" cy="157655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*12 </a:t>
            </a:r>
            <a:endParaRPr lang="en-US" alt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181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Arithmetic Operators</a:t>
            </a:r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 smtClean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n/>
                <a:solidFill>
                  <a:schemeClr val="accent4"/>
                </a:solidFill>
              </a:rPr>
              <a:t>Operator </a:t>
            </a:r>
            <a:r>
              <a:rPr lang="en-US" altLang="en-US" sz="2000" b="1" dirty="0">
                <a:ln/>
                <a:solidFill>
                  <a:schemeClr val="accent4"/>
                </a:solidFill>
              </a:rPr>
              <a:t>Precedence : </a:t>
            </a:r>
            <a:endParaRPr lang="en-US" altLang="en-US" sz="2000" b="1" dirty="0" smtClean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6000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83130"/>
              </p:ext>
            </p:extLst>
          </p:nvPr>
        </p:nvGraphicFramePr>
        <p:xfrm>
          <a:off x="1828800" y="2727450"/>
          <a:ext cx="6309360" cy="1813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/>
                <a:gridCol w="1577340"/>
                <a:gridCol w="1577340"/>
                <a:gridCol w="1577340"/>
              </a:tblGrid>
              <a:tr h="1813019">
                <a:tc>
                  <a:txBody>
                    <a:bodyPr/>
                    <a:lstStyle/>
                    <a:p>
                      <a:r>
                        <a:rPr lang="en-US" altLang="en-US" sz="9600" b="1" dirty="0" smtClean="0">
                          <a:ln/>
                          <a:solidFill>
                            <a:srgbClr val="0E4EFF"/>
                          </a:solidFill>
                        </a:rPr>
                        <a:t>*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600" b="1" dirty="0" smtClean="0">
                          <a:ln/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600" b="1" dirty="0" smtClean="0">
                          <a:ln/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600" b="1" dirty="0" smtClean="0">
                          <a:ln/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989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Concatenation Operator And Literals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684" y="1072015"/>
            <a:ext cx="11373491" cy="4897665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b="1" dirty="0" smtClean="0">
                <a:solidFill>
                  <a:schemeClr val="bg2">
                    <a:lumMod val="75000"/>
                  </a:schemeClr>
                </a:solidFill>
              </a:rPr>
              <a:t>Concatenation </a:t>
            </a:r>
            <a:r>
              <a:rPr lang="en-US" altLang="en-US" sz="2000" b="1" dirty="0">
                <a:solidFill>
                  <a:schemeClr val="bg2">
                    <a:lumMod val="75000"/>
                  </a:schemeClr>
                </a:solidFill>
              </a:rPr>
              <a:t>Operator(||):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</a:rPr>
              <a:t>Concatenates </a:t>
            </a: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columns or character strings to other columns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bg2">
                    <a:lumMod val="75000"/>
                  </a:schemeClr>
                </a:solidFill>
              </a:rPr>
              <a:t>Literal: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A literal is a character, a number, or a date that is included in the  SELECT 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list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20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Examples: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1800" dirty="0"/>
          </a:p>
        </p:txBody>
      </p:sp>
      <p:sp>
        <p:nvSpPr>
          <p:cNvPr id="2" name="Flowchart: Document 1"/>
          <p:cNvSpPr/>
          <p:nvPr/>
        </p:nvSpPr>
        <p:spPr bwMode="auto">
          <a:xfrm>
            <a:off x="6608301" y="2672585"/>
            <a:ext cx="5155324" cy="2317531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>
                <a:solidFill>
                  <a:srgbClr val="002060"/>
                </a:solidFill>
              </a:rPr>
              <a:t>SELECT ename||sal AS " NAME And SALARY"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>
                <a:solidFill>
                  <a:srgbClr val="002060"/>
                </a:solidFill>
              </a:rPr>
              <a:t>FROM emp;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3068943" y="4141931"/>
            <a:ext cx="5155324" cy="2317531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1000" indent="-381000">
              <a:lnSpc>
                <a:spcPct val="80000"/>
              </a:lnSpc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||' is earning </a:t>
            </a:r>
            <a:r>
              <a:rPr lang="en-US" altLang="en-US" sz="2400" dirty="0" err="1">
                <a:solidFill>
                  <a:srgbClr val="002060"/>
                </a:solidFill>
              </a:rPr>
              <a:t>Rs</a:t>
            </a:r>
            <a:r>
              <a:rPr lang="en-US" altLang="en-US" sz="2400" dirty="0">
                <a:solidFill>
                  <a:srgbClr val="002060"/>
                </a:solidFill>
              </a:rPr>
              <a:t>.’||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||' per month' AS " NAME And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SALARY"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04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Selection Capability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Selection Capability: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Used to choose the rows in a table that you want returned by a query.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Various criteria can be used to restrict the rows that you see.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Restrict the rows returned, by using the WHERE clause.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Syntax</a:t>
            </a:r>
            <a:r>
              <a:rPr lang="en-US" altLang="en-US" sz="2000" dirty="0" smtClean="0">
                <a:solidFill>
                  <a:srgbClr val="002060"/>
                </a:solidFill>
              </a:rPr>
              <a:t>: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Flowchart: Alternate Process 1"/>
          <p:cNvSpPr/>
          <p:nvPr/>
        </p:nvSpPr>
        <p:spPr bwMode="auto">
          <a:xfrm>
            <a:off x="3988676" y="3610303"/>
            <a:ext cx="5439103" cy="2364828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*|{[DISTINCT] column|expression [alias],...}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table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[WHERE condition(s)];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80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Operators Used IN Where Clause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2533" y="917890"/>
            <a:ext cx="11327522" cy="5896274"/>
            <a:chOff x="412533" y="917890"/>
            <a:chExt cx="11327522" cy="5896274"/>
          </a:xfrm>
        </p:grpSpPr>
        <p:sp>
          <p:nvSpPr>
            <p:cNvPr id="2" name="Flowchart: Data 1"/>
            <p:cNvSpPr/>
            <p:nvPr/>
          </p:nvSpPr>
          <p:spPr bwMode="auto">
            <a:xfrm>
              <a:off x="6718739" y="91789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Comparison :</a:t>
              </a:r>
            </a:p>
            <a:p>
              <a:pPr>
                <a:lnSpc>
                  <a:spcPct val="80000"/>
                </a:lnSpc>
              </a:pPr>
              <a:endParaRPr lang="en-US" altLang="en-US" sz="2000" b="1" dirty="0" smtClean="0"/>
            </a:p>
            <a:p>
              <a:pPr>
                <a:lnSpc>
                  <a:spcPct val="80000"/>
                </a:lnSpc>
              </a:pPr>
              <a:r>
                <a:rPr lang="en-US" altLang="en-US" sz="2400" dirty="0" smtClean="0"/>
                <a:t> </a:t>
              </a:r>
              <a:r>
                <a:rPr lang="en-US" altLang="en-US" sz="2400" dirty="0"/>
                <a:t>= , &lt;&gt;,&lt; , &gt; ,&lt;=, &gt;=</a:t>
              </a:r>
            </a:p>
          </p:txBody>
        </p:sp>
        <p:sp>
          <p:nvSpPr>
            <p:cNvPr id="5" name="Flowchart: Data 4"/>
            <p:cNvSpPr/>
            <p:nvPr/>
          </p:nvSpPr>
          <p:spPr bwMode="auto">
            <a:xfrm>
              <a:off x="5433849" y="3866027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Set Membership</a:t>
              </a:r>
              <a:r>
                <a:rPr lang="en-US" altLang="en-US" sz="2000" b="1" dirty="0"/>
                <a:t>:</a:t>
              </a:r>
              <a:r>
                <a:rPr lang="en-US" altLang="en-US" sz="2000" dirty="0"/>
                <a:t> </a:t>
              </a:r>
            </a:p>
            <a:p>
              <a:pPr>
                <a:lnSpc>
                  <a:spcPct val="80000"/>
                </a:lnSpc>
              </a:pPr>
              <a:endParaRPr lang="en-US" altLang="en-US" sz="2000" dirty="0" smtClean="0"/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IN ,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NOT </a:t>
              </a:r>
              <a:r>
                <a:rPr lang="en-US" altLang="en-US" sz="2000" dirty="0"/>
                <a:t>IN</a:t>
              </a:r>
            </a:p>
          </p:txBody>
        </p:sp>
        <p:sp>
          <p:nvSpPr>
            <p:cNvPr id="6" name="Flowchart: Data 5"/>
            <p:cNvSpPr/>
            <p:nvPr/>
          </p:nvSpPr>
          <p:spPr bwMode="auto">
            <a:xfrm>
              <a:off x="3565636" y="2401756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Logical </a:t>
              </a:r>
              <a:r>
                <a:rPr lang="en-US" altLang="en-US" sz="2000" b="1" dirty="0"/>
                <a:t>: </a:t>
              </a:r>
              <a:endParaRPr lang="en-US" altLang="en-US" sz="2000" b="1" dirty="0" smtClean="0"/>
            </a:p>
            <a:p>
              <a:pPr>
                <a:lnSpc>
                  <a:spcPct val="80000"/>
                </a:lnSpc>
              </a:pPr>
              <a:endParaRPr lang="en-US" altLang="en-US" sz="2000" b="1" dirty="0" smtClean="0"/>
            </a:p>
            <a:p>
              <a:pPr>
                <a:lnSpc>
                  <a:spcPct val="80000"/>
                </a:lnSpc>
              </a:pPr>
              <a:r>
                <a:rPr lang="en-US" altLang="en-US" dirty="0" smtClean="0"/>
                <a:t>AND,</a:t>
              </a:r>
            </a:p>
            <a:p>
              <a:pPr>
                <a:lnSpc>
                  <a:spcPct val="80000"/>
                </a:lnSpc>
              </a:pPr>
              <a:r>
                <a:rPr lang="en-US" altLang="en-US" dirty="0" smtClean="0"/>
                <a:t> OR ,</a:t>
              </a:r>
            </a:p>
            <a:p>
              <a:pPr>
                <a:lnSpc>
                  <a:spcPct val="80000"/>
                </a:lnSpc>
              </a:pPr>
              <a:r>
                <a:rPr lang="en-US" altLang="en-US" dirty="0" smtClean="0"/>
                <a:t>NOT</a:t>
              </a:r>
              <a:endParaRPr lang="en-US" altLang="en-US" dirty="0"/>
            </a:p>
          </p:txBody>
        </p:sp>
        <p:sp>
          <p:nvSpPr>
            <p:cNvPr id="7" name="Flowchart: Data 6"/>
            <p:cNvSpPr/>
            <p:nvPr/>
          </p:nvSpPr>
          <p:spPr bwMode="auto">
            <a:xfrm>
              <a:off x="8586952" y="240508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Range:</a:t>
              </a:r>
            </a:p>
            <a:p>
              <a:pPr>
                <a:lnSpc>
                  <a:spcPct val="80000"/>
                </a:lnSpc>
              </a:pPr>
              <a:endParaRPr lang="en-US" altLang="en-US" sz="2000" b="1" dirty="0"/>
            </a:p>
            <a:p>
              <a:pPr>
                <a:lnSpc>
                  <a:spcPct val="80000"/>
                </a:lnSpc>
              </a:pPr>
              <a:r>
                <a:rPr lang="en-US" altLang="en-US" dirty="0" smtClean="0"/>
                <a:t>BETWEEN </a:t>
              </a:r>
              <a:r>
                <a:rPr lang="en-US" altLang="en-US" dirty="0"/>
                <a:t>, NOT BETWEEN</a:t>
              </a:r>
            </a:p>
          </p:txBody>
        </p:sp>
        <p:sp>
          <p:nvSpPr>
            <p:cNvPr id="8" name="Flowchart: Data 7"/>
            <p:cNvSpPr/>
            <p:nvPr/>
          </p:nvSpPr>
          <p:spPr bwMode="auto">
            <a:xfrm>
              <a:off x="412533" y="3882728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Pattern Match</a:t>
              </a:r>
              <a:r>
                <a:rPr lang="en-US" altLang="en-US" sz="2000" b="1" dirty="0"/>
                <a:t>: </a:t>
              </a:r>
            </a:p>
            <a:p>
              <a:pPr>
                <a:lnSpc>
                  <a:spcPct val="80000"/>
                </a:lnSpc>
              </a:pPr>
              <a:endParaRPr lang="en-US" altLang="en-US" sz="2000" dirty="0" smtClean="0"/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LIKE </a:t>
              </a:r>
              <a:r>
                <a:rPr lang="en-US" altLang="en-US" sz="2000" dirty="0"/>
                <a:t>, </a:t>
              </a:r>
              <a:endParaRPr lang="en-US" altLang="en-US" sz="2000" dirty="0" smtClean="0"/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NOT </a:t>
              </a:r>
              <a:r>
                <a:rPr lang="en-US" altLang="en-US" sz="2000" dirty="0"/>
                <a:t>LIKE</a:t>
              </a:r>
            </a:p>
          </p:txBody>
        </p:sp>
        <p:sp>
          <p:nvSpPr>
            <p:cNvPr id="9" name="Flowchart: Data 8"/>
            <p:cNvSpPr/>
            <p:nvPr/>
          </p:nvSpPr>
          <p:spPr bwMode="auto">
            <a:xfrm>
              <a:off x="2280746" y="536370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Null</a:t>
              </a:r>
              <a:r>
                <a:rPr lang="en-US" altLang="en-US" sz="2000" b="1" dirty="0"/>
                <a:t>: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IS </a:t>
              </a:r>
              <a:r>
                <a:rPr lang="en-US" altLang="en-US" sz="2000" dirty="0"/>
                <a:t>NULL </a:t>
              </a:r>
              <a:r>
                <a:rPr lang="en-US" altLang="en-US" sz="2000" dirty="0" smtClean="0"/>
                <a:t>,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IS </a:t>
              </a:r>
              <a:r>
                <a:rPr lang="en-US" altLang="en-US" sz="2000" dirty="0"/>
                <a:t>NOT 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077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Comparison Search Condition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b="1" dirty="0"/>
              <a:t>Comparison Conditions 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Conditions that compare one expression to another </a:t>
            </a:r>
            <a:r>
              <a:rPr lang="en-US" altLang="en-US" sz="2000" dirty="0" smtClean="0"/>
              <a:t>value </a:t>
            </a:r>
            <a:r>
              <a:rPr lang="en-US" altLang="en-US" sz="2000" dirty="0"/>
              <a:t>or expression.</a:t>
            </a:r>
          </a:p>
          <a:p>
            <a:pPr lvl="1" eaLnBrk="1" hangingPunct="1">
              <a:buFontTx/>
              <a:buNone/>
            </a:pPr>
            <a:endParaRPr lang="en-US" altLang="en-US" sz="1400" b="1" dirty="0"/>
          </a:p>
          <a:p>
            <a:pPr lvl="1" eaLnBrk="1" hangingPunct="1">
              <a:buFontTx/>
              <a:buNone/>
            </a:pPr>
            <a:r>
              <a:rPr lang="en-US" altLang="en-US" sz="2200" dirty="0">
                <a:solidFill>
                  <a:srgbClr val="002060"/>
                </a:solidFill>
              </a:rPr>
              <a:t>Examples:</a:t>
            </a: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16611" y="2790498"/>
            <a:ext cx="10686355" cy="3886200"/>
            <a:chOff x="1216611" y="2790498"/>
            <a:chExt cx="10686355" cy="38862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" name="Flowchart: Punched Tape 3"/>
            <p:cNvSpPr/>
            <p:nvPr/>
          </p:nvSpPr>
          <p:spPr bwMode="auto">
            <a:xfrm>
              <a:off x="7961586" y="2790498"/>
              <a:ext cx="3941380" cy="2065282"/>
            </a:xfrm>
            <a:prstGeom prst="flowChartPunchedTap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SELECT * </a:t>
              </a:r>
            </a:p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000" dirty="0">
                  <a:solidFill>
                    <a:srgbClr val="002060"/>
                  </a:solidFill>
                </a:rPr>
                <a:t>=20;</a:t>
              </a:r>
            </a:p>
          </p:txBody>
        </p:sp>
        <p:sp>
          <p:nvSpPr>
            <p:cNvPr id="8" name="Flowchart: Punched Tape 7"/>
            <p:cNvSpPr/>
            <p:nvPr/>
          </p:nvSpPr>
          <p:spPr bwMode="auto">
            <a:xfrm>
              <a:off x="1216611" y="2992706"/>
              <a:ext cx="3941380" cy="2065282"/>
            </a:xfrm>
            <a:prstGeom prst="flowChartPunchedTap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SELECT * </a:t>
              </a:r>
              <a:r>
                <a:rPr lang="en-US" altLang="en-US" dirty="0" smtClean="0">
                  <a:solidFill>
                    <a:srgbClr val="002060"/>
                  </a:solidFill>
                </a:rPr>
                <a:t>FROM </a:t>
              </a:r>
              <a:r>
                <a:rPr lang="en-US" altLang="en-US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WHERE </a:t>
              </a:r>
              <a:r>
                <a:rPr lang="en-US" altLang="en-US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dirty="0">
                  <a:solidFill>
                    <a:srgbClr val="002060"/>
                  </a:solidFill>
                </a:rPr>
                <a:t>&gt;1000 AND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=20</a:t>
              </a:r>
            </a:p>
          </p:txBody>
        </p:sp>
        <p:sp>
          <p:nvSpPr>
            <p:cNvPr id="7" name="Regular Pentagon 6"/>
            <p:cNvSpPr/>
            <p:nvPr/>
          </p:nvSpPr>
          <p:spPr bwMode="auto">
            <a:xfrm>
              <a:off x="5157991" y="3823139"/>
              <a:ext cx="3090041" cy="2853559"/>
            </a:xfrm>
            <a:prstGeom prst="pentagon">
              <a:avLst/>
            </a:prstGeom>
            <a:solidFill>
              <a:srgbClr val="FFB00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SELECT *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FROM </a:t>
              </a:r>
              <a:r>
                <a:rPr lang="en-US" altLang="en-US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WHERE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 = 20 OR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=30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331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Range Search Condition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Range Condition: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You can display rows based on a range of values using the BETWEEN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range condition. The range that you specify contains a lower limit and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an upper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Snip Same Side Corner Rectangle 1"/>
          <p:cNvSpPr/>
          <p:nvPr/>
        </p:nvSpPr>
        <p:spPr bwMode="auto">
          <a:xfrm>
            <a:off x="3610303" y="3200400"/>
            <a:ext cx="5975131" cy="3021532"/>
          </a:xfrm>
          <a:prstGeom prst="snip2Same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job,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WHERE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BETWEEN 3000 AND 5000; -(includes 3000 and 5000)</a:t>
            </a:r>
          </a:p>
          <a:p>
            <a:pPr>
              <a:lnSpc>
                <a:spcPct val="80000"/>
              </a:lnSpc>
            </a:pPr>
            <a:endParaRPr lang="en-US" altLang="en-US" sz="105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job,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WHERE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NOT BETWEEN 3000 AND 5000</a:t>
            </a:r>
          </a:p>
        </p:txBody>
      </p:sp>
    </p:spTree>
    <p:extLst>
      <p:ext uri="{BB962C8B-B14F-4D97-AF65-F5344CB8AC3E}">
        <p14:creationId xmlns:p14="http://schemas.microsoft.com/office/powerpoint/2010/main" val="1196840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534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Set Membership search Conditions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1135067"/>
            <a:ext cx="11373491" cy="4897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Set Membership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Used to test for values in a specified set of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Uses the keyword: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IN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NOT 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i="1" dirty="0"/>
              <a:t>membership</a:t>
            </a:r>
            <a:r>
              <a:rPr lang="en-US" altLang="en-US" sz="2000" dirty="0"/>
              <a:t> condition is also known as IN</a:t>
            </a:r>
            <a:r>
              <a:rPr lang="en-US" altLang="en-US" sz="2000" i="1" dirty="0"/>
              <a:t>  condition.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2060"/>
                </a:solidFill>
              </a:rPr>
              <a:t>Examples: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23884" y="3641834"/>
            <a:ext cx="9780447" cy="1954925"/>
            <a:chOff x="1223884" y="3641834"/>
            <a:chExt cx="9780447" cy="195492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" name="Flowchart: Punched Tape 1"/>
            <p:cNvSpPr/>
            <p:nvPr/>
          </p:nvSpPr>
          <p:spPr bwMode="auto">
            <a:xfrm>
              <a:off x="6132786" y="3641834"/>
              <a:ext cx="4871545" cy="1954925"/>
            </a:xfrm>
            <a:prstGeom prst="flowChartPunchedTap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ename,hiredate,job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job NOT IN ('MANAGER', 'CLERK', 'ANALYST‘ );</a:t>
              </a:r>
            </a:p>
          </p:txBody>
        </p:sp>
        <p:sp>
          <p:nvSpPr>
            <p:cNvPr id="5" name="Flowchart: Punched Tape 4"/>
            <p:cNvSpPr/>
            <p:nvPr/>
          </p:nvSpPr>
          <p:spPr bwMode="auto">
            <a:xfrm>
              <a:off x="1223884" y="3641834"/>
              <a:ext cx="4871545" cy="1954925"/>
            </a:xfrm>
            <a:prstGeom prst="flowChartPunchedTape">
              <a:avLst/>
            </a:prstGeom>
            <a:solidFill>
              <a:srgbClr val="DAD6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000" dirty="0">
                  <a:solidFill>
                    <a:srgbClr val="002060"/>
                  </a:solidFill>
                </a:rPr>
                <a:t>,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hiredate,job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job IN (‘MANAGER', 'CLERK', 'ANALYST');</a:t>
              </a:r>
            </a:p>
            <a:p>
              <a:pPr>
                <a:lnSpc>
                  <a:spcPct val="90000"/>
                </a:lnSpc>
              </a:pPr>
              <a:endParaRPr lang="en-US" altLang="en-US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85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Pattern Match Search Condition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684" y="993179"/>
            <a:ext cx="11373491" cy="4897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pattern-matching operation is referred to as a </a:t>
            </a:r>
            <a:r>
              <a:rPr lang="en-US" altLang="en-US" sz="2400" i="1" dirty="0"/>
              <a:t>wildcard </a:t>
            </a:r>
            <a:r>
              <a:rPr lang="en-US" altLang="en-US" sz="2400" dirty="0"/>
              <a:t>search.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Two symbols can be used to construct the search string.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SQL has two special Pattern Matching symbols</a:t>
            </a:r>
            <a:r>
              <a:rPr lang="en-US" altLang="en-US" sz="2400" dirty="0">
                <a:sym typeface="Wingdings" panose="05000000000000000000" pitchFamily="2" charset="2"/>
              </a:rPr>
              <a:t> (wildcard)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% - represents any sequence of zero or more characters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 _  - represents any single character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206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93298" y="3894082"/>
            <a:ext cx="10699611" cy="2065284"/>
            <a:chOff x="1492388" y="2822027"/>
            <a:chExt cx="10699611" cy="2065284"/>
          </a:xfr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" name="Pentagon 1"/>
            <p:cNvSpPr/>
            <p:nvPr/>
          </p:nvSpPr>
          <p:spPr bwMode="auto">
            <a:xfrm>
              <a:off x="8450316" y="2979683"/>
              <a:ext cx="3741683" cy="1907627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LIKE 'A%‘</a:t>
              </a:r>
            </a:p>
          </p:txBody>
        </p:sp>
        <p:sp>
          <p:nvSpPr>
            <p:cNvPr id="5" name="Pentagon 4"/>
            <p:cNvSpPr/>
            <p:nvPr/>
          </p:nvSpPr>
          <p:spPr bwMode="auto">
            <a:xfrm>
              <a:off x="1492388" y="2822027"/>
              <a:ext cx="3357420" cy="2065283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 job LIKE  '_A%';</a:t>
              </a:r>
            </a:p>
          </p:txBody>
        </p:sp>
        <p:sp>
          <p:nvSpPr>
            <p:cNvPr id="6" name="Pentagon 5"/>
            <p:cNvSpPr/>
            <p:nvPr/>
          </p:nvSpPr>
          <p:spPr bwMode="auto">
            <a:xfrm>
              <a:off x="4824248" y="2979683"/>
              <a:ext cx="3626067" cy="1907628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LIKE '%82';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575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 smtClean="0">
                <a:solidFill>
                  <a:schemeClr val="tx1"/>
                </a:solidFill>
              </a:rPr>
              <a:t>To retrieve data from MySQL database</a:t>
            </a:r>
          </a:p>
          <a:p>
            <a:r>
              <a:rPr lang="en-US" sz="2664" dirty="0" smtClean="0">
                <a:solidFill>
                  <a:schemeClr val="tx1"/>
                </a:solidFill>
              </a:rPr>
              <a:t>To implement conditions while retrieving the data</a:t>
            </a:r>
          </a:p>
          <a:p>
            <a:r>
              <a:rPr lang="en-US" sz="2664" dirty="0" smtClean="0">
                <a:solidFill>
                  <a:schemeClr val="tx1"/>
                </a:solidFill>
              </a:rPr>
              <a:t>To implement basic functions and </a:t>
            </a:r>
            <a:r>
              <a:rPr lang="en-US" sz="2664" smtClean="0">
                <a:solidFill>
                  <a:schemeClr val="tx1"/>
                </a:solidFill>
              </a:rPr>
              <a:t>explore advance </a:t>
            </a:r>
            <a:r>
              <a:rPr lang="en-US" sz="2664" dirty="0" smtClean="0">
                <a:solidFill>
                  <a:schemeClr val="tx1"/>
                </a:solidFill>
              </a:rPr>
              <a:t>function </a:t>
            </a:r>
            <a:r>
              <a:rPr lang="en-US" sz="2664" smtClean="0">
                <a:solidFill>
                  <a:schemeClr val="tx1"/>
                </a:solidFill>
              </a:rPr>
              <a:t>in MySQL</a:t>
            </a:r>
            <a:endParaRPr lang="en-US" sz="2664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NULL Search Condition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/>
              <a:t>NULL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Means the value is Unavailable, </a:t>
            </a:r>
            <a:r>
              <a:rPr lang="en-US" altLang="en-US" sz="2000" dirty="0" smtClean="0"/>
              <a:t>unassigned ,</a:t>
            </a:r>
            <a:r>
              <a:rPr lang="en-US" altLang="en-US" sz="2000" dirty="0"/>
              <a:t>unknown, or inapplicable.</a:t>
            </a:r>
            <a:r>
              <a:rPr lang="en-US" altLang="en-US" sz="1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Cannot be tested with = because a null cannot be equal or unequal to any value.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Include the IS NULL condition and the IS NOT NULL condition.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IS NULL condition tests for nulls.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1365" y="3105805"/>
            <a:ext cx="6942083" cy="3310759"/>
            <a:chOff x="2911365" y="3547241"/>
            <a:chExt cx="6942083" cy="3310759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2" name="Flowchart: Delay 1"/>
            <p:cNvSpPr/>
            <p:nvPr/>
          </p:nvSpPr>
          <p:spPr bwMode="auto">
            <a:xfrm>
              <a:off x="6274676" y="3547241"/>
              <a:ext cx="3578772" cy="2648607"/>
            </a:xfrm>
            <a:prstGeom prst="flowChartDelay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IS NOT NULL</a:t>
              </a:r>
            </a:p>
          </p:txBody>
        </p:sp>
        <p:sp>
          <p:nvSpPr>
            <p:cNvPr id="5" name="Flowchart: Delay 4"/>
            <p:cNvSpPr/>
            <p:nvPr/>
          </p:nvSpPr>
          <p:spPr bwMode="auto">
            <a:xfrm flipH="1">
              <a:off x="2911365" y="4209393"/>
              <a:ext cx="3363311" cy="2648607"/>
            </a:xfrm>
            <a:prstGeom prst="flowChartDelay">
              <a:avLst/>
            </a:prstGeom>
            <a:solidFill>
              <a:srgbClr val="0E4E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IS NULL</a:t>
              </a:r>
            </a:p>
            <a:p>
              <a:pPr algn="r">
                <a:lnSpc>
                  <a:spcPct val="80000"/>
                </a:lnSpc>
              </a:pPr>
              <a:endParaRPr lang="en-US" altLang="en-US" sz="2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474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ORDER BY Clause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1189719"/>
            <a:ext cx="11373491" cy="4157793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Sort </a:t>
            </a:r>
            <a:r>
              <a:rPr lang="en-US" altLang="en-US" sz="2400" dirty="0"/>
              <a:t>rows with the ORDER BY clause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– ASC: ascending order, default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– DESC: descending order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The ORDER BY clause comes last in the SELECT statement.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Single column Ordering: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6456" y="3499952"/>
            <a:ext cx="9070428" cy="2842954"/>
            <a:chOff x="1292772" y="2569779"/>
            <a:chExt cx="9070428" cy="2842954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Parallelogram 4"/>
            <p:cNvSpPr/>
            <p:nvPr/>
          </p:nvSpPr>
          <p:spPr bwMode="auto">
            <a:xfrm>
              <a:off x="1292772" y="2569779"/>
              <a:ext cx="5591504" cy="1718442"/>
            </a:xfrm>
            <a:prstGeom prst="parallelogram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>
                  <a:solidFill>
                    <a:srgbClr val="002060"/>
                  </a:solidFill>
                </a:rPr>
                <a:t>SELECT ename, job, sal  FROM emp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400">
                  <a:solidFill>
                    <a:srgbClr val="002060"/>
                  </a:solidFill>
                </a:rPr>
                <a:t>ORDER BY sal;</a:t>
              </a:r>
              <a:endParaRPr lang="en-US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" name="Parallelogram 1"/>
            <p:cNvSpPr/>
            <p:nvPr/>
          </p:nvSpPr>
          <p:spPr bwMode="auto">
            <a:xfrm>
              <a:off x="4230414" y="3694291"/>
              <a:ext cx="6132786" cy="1718442"/>
            </a:xfrm>
            <a:prstGeom prst="parallelogram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sz="2400" dirty="0">
                  <a:solidFill>
                    <a:srgbClr val="002060"/>
                  </a:solidFill>
                </a:rPr>
                <a:t> ,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400" dirty="0">
                  <a:solidFill>
                    <a:srgbClr val="002060"/>
                  </a:solidFill>
                </a:rPr>
                <a:t>ORDER BY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DESC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57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ORDER BY Clause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798265"/>
            <a:ext cx="11373491" cy="55340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Sort </a:t>
            </a:r>
            <a:r>
              <a:rPr lang="en-US" altLang="en-US" sz="1800" dirty="0"/>
              <a:t>rows with the ORDER BY clause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– ASC: ascending order, default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– DESC: descending order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				Single column Ordering: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			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        				</a:t>
            </a:r>
            <a:r>
              <a:rPr lang="en-US" altLang="en-US" sz="2000" dirty="0">
                <a:solidFill>
                  <a:srgbClr val="002060"/>
                </a:solidFill>
              </a:rPr>
              <a:t>Multiple column Ordering: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0418" y="1979100"/>
            <a:ext cx="7315200" cy="4114800"/>
            <a:chOff x="2081045" y="1632248"/>
            <a:chExt cx="8029982" cy="4725110"/>
          </a:xfrm>
        </p:grpSpPr>
        <p:grpSp>
          <p:nvGrpSpPr>
            <p:cNvPr id="4" name="Group 3"/>
            <p:cNvGrpSpPr/>
            <p:nvPr/>
          </p:nvGrpSpPr>
          <p:grpSpPr>
            <a:xfrm>
              <a:off x="2081045" y="1632248"/>
              <a:ext cx="8029982" cy="2035958"/>
              <a:chOff x="3752193" y="1632248"/>
              <a:chExt cx="8029982" cy="2035958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2" name="Flowchart: Punched Tape 1"/>
              <p:cNvSpPr/>
              <p:nvPr/>
            </p:nvSpPr>
            <p:spPr bwMode="auto">
              <a:xfrm>
                <a:off x="3752193" y="1734207"/>
                <a:ext cx="4193628" cy="1933999"/>
              </a:xfrm>
              <a:prstGeom prst="flowChartPunchedTape">
                <a:avLst/>
              </a:prstGeom>
              <a:solidFill>
                <a:srgbClr val="2F92C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SELECT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ename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, job,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 FROM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emp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ORDER BY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;</a:t>
                </a:r>
              </a:p>
            </p:txBody>
          </p:sp>
          <p:sp>
            <p:nvSpPr>
              <p:cNvPr id="5" name="Flowchart: Punched Tape 4"/>
              <p:cNvSpPr/>
              <p:nvPr/>
            </p:nvSpPr>
            <p:spPr bwMode="auto">
              <a:xfrm>
                <a:off x="7945821" y="1632248"/>
                <a:ext cx="3836354" cy="2035958"/>
              </a:xfrm>
              <a:prstGeom prst="flowChartPunchedTape">
                <a:avLst/>
              </a:prstGeom>
              <a:solidFill>
                <a:srgbClr val="2F92C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SELECT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ename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, job,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,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hiredate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FROM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emp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ORDER BY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hiredate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DESC</a:t>
                </a:r>
              </a:p>
            </p:txBody>
          </p:sp>
        </p:grpSp>
        <p:sp>
          <p:nvSpPr>
            <p:cNvPr id="3" name="Flowchart: Alternate Process 2"/>
            <p:cNvSpPr/>
            <p:nvPr/>
          </p:nvSpPr>
          <p:spPr bwMode="auto">
            <a:xfrm>
              <a:off x="4135811" y="4423359"/>
              <a:ext cx="4020207" cy="1933999"/>
            </a:xfrm>
            <a:prstGeom prst="flowChartAlternateProcess">
              <a:avLst/>
            </a:prstGeom>
            <a:solidFill>
              <a:srgbClr val="DAD6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  <a:buNone/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sal,hiredate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400" dirty="0" err="1">
                  <a:solidFill>
                    <a:srgbClr val="002060"/>
                  </a:solidFill>
                </a:rPr>
                <a:t>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ORDER BY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400" dirty="0">
                  <a:solidFill>
                    <a:srgbClr val="002060"/>
                  </a:solidFill>
                </a:rPr>
                <a:t> DESC,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Asc</a:t>
              </a:r>
              <a:endParaRPr lang="en-US" altLang="en-US" sz="2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612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889125" y="1484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180827" y="-1496275"/>
            <a:ext cx="8839200" cy="609599"/>
          </a:xfrm>
        </p:spPr>
        <p:txBody>
          <a:bodyPr/>
          <a:lstStyle/>
          <a:p>
            <a:r>
              <a:rPr lang="en-US" altLang="zh-TW" dirty="0"/>
              <a:t>Group By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08684" y="1576515"/>
            <a:ext cx="7509189" cy="489766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2"/>
                </a:solidFill>
              </a:rPr>
              <a:t>Cluster query results based on different groups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rgbClr val="F39220"/>
                </a:solidFill>
              </a:rPr>
              <a:t>Example</a:t>
            </a:r>
            <a:endParaRPr lang="en-US" altLang="zh-TW" sz="1600" b="1" dirty="0">
              <a:solidFill>
                <a:srgbClr val="F3922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 </a:t>
            </a:r>
            <a:r>
              <a:rPr lang="en-US" altLang="zh-TW" sz="2400" dirty="0">
                <a:solidFill>
                  <a:schemeClr val="bg2"/>
                </a:solidFill>
              </a:rPr>
              <a:t>select major, count(*) from student GROUP BY major;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 smtClean="0">
                <a:solidFill>
                  <a:schemeClr val="bg2"/>
                </a:solidFill>
              </a:rPr>
              <a:t>8 </a:t>
            </a:r>
            <a:r>
              <a:rPr lang="en-US" altLang="zh-TW" sz="2800" dirty="0">
                <a:solidFill>
                  <a:schemeClr val="bg2"/>
                </a:solidFill>
              </a:rPr>
              <a:t>rows in set (0.00 sec)</a:t>
            </a:r>
            <a:endParaRPr lang="zh-TW" altLang="en-US" sz="4400" dirty="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95700"/>
              </p:ext>
            </p:extLst>
          </p:nvPr>
        </p:nvGraphicFramePr>
        <p:xfrm>
          <a:off x="8043282" y="1484313"/>
          <a:ext cx="3475182" cy="4111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591"/>
                <a:gridCol w="17375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BBMB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MCDB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Slat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07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7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-MySQL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138" y="1145314"/>
            <a:ext cx="117978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Open Sans"/>
              </a:rPr>
              <a:t>MySQL functions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 including aggregate functions, string functions, date time functions, control flow functions, etc.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979"/>
              </p:ext>
            </p:extLst>
          </p:nvPr>
        </p:nvGraphicFramePr>
        <p:xfrm>
          <a:off x="2094092" y="2280452"/>
          <a:ext cx="3345012" cy="3198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5012"/>
              </a:tblGrid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and Time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7463" y="1145308"/>
            <a:ext cx="10152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Sample Functions: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SELECT MAX(Price) AS 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LargestPrice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 FROM </a:t>
            </a:r>
            <a:r>
              <a:rPr lang="en-US" sz="2400" dirty="0" smtClean="0"/>
              <a:t> Products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SELECT</a:t>
            </a:r>
            <a:r>
              <a:rPr lang="en-US" sz="2400" dirty="0"/>
              <a:t> MIN(Price) AS </a:t>
            </a:r>
            <a:r>
              <a:rPr lang="en-US" sz="2400" dirty="0" err="1"/>
              <a:t>SmallestPrice</a:t>
            </a:r>
            <a:r>
              <a:rPr lang="en-US" sz="2400" dirty="0"/>
              <a:t> FROM Products;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count(Price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) as 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 err="1" smtClean="0"/>
              <a:t>Products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/>
              <a:t>Products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Sum(Price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) as 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TotalPrice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/>
              <a:t>Products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/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6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Readings reference: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50883" y="1145075"/>
            <a:ext cx="9364717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2"/>
              </a:rPr>
              <a:t>https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2"/>
              </a:rPr>
              <a:t>www.w3schools.com/sql/sql_ref_mysql.asp</a:t>
            </a: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3"/>
              </a:rPr>
              <a:t>https://www.techonthenet.com/mysql/functions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3"/>
              </a:rPr>
              <a:t>/</a:t>
            </a: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4"/>
              </a:rPr>
              <a:t>www.w3resource.com/mysql/mysql-functions-and-operators.php</a:t>
            </a: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5"/>
              </a:rPr>
              <a:t>https://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5"/>
              </a:rPr>
              <a:t>www.tutorialspoint.com/mysql/mysql-useful-functions.htm</a:t>
            </a: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6"/>
              </a:rPr>
              <a:t>http://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6"/>
              </a:rPr>
              <a:t>www.mysqltutorial.org/mysql-functions.aspx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0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53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472" y="1367218"/>
            <a:ext cx="106417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SQL stands for Structured Query Language </a:t>
            </a:r>
          </a:p>
          <a:p>
            <a:r>
              <a:rPr lang="en-US" altLang="en-US" sz="2800" dirty="0"/>
              <a:t>SQL allows you to access a database </a:t>
            </a:r>
          </a:p>
          <a:p>
            <a:r>
              <a:rPr lang="en-US" altLang="en-US" sz="2800" dirty="0"/>
              <a:t>SQL is an ANSI standard computer language </a:t>
            </a:r>
          </a:p>
          <a:p>
            <a:r>
              <a:rPr lang="en-US" altLang="en-US" sz="2800" dirty="0"/>
              <a:t>SQL can execute queries against a database </a:t>
            </a:r>
          </a:p>
          <a:p>
            <a:r>
              <a:rPr lang="en-US" altLang="en-US" sz="2800" dirty="0"/>
              <a:t>SQL can retrieve data from a database </a:t>
            </a:r>
          </a:p>
          <a:p>
            <a:r>
              <a:rPr lang="en-US" altLang="en-US" sz="2800" dirty="0"/>
              <a:t>SQL can insert new records in a database </a:t>
            </a:r>
          </a:p>
          <a:p>
            <a:r>
              <a:rPr lang="en-US" altLang="en-US" sz="2800" dirty="0"/>
              <a:t>SQL can delete records from a database </a:t>
            </a:r>
          </a:p>
          <a:p>
            <a:r>
              <a:rPr lang="en-US" altLang="en-US" sz="2800" dirty="0"/>
              <a:t>SQL can update records in a database 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28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Statements</a:t>
            </a:r>
            <a:endParaRPr lang="en-US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7532" y="1024759"/>
            <a:ext cx="7299434" cy="50426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2317532" y="1592317"/>
            <a:ext cx="6968358" cy="11193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469932" y="2711669"/>
            <a:ext cx="6815958" cy="122971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80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Capabilities Of SQL Select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6" y="2209801"/>
            <a:ext cx="1743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085976"/>
            <a:ext cx="16287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6" y="4114801"/>
            <a:ext cx="46767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3733800" y="1660526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Projection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391401" y="1676401"/>
            <a:ext cx="135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916965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Writing SQL Statements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statements are NOT case sensitive.</a:t>
            </a:r>
          </a:p>
          <a:p>
            <a:pPr eaLnBrk="1" hangingPunct="1"/>
            <a:r>
              <a:rPr lang="en-US" altLang="en-US" dirty="0" smtClean="0"/>
              <a:t>SQL statements can be on one or more lines.</a:t>
            </a:r>
          </a:p>
          <a:p>
            <a:pPr eaLnBrk="1" hangingPunct="1"/>
            <a:r>
              <a:rPr lang="en-US" altLang="en-US" dirty="0" smtClean="0"/>
              <a:t>Keywords cannot be abbreviated or split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across lines.</a:t>
            </a:r>
          </a:p>
          <a:p>
            <a:pPr eaLnBrk="1" hangingPunct="1"/>
            <a:r>
              <a:rPr lang="en-US" altLang="en-US" dirty="0" smtClean="0"/>
              <a:t>Clauses are usually placed on separate lines.</a:t>
            </a:r>
          </a:p>
          <a:p>
            <a:pPr eaLnBrk="1" hangingPunct="1"/>
            <a:r>
              <a:rPr lang="en-US" altLang="en-US" dirty="0" smtClean="0"/>
              <a:t>Indents are used to enhance readability.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62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762000"/>
          </a:xfrm>
        </p:spPr>
        <p:txBody>
          <a:bodyPr>
            <a:noAutofit/>
          </a:bodyPr>
          <a:lstStyle/>
          <a:p>
            <a:r>
              <a:rPr lang="en-US" altLang="en-US" dirty="0"/>
              <a:t>SQL Select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295400" y="1655379"/>
            <a:ext cx="9601200" cy="39729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Syntax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SELECT [DISTINCT|ALL ]{*|[</a:t>
            </a:r>
            <a:r>
              <a:rPr lang="en-US" altLang="en-US" sz="2400" dirty="0" err="1">
                <a:solidFill>
                  <a:srgbClr val="002060"/>
                </a:solidFill>
              </a:rPr>
              <a:t>columnExpression</a:t>
            </a:r>
            <a:r>
              <a:rPr lang="en-US" altLang="en-US" sz="2400" dirty="0">
                <a:solidFill>
                  <a:srgbClr val="002060"/>
                </a:solidFill>
              </a:rPr>
              <a:t>[AS </a:t>
            </a:r>
          </a:p>
          <a:p>
            <a:r>
              <a:rPr lang="en-US" altLang="en-US" sz="2400" dirty="0" err="1">
                <a:solidFill>
                  <a:srgbClr val="002060"/>
                </a:solidFill>
              </a:rPr>
              <a:t>newName</a:t>
            </a:r>
            <a:r>
              <a:rPr lang="en-US" altLang="en-US" sz="2400" dirty="0">
                <a:solidFill>
                  <a:srgbClr val="002060"/>
                </a:solidFill>
              </a:rPr>
              <a:t>]][,…]}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TableName</a:t>
            </a:r>
            <a:r>
              <a:rPr lang="en-US" altLang="en-US" sz="2400" dirty="0">
                <a:solidFill>
                  <a:srgbClr val="002060"/>
                </a:solidFill>
              </a:rPr>
              <a:t>[</a:t>
            </a:r>
            <a:r>
              <a:rPr lang="en-US" altLang="en-US" sz="2400" dirty="0" err="1">
                <a:solidFill>
                  <a:srgbClr val="002060"/>
                </a:solidFill>
              </a:rPr>
              <a:t>Aliase</a:t>
            </a:r>
            <a:r>
              <a:rPr lang="en-US" altLang="en-US" sz="2400" dirty="0">
                <a:solidFill>
                  <a:srgbClr val="002060"/>
                </a:solidFill>
              </a:rPr>
              <a:t>][,…]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[WHERE condition]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GROUP BY </a:t>
            </a:r>
            <a:r>
              <a:rPr lang="en-US" altLang="en-US" sz="2400" dirty="0" err="1">
                <a:solidFill>
                  <a:srgbClr val="002060"/>
                </a:solidFill>
              </a:rPr>
              <a:t>columnList</a:t>
            </a:r>
            <a:r>
              <a:rPr lang="en-US" altLang="en-US" sz="2400" dirty="0">
                <a:solidFill>
                  <a:srgbClr val="002060"/>
                </a:solidFill>
              </a:rPr>
              <a:t>][HAVING condition]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[ORDER BY </a:t>
            </a:r>
            <a:r>
              <a:rPr lang="en-US" altLang="en-US" sz="2400" dirty="0" err="1">
                <a:solidFill>
                  <a:srgbClr val="002060"/>
                </a:solidFill>
              </a:rPr>
              <a:t>columnList</a:t>
            </a:r>
            <a:r>
              <a:rPr lang="en-US" altLang="en-US" sz="2400" dirty="0">
                <a:solidFill>
                  <a:srgbClr val="002060"/>
                </a:solidFill>
              </a:rPr>
              <a:t>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71006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Projection Capability</a:t>
            </a: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08684" y="1094705"/>
            <a:ext cx="11373491" cy="537947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Projection Capability</a:t>
            </a:r>
            <a:r>
              <a:rPr lang="en-US" altLang="en-US" sz="2000" b="1" dirty="0" smtClean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Used to choose the columns in a table that you want returned by your query.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Can be used to choose as few or as many columns of the table as you require.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 bwMode="auto">
          <a:xfrm>
            <a:off x="5801711" y="2392103"/>
            <a:ext cx="3641834" cy="930166"/>
          </a:xfrm>
          <a:prstGeom prst="snipRoundRect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Flowchart: Decision 2"/>
          <p:cNvSpPr/>
          <p:nvPr/>
        </p:nvSpPr>
        <p:spPr bwMode="auto">
          <a:xfrm>
            <a:off x="5943600" y="3322269"/>
            <a:ext cx="3358055" cy="1959179"/>
          </a:xfrm>
          <a:prstGeom prst="flowChartDecision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*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Dept;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Snip and Round Single Corner Rectangle 5"/>
          <p:cNvSpPr/>
          <p:nvPr/>
        </p:nvSpPr>
        <p:spPr bwMode="auto">
          <a:xfrm>
            <a:off x="5801710" y="5281448"/>
            <a:ext cx="3641834" cy="930166"/>
          </a:xfrm>
          <a:prstGeom prst="snipRoundRect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867104" y="3578771"/>
            <a:ext cx="3358056" cy="2427891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en-US" altLang="en-US" sz="240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DISTINCT Deptno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Emp;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71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39D85C-BC54-4E78-9D6E-C02854CF1B64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515F7C59-ED82-4067-90D5-A19D00320A79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32574</TotalTime>
  <Words>1591</Words>
  <Application>Microsoft Office PowerPoint</Application>
  <PresentationFormat>Widescreen</PresentationFormat>
  <Paragraphs>355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ＭＳ Ｐゴシック</vt:lpstr>
      <vt:lpstr>Arial</vt:lpstr>
      <vt:lpstr>Brush Script Std</vt:lpstr>
      <vt:lpstr>Calibri</vt:lpstr>
      <vt:lpstr>Consolas</vt:lpstr>
      <vt:lpstr>Helvetica Condensed</vt:lpstr>
      <vt:lpstr>HelveticaNeue Condensed</vt:lpstr>
      <vt:lpstr>Open Sans</vt:lpstr>
      <vt:lpstr>Tahoma</vt:lpstr>
      <vt:lpstr>Times</vt:lpstr>
      <vt:lpstr>Wingdings</vt:lpstr>
      <vt:lpstr>Blank Presentation</vt:lpstr>
      <vt:lpstr>MySQL -DQL</vt:lpstr>
      <vt:lpstr>Session Objective</vt:lpstr>
      <vt:lpstr>SQL</vt:lpstr>
      <vt:lpstr>SQL</vt:lpstr>
      <vt:lpstr>SQL Statements</vt:lpstr>
      <vt:lpstr>Capabilities Of SQL Select</vt:lpstr>
      <vt:lpstr>Writing SQL Statements </vt:lpstr>
      <vt:lpstr>SQL Select  </vt:lpstr>
      <vt:lpstr>Projection Capability</vt:lpstr>
      <vt:lpstr>Column Alias Name</vt:lpstr>
      <vt:lpstr>Arithmetic Operators</vt:lpstr>
      <vt:lpstr>Arithmetic Operators</vt:lpstr>
      <vt:lpstr>Concatenation Operator And Literals</vt:lpstr>
      <vt:lpstr>Selection Capability</vt:lpstr>
      <vt:lpstr>Operators Used IN Where Clause</vt:lpstr>
      <vt:lpstr>Comparison Search Condition</vt:lpstr>
      <vt:lpstr>Range Search Condition</vt:lpstr>
      <vt:lpstr>Set Membership search Conditions </vt:lpstr>
      <vt:lpstr>Pattern Match Search Condition</vt:lpstr>
      <vt:lpstr>NULL Search Condition</vt:lpstr>
      <vt:lpstr>ORDER BY Clause</vt:lpstr>
      <vt:lpstr>ORDER BY Clause</vt:lpstr>
      <vt:lpstr>Group By</vt:lpstr>
      <vt:lpstr>Functions in MySQL</vt:lpstr>
      <vt:lpstr>Function -MySQL</vt:lpstr>
      <vt:lpstr>Functions</vt:lpstr>
      <vt:lpstr>Readings reference: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757</cp:revision>
  <dcterms:created xsi:type="dcterms:W3CDTF">2014-11-02T05:32:32Z</dcterms:created>
  <dcterms:modified xsi:type="dcterms:W3CDTF">2017-11-10T06:08:24Z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