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slides/slide30.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s/slide2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Layouts/slideLayout2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36"/>
  </p:notesMasterIdLst>
  <p:handoutMasterIdLst>
    <p:handoutMasterId r:id="rId37"/>
  </p:handoutMasterIdLst>
  <p:sldIdLst>
    <p:sldId id="256" r:id="rId5"/>
    <p:sldId id="274" r:id="rId6"/>
    <p:sldId id="387" r:id="rId7"/>
    <p:sldId id="403" r:id="rId8"/>
    <p:sldId id="404" r:id="rId9"/>
    <p:sldId id="405" r:id="rId10"/>
    <p:sldId id="421" r:id="rId11"/>
    <p:sldId id="422" r:id="rId12"/>
    <p:sldId id="407" r:id="rId13"/>
    <p:sldId id="408" r:id="rId14"/>
    <p:sldId id="423" r:id="rId15"/>
    <p:sldId id="410" r:id="rId16"/>
    <p:sldId id="425" r:id="rId17"/>
    <p:sldId id="412" r:id="rId18"/>
    <p:sldId id="417" r:id="rId19"/>
    <p:sldId id="427" r:id="rId20"/>
    <p:sldId id="428" r:id="rId21"/>
    <p:sldId id="429" r:id="rId22"/>
    <p:sldId id="430" r:id="rId23"/>
    <p:sldId id="431" r:id="rId24"/>
    <p:sldId id="432" r:id="rId25"/>
    <p:sldId id="433" r:id="rId26"/>
    <p:sldId id="434" r:id="rId27"/>
    <p:sldId id="435" r:id="rId28"/>
    <p:sldId id="439" r:id="rId29"/>
    <p:sldId id="440" r:id="rId30"/>
    <p:sldId id="441" r:id="rId31"/>
    <p:sldId id="442" r:id="rId32"/>
    <p:sldId id="443" r:id="rId33"/>
    <p:sldId id="444"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220"/>
    <a:srgbClr val="000061"/>
    <a:srgbClr val="FFB006"/>
    <a:srgbClr val="0E4EFF"/>
    <a:srgbClr val="DAD628"/>
    <a:srgbClr val="2F92CF"/>
    <a:srgbClr val="FFFFFF"/>
    <a:srgbClr val="000041"/>
    <a:srgbClr val="000000"/>
    <a:srgbClr val="FB0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7" autoAdjust="0"/>
    <p:restoredTop sz="94667" autoAdjust="0"/>
  </p:normalViewPr>
  <p:slideViewPr>
    <p:cSldViewPr snapToGrid="0">
      <p:cViewPr varScale="1">
        <p:scale>
          <a:sx n="68" d="100"/>
          <a:sy n="68" d="100"/>
        </p:scale>
        <p:origin x="52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11/10/2017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9A884-6630-4E0A-BF58-595222BCE193}" type="slidenum">
              <a:rPr lang="en-US" altLang="en-US"/>
              <a:pPr/>
              <a:t>18</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ltLang="en-US"/>
          </a:p>
          <a:p>
            <a:r>
              <a:rPr lang="en-US" altLang="en-US" b="1"/>
              <a:t>The subquery (inner query) executes once before the main query.</a:t>
            </a:r>
          </a:p>
          <a:p>
            <a:r>
              <a:rPr lang="en-US" altLang="en-US" b="1"/>
              <a:t>The result of the subquery is used by the main query (outer query).</a:t>
            </a:r>
          </a:p>
        </p:txBody>
      </p:sp>
    </p:spTree>
    <p:extLst>
      <p:ext uri="{BB962C8B-B14F-4D97-AF65-F5344CB8AC3E}">
        <p14:creationId xmlns:p14="http://schemas.microsoft.com/office/powerpoint/2010/main" val="793451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9C8230-FDEA-4D25-81DA-0A930C19A1B9}" type="slidenum">
              <a:rPr lang="en-US" altLang="en-US"/>
              <a:pPr/>
              <a:t>20</a:t>
            </a:fld>
            <a:endParaRPr lang="en-US" alt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en-US" altLang="en-US"/>
              <a:t>Single-row subqueries: Queries that return only one row from the inner SELECT statement</a:t>
            </a:r>
          </a:p>
          <a:p>
            <a:r>
              <a:rPr lang="en-US" altLang="en-US"/>
              <a:t>Multiple-row subqueries: Queries that return more than one row from the inner SELECT</a:t>
            </a:r>
          </a:p>
          <a:p>
            <a:r>
              <a:rPr lang="en-US" altLang="en-US"/>
              <a:t>statement</a:t>
            </a:r>
          </a:p>
          <a:p>
            <a:endParaRPr lang="en-US" altLang="en-US"/>
          </a:p>
        </p:txBody>
      </p:sp>
    </p:spTree>
    <p:extLst>
      <p:ext uri="{BB962C8B-B14F-4D97-AF65-F5344CB8AC3E}">
        <p14:creationId xmlns:p14="http://schemas.microsoft.com/office/powerpoint/2010/main" val="1499621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9A884-6630-4E0A-BF58-595222BCE193}" type="slidenum">
              <a:rPr lang="en-US" altLang="en-US"/>
              <a:pPr/>
              <a:t>21</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ltLang="en-US"/>
          </a:p>
          <a:p>
            <a:r>
              <a:rPr lang="en-US" altLang="en-US" b="1"/>
              <a:t>The subquery (inner query) executes once before the main query.</a:t>
            </a:r>
          </a:p>
          <a:p>
            <a:r>
              <a:rPr lang="en-US" altLang="en-US" b="1"/>
              <a:t>The result of the subquery is used by the main query (outer query).</a:t>
            </a:r>
          </a:p>
        </p:txBody>
      </p:sp>
    </p:spTree>
    <p:extLst>
      <p:ext uri="{BB962C8B-B14F-4D97-AF65-F5344CB8AC3E}">
        <p14:creationId xmlns:p14="http://schemas.microsoft.com/office/powerpoint/2010/main" val="281987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03194-C1A5-4416-B602-21AA56BF5F4F}" type="slidenum">
              <a:rPr lang="en-US" altLang="en-US"/>
              <a:pPr/>
              <a:t>25</a:t>
            </a:fld>
            <a:endParaRPr lang="en-US" alt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r>
              <a:rPr lang="en-US" altLang="en-US"/>
              <a:t>You can display data from a main query by using a group function in a subquery to return a single</a:t>
            </a:r>
          </a:p>
          <a:p>
            <a:r>
              <a:rPr lang="en-US" altLang="en-US"/>
              <a:t>row. The subquery is in parentheses and is placed after the comparison condition.</a:t>
            </a:r>
          </a:p>
          <a:p>
            <a:endParaRPr lang="en-US" altLang="en-US"/>
          </a:p>
        </p:txBody>
      </p:sp>
    </p:spTree>
    <p:extLst>
      <p:ext uri="{BB962C8B-B14F-4D97-AF65-F5344CB8AC3E}">
        <p14:creationId xmlns:p14="http://schemas.microsoft.com/office/powerpoint/2010/main" val="1877628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DE8000-26C3-44B6-A907-8B8263A48F46}" type="slidenum">
              <a:rPr lang="en-US" altLang="en-US"/>
              <a:pPr/>
              <a:t>26</a:t>
            </a:fld>
            <a:endParaRPr lang="en-US" alt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en-US" altLang="en-US"/>
              <a:t>You can use subqueries not only in the WHERE clause, but also in the HAVING clause. The Oracle</a:t>
            </a:r>
          </a:p>
          <a:p>
            <a:r>
              <a:rPr lang="en-US" altLang="en-US"/>
              <a:t>server executes the subquery, and the results are returned into the HAVING clause of the main query.</a:t>
            </a:r>
          </a:p>
          <a:p>
            <a:endParaRPr lang="en-US" altLang="en-US"/>
          </a:p>
        </p:txBody>
      </p:sp>
    </p:spTree>
    <p:extLst>
      <p:ext uri="{BB962C8B-B14F-4D97-AF65-F5344CB8AC3E}">
        <p14:creationId xmlns:p14="http://schemas.microsoft.com/office/powerpoint/2010/main" val="268028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DF3691-EC6D-44B1-9FCA-EBB5DD451EC7}" type="slidenum">
              <a:rPr lang="en-US" altLang="en-US"/>
              <a:pPr/>
              <a:t>29</a:t>
            </a:fld>
            <a:endParaRPr lang="en-US" alt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r>
              <a:rPr lang="en-US" altLang="en-US"/>
              <a:t>The ANY operator (and its synonym, the SOME operator) compares a value to </a:t>
            </a:r>
            <a:r>
              <a:rPr lang="en-US" altLang="en-US" i="1"/>
              <a:t>each </a:t>
            </a:r>
            <a:r>
              <a:rPr lang="en-US" altLang="en-US"/>
              <a:t>value returned by a</a:t>
            </a:r>
          </a:p>
          <a:p>
            <a:r>
              <a:rPr lang="en-US" altLang="en-US"/>
              <a:t>subquery.</a:t>
            </a:r>
          </a:p>
          <a:p>
            <a:endParaRPr lang="en-US" altLang="en-US"/>
          </a:p>
        </p:txBody>
      </p:sp>
    </p:spTree>
    <p:extLst>
      <p:ext uri="{BB962C8B-B14F-4D97-AF65-F5344CB8AC3E}">
        <p14:creationId xmlns:p14="http://schemas.microsoft.com/office/powerpoint/2010/main" val="3882496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F76CA-982E-4EFF-9F6E-618CE57AAEEA}" type="slidenum">
              <a:rPr lang="en-US" altLang="en-US"/>
              <a:pPr/>
              <a:t>30</a:t>
            </a:fld>
            <a:endParaRPr lang="en-US" alt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r>
              <a:rPr lang="en-US" altLang="en-US"/>
              <a:t>The ALL operator compares a value to </a:t>
            </a:r>
            <a:r>
              <a:rPr lang="en-US" altLang="en-US" i="1"/>
              <a:t>every </a:t>
            </a:r>
            <a:r>
              <a:rPr lang="en-US" altLang="en-US"/>
              <a:t>value returned by a subquery.</a:t>
            </a:r>
          </a:p>
          <a:p>
            <a:endParaRPr lang="en-US" altLang="en-US"/>
          </a:p>
          <a:p>
            <a:r>
              <a:rPr lang="en-US" altLang="en-US" sz="1000"/>
              <a:t>&lt;ANY means less than the maximum. &gt;ANY means more than the minimum. </a:t>
            </a:r>
          </a:p>
          <a:p>
            <a:r>
              <a:rPr lang="en-US" altLang="en-US" sz="1000"/>
              <a:t>=ANY is equivalent to IN.</a:t>
            </a:r>
          </a:p>
          <a:p>
            <a:endParaRPr lang="en-US" altLang="en-US"/>
          </a:p>
        </p:txBody>
      </p:sp>
    </p:spTree>
    <p:extLst>
      <p:ext uri="{BB962C8B-B14F-4D97-AF65-F5344CB8AC3E}">
        <p14:creationId xmlns:p14="http://schemas.microsoft.com/office/powerpoint/2010/main" val="198901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3E4D14-0F2A-43D0-9406-758D3A2641C0}" type="slidenum">
              <a:rPr lang="en-US" altLang="en-US"/>
              <a:pPr/>
              <a:t>4</a:t>
            </a:fld>
            <a:endParaRPr lang="en-US" alt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r>
              <a:rPr lang="en-US" altLang="en-US" b="1"/>
              <a:t>Data from Multiple Tables</a:t>
            </a:r>
          </a:p>
          <a:p>
            <a:r>
              <a:rPr lang="en-US" altLang="en-US"/>
              <a:t>Sometimes you need to use data from more than one table. In the slide example, the report displays</a:t>
            </a:r>
          </a:p>
          <a:p>
            <a:r>
              <a:rPr lang="en-US" altLang="en-US"/>
              <a:t>data from two separate tables.</a:t>
            </a:r>
          </a:p>
          <a:p>
            <a:r>
              <a:rPr lang="en-US" altLang="en-US"/>
              <a:t>• Employee IDs exist in the EMPLOYEES table.</a:t>
            </a:r>
          </a:p>
          <a:p>
            <a:r>
              <a:rPr lang="en-US" altLang="en-US"/>
              <a:t>• Department IDs exist in both the EMPLOYEES and DEPARTMENTS tables.</a:t>
            </a:r>
          </a:p>
          <a:p>
            <a:r>
              <a:rPr lang="en-US" altLang="en-US"/>
              <a:t>• Location IDs exist in the DEPARTMENTS table.</a:t>
            </a:r>
          </a:p>
          <a:p>
            <a:r>
              <a:rPr lang="en-US" altLang="en-US"/>
              <a:t>To produce the report, you need to link the EMPLOYEES and DEPARTMENTS tables and access data</a:t>
            </a:r>
          </a:p>
          <a:p>
            <a:r>
              <a:rPr lang="en-US" altLang="en-US"/>
              <a:t>from both of them.</a:t>
            </a:r>
          </a:p>
          <a:p>
            <a:endParaRPr lang="en-US" altLang="en-US"/>
          </a:p>
        </p:txBody>
      </p:sp>
    </p:spTree>
    <p:extLst>
      <p:ext uri="{BB962C8B-B14F-4D97-AF65-F5344CB8AC3E}">
        <p14:creationId xmlns:p14="http://schemas.microsoft.com/office/powerpoint/2010/main" val="295311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354AC-C989-4FEC-917B-F62CC2EC2377}" type="slidenum">
              <a:rPr lang="en-US" altLang="en-US"/>
              <a:pPr/>
              <a:t>5</a:t>
            </a:fld>
            <a:endParaRPr lang="en-US" alt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r>
              <a:rPr lang="en-US" altLang="en-US" b="1"/>
              <a:t>Types of Joins</a:t>
            </a:r>
          </a:p>
          <a:p>
            <a:r>
              <a:rPr lang="en-US" altLang="en-US"/>
              <a:t>The Oracle9</a:t>
            </a:r>
            <a:r>
              <a:rPr lang="en-US" altLang="en-US" i="1"/>
              <a:t>i </a:t>
            </a:r>
            <a:r>
              <a:rPr lang="en-US" altLang="en-US"/>
              <a:t>database offers join syntax that is SQL: 1999 compliant. Prior to the 9</a:t>
            </a:r>
            <a:r>
              <a:rPr lang="en-US" altLang="en-US" i="1"/>
              <a:t>i </a:t>
            </a:r>
            <a:r>
              <a:rPr lang="en-US" altLang="en-US"/>
              <a:t>release, the join</a:t>
            </a:r>
          </a:p>
          <a:p>
            <a:r>
              <a:rPr lang="en-US" altLang="en-US"/>
              <a:t>syntax was different from the ANSI standards. The new SQL: 1999 compliant join syntax does not</a:t>
            </a:r>
          </a:p>
          <a:p>
            <a:r>
              <a:rPr lang="en-US" altLang="en-US"/>
              <a:t>offer any performance benefits over the Oracle proprietary join syntax that existed in prior releases.</a:t>
            </a:r>
          </a:p>
          <a:p>
            <a:endParaRPr lang="en-US" altLang="en-US"/>
          </a:p>
        </p:txBody>
      </p:sp>
    </p:spTree>
    <p:extLst>
      <p:ext uri="{BB962C8B-B14F-4D97-AF65-F5344CB8AC3E}">
        <p14:creationId xmlns:p14="http://schemas.microsoft.com/office/powerpoint/2010/main" val="2404295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BA2246-5263-4C4A-8320-71B51038D5AF}" type="slidenum">
              <a:rPr lang="en-US" altLang="en-US"/>
              <a:pPr/>
              <a:t>6</a:t>
            </a:fld>
            <a:endParaRPr lang="en-US" altLang="en-US"/>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r>
              <a:rPr lang="en-US" altLang="en-US" b="1"/>
              <a:t>Write the join condition in the WHERE clause.</a:t>
            </a:r>
          </a:p>
          <a:p>
            <a:r>
              <a:rPr lang="en-US" altLang="en-US" b="1"/>
              <a:t>Prefix the column name with the table name when the same column name appears in more than one table.</a:t>
            </a:r>
            <a:endParaRPr lang="en-US" altLang="en-US"/>
          </a:p>
          <a:p>
            <a:endParaRPr lang="en-US" altLang="en-US"/>
          </a:p>
        </p:txBody>
      </p:sp>
    </p:spTree>
    <p:extLst>
      <p:ext uri="{BB962C8B-B14F-4D97-AF65-F5344CB8AC3E}">
        <p14:creationId xmlns:p14="http://schemas.microsoft.com/office/powerpoint/2010/main" val="242932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6268C-BBD8-416D-95E4-06ED1926AC4F}" type="slidenum">
              <a:rPr lang="en-US" altLang="en-US"/>
              <a:pPr/>
              <a:t>9</a:t>
            </a:fld>
            <a:endParaRPr lang="en-US" alt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r>
              <a:rPr lang="en-US" altLang="en-US" b="1"/>
              <a:t>Equijoins</a:t>
            </a:r>
          </a:p>
          <a:p>
            <a:r>
              <a:rPr lang="en-US" altLang="en-US"/>
              <a:t>To determine an employee’s department name, you compare the value in the DEPARTMENT_ID column in the EMPLOYEES table with the DEPARTMENT_ID values in the DEPARTMENTS table.The relationship between the EMPLOYEES and DEPARTMENTS tables is an </a:t>
            </a:r>
            <a:r>
              <a:rPr lang="en-US" altLang="en-US" i="1"/>
              <a:t>equijoin</a:t>
            </a:r>
            <a:r>
              <a:rPr lang="en-US" altLang="en-US"/>
              <a:t>—that is, values in the DEPARTMENT_ID column on both tables must be equal. Frequently, this type of join involves primary and foreign key complements.</a:t>
            </a:r>
          </a:p>
          <a:p>
            <a:endParaRPr lang="en-US" altLang="en-US"/>
          </a:p>
          <a:p>
            <a:r>
              <a:rPr lang="en-US" altLang="en-US"/>
              <a:t>Equijoins are also called </a:t>
            </a:r>
            <a:r>
              <a:rPr lang="en-US" altLang="en-US" i="1"/>
              <a:t>simple joins </a:t>
            </a:r>
            <a:r>
              <a:rPr lang="en-US" altLang="en-US"/>
              <a:t>or </a:t>
            </a:r>
            <a:r>
              <a:rPr lang="en-US" altLang="en-US" i="1"/>
              <a:t>inner joins</a:t>
            </a:r>
            <a:r>
              <a:rPr lang="en-US" altLang="en-US"/>
              <a:t>.</a:t>
            </a:r>
          </a:p>
          <a:p>
            <a:endParaRPr lang="en-US" altLang="en-US"/>
          </a:p>
        </p:txBody>
      </p:sp>
    </p:spTree>
    <p:extLst>
      <p:ext uri="{BB962C8B-B14F-4D97-AF65-F5344CB8AC3E}">
        <p14:creationId xmlns:p14="http://schemas.microsoft.com/office/powerpoint/2010/main" val="138293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442DE-488D-4C3F-9B2E-50ECF9FD3F4A}" type="slidenum">
              <a:rPr lang="en-US" altLang="en-US"/>
              <a:pPr/>
              <a:t>10</a:t>
            </a:fld>
            <a:endParaRPr lang="en-US" alt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r>
              <a:rPr lang="en-US" altLang="en-US" b="1"/>
              <a:t>Qualifying Ambiguous Column Names</a:t>
            </a:r>
          </a:p>
          <a:p>
            <a:r>
              <a:rPr lang="en-US" altLang="en-US"/>
              <a:t>You need to qualify the names of the columns in the WHERE clause with the table name to avoid ambiguity. Without the table prefixes, the DEPARTMENT_ID column could be from either the DEPARTMENTS table or the EMPLOYEES table. It is necessary to add the table prefix to execute your query.</a:t>
            </a:r>
          </a:p>
          <a:p>
            <a:r>
              <a:rPr lang="en-US" altLang="en-US"/>
              <a:t>If there are no common column names between the two tables, there is no need to qualify the columns. However, using the table prefix improves performance, because you tell the Oracle Server exactly where to find the columns.</a:t>
            </a:r>
          </a:p>
          <a:p>
            <a:r>
              <a:rPr lang="en-US" altLang="en-US"/>
              <a:t>The requirement to qualify ambiguous column names is also applicable to columns that may be ambiguous in other clauses, such as the SELECT clause or the ORDER BY clause.</a:t>
            </a:r>
          </a:p>
          <a:p>
            <a:endParaRPr lang="en-US" altLang="en-US"/>
          </a:p>
        </p:txBody>
      </p:sp>
    </p:spTree>
    <p:extLst>
      <p:ext uri="{BB962C8B-B14F-4D97-AF65-F5344CB8AC3E}">
        <p14:creationId xmlns:p14="http://schemas.microsoft.com/office/powerpoint/2010/main" val="3937700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57319-7C59-4D43-A4B8-C7AB269DCF36}" type="slidenum">
              <a:rPr lang="en-US" altLang="en-US"/>
              <a:pPr/>
              <a:t>12</a:t>
            </a:fld>
            <a:endParaRPr lang="en-US" alt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n-US" altLang="en-US"/>
              <a:t>A non-equijoin is a join condition containing something other than an equality operator.</a:t>
            </a:r>
          </a:p>
          <a:p>
            <a:endParaRPr lang="en-US" altLang="en-US"/>
          </a:p>
        </p:txBody>
      </p:sp>
    </p:spTree>
    <p:extLst>
      <p:ext uri="{BB962C8B-B14F-4D97-AF65-F5344CB8AC3E}">
        <p14:creationId xmlns:p14="http://schemas.microsoft.com/office/powerpoint/2010/main" val="3384552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57319-7C59-4D43-A4B8-C7AB269DCF36}" type="slidenum">
              <a:rPr lang="en-US" altLang="en-US"/>
              <a:pPr/>
              <a:t>13</a:t>
            </a:fld>
            <a:endParaRPr lang="en-US" alt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n-US" altLang="en-US"/>
              <a:t>A non-equijoin is a join condition containing something other than an equality operator.</a:t>
            </a:r>
          </a:p>
          <a:p>
            <a:endParaRPr lang="en-US" altLang="en-US"/>
          </a:p>
        </p:txBody>
      </p:sp>
    </p:spTree>
    <p:extLst>
      <p:ext uri="{BB962C8B-B14F-4D97-AF65-F5344CB8AC3E}">
        <p14:creationId xmlns:p14="http://schemas.microsoft.com/office/powerpoint/2010/main" val="270120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EA5F8-809B-4F0A-BD2A-59589E55DCB7}" type="slidenum">
              <a:rPr lang="en-US" altLang="en-US"/>
              <a:pPr/>
              <a:t>17</a:t>
            </a:fld>
            <a:endParaRPr lang="en-US" alt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r>
              <a:rPr lang="en-US" altLang="en-US" sz="1800"/>
              <a:t>Suppose you want to write a query to find out who earns a salary greater than Lanson’s salary.</a:t>
            </a:r>
          </a:p>
          <a:p>
            <a:r>
              <a:rPr lang="en-US" altLang="en-US" sz="1800"/>
              <a:t>To solve this problem, you need </a:t>
            </a:r>
            <a:r>
              <a:rPr lang="en-US" altLang="en-US" sz="1800" i="1"/>
              <a:t>two </a:t>
            </a:r>
            <a:r>
              <a:rPr lang="en-US" altLang="en-US" sz="1800"/>
              <a:t>queries: one to find what Lanson earns, and a second query to find</a:t>
            </a:r>
          </a:p>
          <a:p>
            <a:r>
              <a:rPr lang="en-US" altLang="en-US" sz="1800"/>
              <a:t>who earns more than that amount.</a:t>
            </a:r>
          </a:p>
          <a:p>
            <a:r>
              <a:rPr lang="en-US" altLang="en-US" sz="1800"/>
              <a:t>You can solve this problem by combining the two queries, placing one query </a:t>
            </a:r>
            <a:r>
              <a:rPr lang="en-US" altLang="en-US" sz="1800" i="1"/>
              <a:t>inside </a:t>
            </a:r>
            <a:r>
              <a:rPr lang="en-US" altLang="en-US" sz="1800"/>
              <a:t>the other query.</a:t>
            </a:r>
          </a:p>
          <a:p>
            <a:r>
              <a:rPr lang="en-US" altLang="en-US" sz="1800"/>
              <a:t>The inner query or the </a:t>
            </a:r>
            <a:r>
              <a:rPr lang="en-US" altLang="en-US" sz="1800" i="1"/>
              <a:t>subquery </a:t>
            </a:r>
            <a:r>
              <a:rPr lang="en-US" altLang="en-US" sz="1800"/>
              <a:t>returns a value that is used by the outer query or the main query.</a:t>
            </a:r>
          </a:p>
          <a:p>
            <a:r>
              <a:rPr lang="en-US" altLang="en-US" sz="1800"/>
              <a:t>Using a subquery is equivalent to performing two sequential queries and using the result of the first</a:t>
            </a:r>
          </a:p>
          <a:p>
            <a:r>
              <a:rPr lang="en-US" altLang="en-US" sz="1800"/>
              <a:t>query as the search value in the second query.</a:t>
            </a:r>
          </a:p>
          <a:p>
            <a:endParaRPr lang="en-US" altLang="en-US" sz="1800"/>
          </a:p>
        </p:txBody>
      </p:sp>
    </p:spTree>
    <p:extLst>
      <p:ext uri="{BB962C8B-B14F-4D97-AF65-F5344CB8AC3E}">
        <p14:creationId xmlns:p14="http://schemas.microsoft.com/office/powerpoint/2010/main" val="572053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113792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95376"/>
            <a:ext cx="5435600" cy="5153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248400" y="1095376"/>
            <a:ext cx="5435600" cy="2500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248400" y="3748088"/>
            <a:ext cx="5435600" cy="2500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5791200" y="6400800"/>
            <a:ext cx="1727200" cy="457200"/>
          </a:xfrm>
          <a:prstGeom prst="rect">
            <a:avLst/>
          </a:prstGeom>
        </p:spPr>
        <p:txBody>
          <a:bodyPr/>
          <a:lstStyle>
            <a:lvl1pPr>
              <a:defRPr/>
            </a:lvl1pPr>
          </a:lstStyle>
          <a:p>
            <a:endParaRPr lang="en-US" altLang="en-US"/>
          </a:p>
          <a:p>
            <a:r>
              <a:rPr lang="en-US" altLang="en-US"/>
              <a:t>Version 0.1</a:t>
            </a:r>
          </a:p>
        </p:txBody>
      </p:sp>
    </p:spTree>
    <p:extLst>
      <p:ext uri="{BB962C8B-B14F-4D97-AF65-F5344CB8AC3E}">
        <p14:creationId xmlns:p14="http://schemas.microsoft.com/office/powerpoint/2010/main" val="997237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95376"/>
            <a:ext cx="5435600" cy="5153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48400" y="1095376"/>
            <a:ext cx="5435600" cy="5153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5791200" y="6400800"/>
            <a:ext cx="1727200" cy="457200"/>
          </a:xfrm>
          <a:prstGeom prst="rect">
            <a:avLst/>
          </a:prstGeom>
        </p:spPr>
        <p:txBody>
          <a:bodyPr/>
          <a:lstStyle>
            <a:lvl1pPr>
              <a:defRPr/>
            </a:lvl1pPr>
          </a:lstStyle>
          <a:p>
            <a:endParaRPr lang="en-US" altLang="en-US"/>
          </a:p>
          <a:p>
            <a:r>
              <a:rPr lang="en-US" altLang="en-US"/>
              <a:t>Version 0.1</a:t>
            </a:r>
          </a:p>
        </p:txBody>
      </p:sp>
    </p:spTree>
    <p:extLst>
      <p:ext uri="{BB962C8B-B14F-4D97-AF65-F5344CB8AC3E}">
        <p14:creationId xmlns:p14="http://schemas.microsoft.com/office/powerpoint/2010/main" val="18431086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113792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095376"/>
            <a:ext cx="11074400" cy="5153025"/>
          </a:xfrm>
        </p:spPr>
        <p:txBody>
          <a:bodyPr/>
          <a:lstStyle/>
          <a:p>
            <a:pPr lvl="0"/>
            <a:endParaRPr lang="en-US" noProof="0" smtClean="0"/>
          </a:p>
        </p:txBody>
      </p:sp>
      <p:sp>
        <p:nvSpPr>
          <p:cNvPr id="4" name="Rectangle 4"/>
          <p:cNvSpPr>
            <a:spLocks noGrp="1" noChangeArrowheads="1"/>
          </p:cNvSpPr>
          <p:nvPr>
            <p:ph type="sldNum" sz="quarter" idx="10"/>
          </p:nvPr>
        </p:nvSpPr>
        <p:spPr>
          <a:xfrm>
            <a:off x="5791200" y="6400800"/>
            <a:ext cx="1727200" cy="457200"/>
          </a:xfrm>
          <a:prstGeom prst="rect">
            <a:avLst/>
          </a:prstGeom>
          <a:ln/>
        </p:spPr>
        <p:txBody>
          <a:bodyPr/>
          <a:lstStyle>
            <a:lvl1pPr>
              <a:defRPr/>
            </a:lvl1pPr>
          </a:lstStyle>
          <a:p>
            <a:pPr>
              <a:defRPr/>
            </a:pPr>
            <a:endParaRPr lang="en-US"/>
          </a:p>
          <a:p>
            <a:pPr>
              <a:defRPr/>
            </a:pPr>
            <a:r>
              <a:rPr lang="en-US"/>
              <a:t>Version 0.1</a:t>
            </a:r>
          </a:p>
        </p:txBody>
      </p:sp>
    </p:spTree>
    <p:extLst>
      <p:ext uri="{BB962C8B-B14F-4D97-AF65-F5344CB8AC3E}">
        <p14:creationId xmlns:p14="http://schemas.microsoft.com/office/powerpoint/2010/main" val="9763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9" r:id="rId22"/>
    <p:sldLayoutId id="2147483710" r:id="rId23"/>
    <p:sldLayoutId id="2147483711" r:id="rId24"/>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8" y="4718050"/>
            <a:ext cx="11360807" cy="1141943"/>
          </a:xfrm>
        </p:spPr>
        <p:txBody>
          <a:bodyPr>
            <a:normAutofit/>
          </a:bodyPr>
          <a:lstStyle/>
          <a:p>
            <a:r>
              <a:rPr lang="en-US" dirty="0" smtClean="0"/>
              <a:t>MySQL </a:t>
            </a:r>
            <a:r>
              <a:rPr lang="en-US" dirty="0" smtClean="0"/>
              <a:t>- JOINS</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normAutofit fontScale="90000"/>
          </a:bodyPr>
          <a:lstStyle/>
          <a:p>
            <a:r>
              <a:rPr lang="en-US" altLang="en-US" sz="3200"/>
              <a:t>Qualifying Ambiguous Column Names</a:t>
            </a:r>
            <a:br>
              <a:rPr lang="en-US" altLang="en-US" sz="3200"/>
            </a:br>
            <a:endParaRPr lang="en-US" altLang="en-US" sz="3200"/>
          </a:p>
        </p:txBody>
      </p:sp>
      <p:sp>
        <p:nvSpPr>
          <p:cNvPr id="278531" name="Rectangle 3"/>
          <p:cNvSpPr>
            <a:spLocks noGrp="1" noChangeArrowheads="1"/>
          </p:cNvSpPr>
          <p:nvPr>
            <p:ph type="body" idx="1"/>
          </p:nvPr>
        </p:nvSpPr>
        <p:spPr/>
        <p:txBody>
          <a:bodyPr/>
          <a:lstStyle/>
          <a:p>
            <a:pPr marL="609600" indent="-609600">
              <a:buNone/>
            </a:pPr>
            <a:r>
              <a:rPr lang="en-US" altLang="en-US" sz="2400" dirty="0"/>
              <a:t>• </a:t>
            </a:r>
            <a:r>
              <a:rPr lang="en-US" altLang="en-US" sz="2400" b="1" dirty="0"/>
              <a:t>Use table prefixes to qualify column names that are in </a:t>
            </a:r>
          </a:p>
          <a:p>
            <a:pPr marL="609600" indent="-609600">
              <a:buNone/>
            </a:pPr>
            <a:r>
              <a:rPr lang="en-US" altLang="en-US" sz="2400" b="1" dirty="0"/>
              <a:t>   multiple tables.</a:t>
            </a:r>
          </a:p>
          <a:p>
            <a:pPr marL="609600" indent="-609600">
              <a:buNone/>
            </a:pPr>
            <a:r>
              <a:rPr lang="en-US" altLang="en-US" sz="2400" dirty="0"/>
              <a:t>• </a:t>
            </a:r>
            <a:r>
              <a:rPr lang="en-US" altLang="en-US" sz="2400" b="1" dirty="0"/>
              <a:t>Improve performance by using table prefixes.</a:t>
            </a:r>
          </a:p>
          <a:p>
            <a:pPr marL="609600" indent="-609600">
              <a:buNone/>
            </a:pPr>
            <a:r>
              <a:rPr lang="en-US" altLang="en-US" sz="2400" dirty="0"/>
              <a:t>• </a:t>
            </a:r>
            <a:r>
              <a:rPr lang="en-US" altLang="en-US" sz="2400" b="1" dirty="0"/>
              <a:t>Distinguish columns that have identical names but reside in </a:t>
            </a:r>
          </a:p>
          <a:p>
            <a:pPr marL="609600" indent="-609600">
              <a:buNone/>
            </a:pPr>
            <a:r>
              <a:rPr lang="en-US" altLang="en-US" sz="2400" b="1" dirty="0"/>
              <a:t>  different tables by using column aliases.</a:t>
            </a:r>
          </a:p>
          <a:p>
            <a:pPr marL="609600" indent="-609600">
              <a:buNone/>
            </a:pPr>
            <a:endParaRPr lang="en-US" altLang="en-US" sz="2000" b="1" dirty="0"/>
          </a:p>
          <a:p>
            <a:pPr>
              <a:buNone/>
            </a:pPr>
            <a:r>
              <a:rPr lang="en-US" altLang="en-US" sz="2000" b="1" dirty="0">
                <a:solidFill>
                  <a:srgbClr val="F39220"/>
                </a:solidFill>
              </a:rPr>
              <a:t>Example:</a:t>
            </a:r>
          </a:p>
          <a:p>
            <a:pPr marL="0" indent="0">
              <a:buNone/>
            </a:pPr>
            <a:r>
              <a:rPr lang="en-US" sz="2400" dirty="0" smtClean="0"/>
              <a:t>	</a:t>
            </a:r>
            <a:r>
              <a:rPr lang="en-US" sz="2400" dirty="0" smtClean="0">
                <a:solidFill>
                  <a:srgbClr val="002060"/>
                </a:solidFill>
              </a:rPr>
              <a:t>SELECT</a:t>
            </a:r>
            <a:r>
              <a:rPr lang="en-US" sz="2400" dirty="0">
                <a:solidFill>
                  <a:srgbClr val="002060"/>
                </a:solidFill>
              </a:rPr>
              <a:t> </a:t>
            </a:r>
            <a:r>
              <a:rPr lang="en-US" sz="2400" dirty="0" err="1">
                <a:solidFill>
                  <a:srgbClr val="002060"/>
                </a:solidFill>
              </a:rPr>
              <a:t>Orders.OrderID</a:t>
            </a:r>
            <a:r>
              <a:rPr lang="en-US" sz="2400" dirty="0">
                <a:solidFill>
                  <a:srgbClr val="002060"/>
                </a:solidFill>
              </a:rPr>
              <a:t>, </a:t>
            </a:r>
            <a:r>
              <a:rPr lang="en-US" sz="2400" dirty="0" err="1">
                <a:solidFill>
                  <a:srgbClr val="002060"/>
                </a:solidFill>
              </a:rPr>
              <a:t>Customers.CustomerName</a:t>
            </a:r>
            <a:r>
              <a:rPr lang="en-US" sz="2400" dirty="0">
                <a:solidFill>
                  <a:srgbClr val="002060"/>
                </a:solidFill>
              </a:rPr>
              <a:t/>
            </a:r>
            <a:br>
              <a:rPr lang="en-US" sz="2400" dirty="0">
                <a:solidFill>
                  <a:srgbClr val="002060"/>
                </a:solidFill>
              </a:rPr>
            </a:br>
            <a:r>
              <a:rPr lang="en-US" sz="2400" dirty="0" smtClean="0">
                <a:solidFill>
                  <a:srgbClr val="002060"/>
                </a:solidFill>
              </a:rPr>
              <a:t>	FROM</a:t>
            </a:r>
            <a:r>
              <a:rPr lang="en-US" sz="2400" dirty="0">
                <a:solidFill>
                  <a:srgbClr val="002060"/>
                </a:solidFill>
              </a:rPr>
              <a:t> Orders</a:t>
            </a:r>
            <a:br>
              <a:rPr lang="en-US" sz="2400" dirty="0">
                <a:solidFill>
                  <a:srgbClr val="002060"/>
                </a:solidFill>
              </a:rPr>
            </a:br>
            <a:r>
              <a:rPr lang="en-US" sz="2400" dirty="0" smtClean="0">
                <a:solidFill>
                  <a:srgbClr val="002060"/>
                </a:solidFill>
              </a:rPr>
              <a:t>	INNER</a:t>
            </a:r>
            <a:r>
              <a:rPr lang="en-US" sz="2400" dirty="0">
                <a:solidFill>
                  <a:srgbClr val="002060"/>
                </a:solidFill>
              </a:rPr>
              <a:t> JOIN Customers ON </a:t>
            </a:r>
            <a:r>
              <a:rPr lang="en-US" sz="2400" dirty="0" err="1">
                <a:solidFill>
                  <a:srgbClr val="002060"/>
                </a:solidFill>
              </a:rPr>
              <a:t>Orders.CustomerID</a:t>
            </a:r>
            <a:r>
              <a:rPr lang="en-US" sz="2400" dirty="0">
                <a:solidFill>
                  <a:srgbClr val="002060"/>
                </a:solidFill>
              </a:rPr>
              <a:t> = </a:t>
            </a:r>
            <a:r>
              <a:rPr lang="en-US" sz="2400" dirty="0" err="1">
                <a:solidFill>
                  <a:srgbClr val="002060"/>
                </a:solidFill>
              </a:rPr>
              <a:t>Customers.CustomerID</a:t>
            </a:r>
            <a:r>
              <a:rPr lang="en-US" sz="2400" dirty="0">
                <a:solidFill>
                  <a:srgbClr val="002060"/>
                </a:solidFill>
              </a:rPr>
              <a:t>;</a:t>
            </a:r>
          </a:p>
          <a:p>
            <a:pPr marL="609600" indent="-609600">
              <a:buNone/>
            </a:pPr>
            <a:endParaRPr lang="en-US" altLang="en-US" sz="2000" dirty="0"/>
          </a:p>
          <a:p>
            <a:pPr marL="609600" indent="-609600">
              <a:buNone/>
            </a:pPr>
            <a:endParaRPr lang="en-US" altLang="en-US" sz="2000" dirty="0"/>
          </a:p>
        </p:txBody>
      </p:sp>
    </p:spTree>
    <p:extLst>
      <p:ext uri="{BB962C8B-B14F-4D97-AF65-F5344CB8AC3E}">
        <p14:creationId xmlns:p14="http://schemas.microsoft.com/office/powerpoint/2010/main" val="32511520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 More than two table</a:t>
            </a:r>
            <a:endParaRPr lang="en-US" dirty="0"/>
          </a:p>
        </p:txBody>
      </p:sp>
      <p:sp>
        <p:nvSpPr>
          <p:cNvPr id="3" name="Content Placeholder 2"/>
          <p:cNvSpPr>
            <a:spLocks noGrp="1"/>
          </p:cNvSpPr>
          <p:nvPr>
            <p:ph idx="1"/>
          </p:nvPr>
        </p:nvSpPr>
        <p:spPr/>
        <p:txBody>
          <a:bodyPr/>
          <a:lstStyle/>
          <a:p>
            <a:pPr marL="0" indent="0">
              <a:buNone/>
            </a:pPr>
            <a:r>
              <a:rPr lang="en-US" dirty="0">
                <a:solidFill>
                  <a:srgbClr val="002060"/>
                </a:solidFill>
              </a:rPr>
              <a:t>SELECT </a:t>
            </a:r>
            <a:r>
              <a:rPr lang="en-US" dirty="0" err="1">
                <a:solidFill>
                  <a:srgbClr val="002060"/>
                </a:solidFill>
              </a:rPr>
              <a:t>Orders.OrderID</a:t>
            </a:r>
            <a:r>
              <a:rPr lang="en-US" dirty="0">
                <a:solidFill>
                  <a:srgbClr val="002060"/>
                </a:solidFill>
              </a:rPr>
              <a:t>, </a:t>
            </a:r>
            <a:r>
              <a:rPr lang="en-US" dirty="0" err="1">
                <a:solidFill>
                  <a:srgbClr val="002060"/>
                </a:solidFill>
              </a:rPr>
              <a:t>Customers.CustomerName</a:t>
            </a:r>
            <a:r>
              <a:rPr lang="en-US" dirty="0">
                <a:solidFill>
                  <a:srgbClr val="002060"/>
                </a:solidFill>
              </a:rPr>
              <a:t>, </a:t>
            </a:r>
            <a:r>
              <a:rPr lang="en-US" dirty="0" err="1">
                <a:solidFill>
                  <a:srgbClr val="002060"/>
                </a:solidFill>
              </a:rPr>
              <a:t>Shippers.ShipperName</a:t>
            </a:r>
            <a:endParaRPr lang="en-US" dirty="0">
              <a:solidFill>
                <a:srgbClr val="002060"/>
              </a:solidFill>
            </a:endParaRPr>
          </a:p>
          <a:p>
            <a:pPr marL="0" indent="0">
              <a:buNone/>
            </a:pPr>
            <a:r>
              <a:rPr lang="en-US" dirty="0">
                <a:solidFill>
                  <a:srgbClr val="002060"/>
                </a:solidFill>
              </a:rPr>
              <a:t>FROM ((Orders</a:t>
            </a:r>
          </a:p>
          <a:p>
            <a:pPr marL="0" indent="0">
              <a:buNone/>
            </a:pPr>
            <a:r>
              <a:rPr lang="en-US" dirty="0">
                <a:solidFill>
                  <a:srgbClr val="002060"/>
                </a:solidFill>
              </a:rPr>
              <a:t>INNER JOIN Customers ON </a:t>
            </a:r>
            <a:r>
              <a:rPr lang="en-US" dirty="0" err="1">
                <a:solidFill>
                  <a:srgbClr val="002060"/>
                </a:solidFill>
              </a:rPr>
              <a:t>Orders.CustomerID</a:t>
            </a:r>
            <a:r>
              <a:rPr lang="en-US" dirty="0">
                <a:solidFill>
                  <a:srgbClr val="002060"/>
                </a:solidFill>
              </a:rPr>
              <a:t> = </a:t>
            </a:r>
            <a:r>
              <a:rPr lang="en-US" dirty="0" err="1">
                <a:solidFill>
                  <a:srgbClr val="002060"/>
                </a:solidFill>
              </a:rPr>
              <a:t>Customers.CustomerID</a:t>
            </a:r>
            <a:r>
              <a:rPr lang="en-US" dirty="0">
                <a:solidFill>
                  <a:srgbClr val="002060"/>
                </a:solidFill>
              </a:rPr>
              <a:t>)</a:t>
            </a:r>
          </a:p>
          <a:p>
            <a:pPr marL="0" indent="0">
              <a:buNone/>
            </a:pPr>
            <a:r>
              <a:rPr lang="en-US" dirty="0">
                <a:solidFill>
                  <a:srgbClr val="002060"/>
                </a:solidFill>
              </a:rPr>
              <a:t>INNER JOIN Shippers ON </a:t>
            </a:r>
            <a:r>
              <a:rPr lang="en-US" dirty="0" err="1">
                <a:solidFill>
                  <a:srgbClr val="002060"/>
                </a:solidFill>
              </a:rPr>
              <a:t>Orders.ShipperID</a:t>
            </a:r>
            <a:r>
              <a:rPr lang="en-US" dirty="0">
                <a:solidFill>
                  <a:srgbClr val="002060"/>
                </a:solidFill>
              </a:rPr>
              <a:t> = </a:t>
            </a:r>
            <a:r>
              <a:rPr lang="en-US" dirty="0" err="1">
                <a:solidFill>
                  <a:srgbClr val="002060"/>
                </a:solidFill>
              </a:rPr>
              <a:t>Shippers.ShipperID</a:t>
            </a:r>
            <a:r>
              <a:rPr lang="en-US" dirty="0">
                <a:solidFill>
                  <a:srgbClr val="002060"/>
                </a:solidFill>
              </a:rPr>
              <a:t>);</a:t>
            </a:r>
          </a:p>
          <a:p>
            <a:pPr marL="0" indent="0">
              <a:buNone/>
            </a:pPr>
            <a:endParaRPr lang="en-US" dirty="0">
              <a:solidFill>
                <a:srgbClr val="002060"/>
              </a:solidFill>
            </a:endParaRPr>
          </a:p>
        </p:txBody>
      </p:sp>
    </p:spTree>
    <p:extLst>
      <p:ext uri="{BB962C8B-B14F-4D97-AF65-F5344CB8AC3E}">
        <p14:creationId xmlns:p14="http://schemas.microsoft.com/office/powerpoint/2010/main" val="384005325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30209" y="175852"/>
            <a:ext cx="8839200" cy="609599"/>
          </a:xfrm>
        </p:spPr>
        <p:txBody>
          <a:bodyPr>
            <a:normAutofit/>
          </a:bodyPr>
          <a:lstStyle/>
          <a:p>
            <a:r>
              <a:rPr lang="en-US" altLang="en-US" sz="3200" dirty="0" smtClean="0"/>
              <a:t>Left join</a:t>
            </a:r>
            <a:endParaRPr lang="en-US" altLang="en-US" sz="3200" dirty="0"/>
          </a:p>
        </p:txBody>
      </p:sp>
      <p:sp>
        <p:nvSpPr>
          <p:cNvPr id="280579" name="Rectangle 3"/>
          <p:cNvSpPr>
            <a:spLocks noGrp="1" noChangeArrowheads="1"/>
          </p:cNvSpPr>
          <p:nvPr>
            <p:ph type="body" idx="1"/>
          </p:nvPr>
        </p:nvSpPr>
        <p:spPr/>
        <p:txBody>
          <a:bodyPr>
            <a:normAutofit/>
          </a:bodyPr>
          <a:lstStyle/>
          <a:p>
            <a:pPr>
              <a:buFontTx/>
              <a:buNone/>
            </a:pPr>
            <a:r>
              <a:rPr lang="en-US" altLang="en-US" sz="2000" b="1" dirty="0" smtClean="0"/>
              <a:t>      The </a:t>
            </a:r>
            <a:r>
              <a:rPr lang="en-US" altLang="en-US" sz="2000" b="1" dirty="0"/>
              <a:t>LEFT JOIN keyword returns all records from the left table (table1), and the </a:t>
            </a:r>
            <a:r>
              <a:rPr lang="en-US" altLang="en-US" sz="2000" b="1" dirty="0" smtClean="0"/>
              <a:t>matched records </a:t>
            </a:r>
            <a:r>
              <a:rPr lang="en-US" altLang="en-US" sz="2000" b="1" dirty="0"/>
              <a:t>from the right table (table2). The result is NULL from the right side, if there is no match.</a:t>
            </a:r>
          </a:p>
          <a:p>
            <a:pPr>
              <a:buFontTx/>
              <a:buNone/>
            </a:pPr>
            <a:r>
              <a:rPr lang="en-US" altLang="en-US" sz="2000" b="1" dirty="0" smtClean="0"/>
              <a:t>Syntax:</a:t>
            </a:r>
          </a:p>
          <a:p>
            <a:pPr>
              <a:buFontTx/>
              <a:buNone/>
            </a:pPr>
            <a:r>
              <a:rPr lang="en-US" altLang="en-US" sz="2000" b="1" dirty="0"/>
              <a:t>SELECT </a:t>
            </a:r>
            <a:r>
              <a:rPr lang="en-US" altLang="en-US" sz="2000" b="1" dirty="0" err="1"/>
              <a:t>column_name</a:t>
            </a:r>
            <a:r>
              <a:rPr lang="en-US" altLang="en-US" sz="2000" b="1" dirty="0"/>
              <a:t>(s)</a:t>
            </a:r>
          </a:p>
          <a:p>
            <a:pPr>
              <a:buFontTx/>
              <a:buNone/>
            </a:pPr>
            <a:r>
              <a:rPr lang="en-US" altLang="en-US" sz="2000" b="1" dirty="0"/>
              <a:t>FROM table1</a:t>
            </a:r>
          </a:p>
          <a:p>
            <a:pPr>
              <a:buFontTx/>
              <a:buNone/>
            </a:pPr>
            <a:r>
              <a:rPr lang="en-US" altLang="en-US" sz="2000" b="1" dirty="0"/>
              <a:t>LEFT JOIN table2 ON table1.column_name = table2.column_name;</a:t>
            </a:r>
          </a:p>
          <a:p>
            <a:pPr>
              <a:buFontTx/>
              <a:buNone/>
            </a:pPr>
            <a:endParaRPr lang="en-US" altLang="en-US" sz="2000" b="1" dirty="0"/>
          </a:p>
          <a:p>
            <a:pPr>
              <a:buNone/>
            </a:pPr>
            <a:r>
              <a:rPr lang="en-US" altLang="en-US" sz="2000" b="1" dirty="0">
                <a:solidFill>
                  <a:srgbClr val="F39220"/>
                </a:solidFill>
              </a:rPr>
              <a:t>Example :</a:t>
            </a:r>
          </a:p>
          <a:p>
            <a:pPr lvl="1">
              <a:lnSpc>
                <a:spcPct val="90000"/>
              </a:lnSpc>
              <a:buNone/>
            </a:pPr>
            <a:r>
              <a:rPr lang="en-US" altLang="en-US" sz="2000" b="1" dirty="0" smtClean="0">
                <a:solidFill>
                  <a:srgbClr val="000061"/>
                </a:solidFill>
              </a:rPr>
              <a:t>SELECT </a:t>
            </a:r>
            <a:r>
              <a:rPr lang="en-US" altLang="en-US" sz="2000" b="1" dirty="0" err="1">
                <a:solidFill>
                  <a:srgbClr val="000061"/>
                </a:solidFill>
              </a:rPr>
              <a:t>Customers.CustomerName</a:t>
            </a:r>
            <a:r>
              <a:rPr lang="en-US" altLang="en-US" sz="2000" b="1" dirty="0">
                <a:solidFill>
                  <a:srgbClr val="000061"/>
                </a:solidFill>
              </a:rPr>
              <a:t>, </a:t>
            </a:r>
            <a:r>
              <a:rPr lang="en-US" altLang="en-US" sz="2000" b="1" dirty="0" err="1">
                <a:solidFill>
                  <a:srgbClr val="000061"/>
                </a:solidFill>
              </a:rPr>
              <a:t>Orders.OrderID</a:t>
            </a:r>
            <a:endParaRPr lang="en-US" altLang="en-US" sz="2000" b="1" dirty="0">
              <a:solidFill>
                <a:srgbClr val="000061"/>
              </a:solidFill>
            </a:endParaRPr>
          </a:p>
          <a:p>
            <a:pPr lvl="1">
              <a:lnSpc>
                <a:spcPct val="90000"/>
              </a:lnSpc>
              <a:buNone/>
            </a:pPr>
            <a:r>
              <a:rPr lang="en-US" altLang="en-US" sz="2000" b="1" dirty="0">
                <a:solidFill>
                  <a:srgbClr val="000061"/>
                </a:solidFill>
              </a:rPr>
              <a:t>FROM Customers</a:t>
            </a:r>
          </a:p>
          <a:p>
            <a:pPr lvl="1">
              <a:lnSpc>
                <a:spcPct val="90000"/>
              </a:lnSpc>
              <a:buNone/>
            </a:pPr>
            <a:r>
              <a:rPr lang="en-US" altLang="en-US" sz="2000" b="1" dirty="0">
                <a:solidFill>
                  <a:srgbClr val="000061"/>
                </a:solidFill>
              </a:rPr>
              <a:t>LEFT JOIN Orders ON </a:t>
            </a:r>
            <a:r>
              <a:rPr lang="en-US" altLang="en-US" sz="2000" b="1" dirty="0" err="1">
                <a:solidFill>
                  <a:srgbClr val="000061"/>
                </a:solidFill>
              </a:rPr>
              <a:t>Customers.CustomerID</a:t>
            </a:r>
            <a:r>
              <a:rPr lang="en-US" altLang="en-US" sz="2000" b="1" dirty="0">
                <a:solidFill>
                  <a:srgbClr val="000061"/>
                </a:solidFill>
              </a:rPr>
              <a:t> = </a:t>
            </a:r>
            <a:r>
              <a:rPr lang="en-US" altLang="en-US" sz="2000" b="1" dirty="0" err="1">
                <a:solidFill>
                  <a:srgbClr val="000061"/>
                </a:solidFill>
              </a:rPr>
              <a:t>Orders.CustomerID</a:t>
            </a:r>
            <a:endParaRPr lang="en-US" altLang="en-US" sz="2000" b="1" dirty="0">
              <a:solidFill>
                <a:srgbClr val="000061"/>
              </a:solidFill>
            </a:endParaRPr>
          </a:p>
          <a:p>
            <a:pPr lvl="1">
              <a:lnSpc>
                <a:spcPct val="90000"/>
              </a:lnSpc>
              <a:buNone/>
            </a:pPr>
            <a:r>
              <a:rPr lang="en-US" altLang="en-US" sz="2000" b="1" dirty="0">
                <a:solidFill>
                  <a:srgbClr val="000061"/>
                </a:solidFill>
              </a:rPr>
              <a:t>ORDER BY </a:t>
            </a:r>
            <a:r>
              <a:rPr lang="en-US" altLang="en-US" sz="2000" b="1" dirty="0" err="1">
                <a:solidFill>
                  <a:srgbClr val="000061"/>
                </a:solidFill>
              </a:rPr>
              <a:t>Customers.CustomerName</a:t>
            </a:r>
            <a:r>
              <a:rPr lang="en-US" altLang="en-US" sz="2000" b="1" dirty="0">
                <a:solidFill>
                  <a:srgbClr val="000061"/>
                </a:solidFill>
              </a:rPr>
              <a:t>;</a:t>
            </a:r>
          </a:p>
          <a:p>
            <a:endParaRPr lang="en-US" altLang="en-US" sz="2000" dirty="0"/>
          </a:p>
        </p:txBody>
      </p:sp>
    </p:spTree>
    <p:extLst>
      <p:ext uri="{BB962C8B-B14F-4D97-AF65-F5344CB8AC3E}">
        <p14:creationId xmlns:p14="http://schemas.microsoft.com/office/powerpoint/2010/main" val="405315523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30209" y="175852"/>
            <a:ext cx="8839200" cy="609599"/>
          </a:xfrm>
        </p:spPr>
        <p:txBody>
          <a:bodyPr>
            <a:normAutofit/>
          </a:bodyPr>
          <a:lstStyle/>
          <a:p>
            <a:r>
              <a:rPr lang="en-US" altLang="en-US" sz="3200" dirty="0" smtClean="0"/>
              <a:t>Right join</a:t>
            </a:r>
            <a:endParaRPr lang="en-US" altLang="en-US" sz="3200" dirty="0"/>
          </a:p>
        </p:txBody>
      </p:sp>
      <p:sp>
        <p:nvSpPr>
          <p:cNvPr id="280579" name="Rectangle 3"/>
          <p:cNvSpPr>
            <a:spLocks noGrp="1" noChangeArrowheads="1"/>
          </p:cNvSpPr>
          <p:nvPr>
            <p:ph type="body" idx="1"/>
          </p:nvPr>
        </p:nvSpPr>
        <p:spPr/>
        <p:txBody>
          <a:bodyPr>
            <a:normAutofit/>
          </a:bodyPr>
          <a:lstStyle/>
          <a:p>
            <a:pPr>
              <a:buFontTx/>
              <a:buNone/>
            </a:pPr>
            <a:r>
              <a:rPr lang="en-US" altLang="en-US" sz="2000" b="1" dirty="0" smtClean="0"/>
              <a:t>      The </a:t>
            </a:r>
            <a:r>
              <a:rPr lang="en-US" altLang="en-US" sz="2000" b="1" dirty="0"/>
              <a:t>RIGHT JOIN keyword returns all records from the right table (table2), and the matched records from the left table (table1). The result is NULL from the left side, when there is no match.</a:t>
            </a:r>
          </a:p>
          <a:p>
            <a:pPr>
              <a:buFontTx/>
              <a:buNone/>
            </a:pPr>
            <a:r>
              <a:rPr lang="en-US" altLang="en-US" sz="2000" b="1" dirty="0" smtClean="0"/>
              <a:t>Syntax:</a:t>
            </a:r>
          </a:p>
          <a:p>
            <a:pPr>
              <a:buFontTx/>
              <a:buNone/>
            </a:pPr>
            <a:r>
              <a:rPr lang="en-US" altLang="en-US" sz="2000" b="1" dirty="0"/>
              <a:t>SELECT </a:t>
            </a:r>
            <a:r>
              <a:rPr lang="en-US" altLang="en-US" sz="2000" b="1" dirty="0" err="1"/>
              <a:t>column_name</a:t>
            </a:r>
            <a:r>
              <a:rPr lang="en-US" altLang="en-US" sz="2000" b="1" dirty="0"/>
              <a:t>(s)</a:t>
            </a:r>
          </a:p>
          <a:p>
            <a:pPr>
              <a:buFontTx/>
              <a:buNone/>
            </a:pPr>
            <a:r>
              <a:rPr lang="en-US" altLang="en-US" sz="2000" b="1" dirty="0"/>
              <a:t>FROM table1</a:t>
            </a:r>
          </a:p>
          <a:p>
            <a:pPr>
              <a:buFontTx/>
              <a:buNone/>
            </a:pPr>
            <a:r>
              <a:rPr lang="en-US" altLang="en-US" sz="2000" b="1" dirty="0"/>
              <a:t>RIGHT JOIN table2 ON table1.column_name = table2.column_name;</a:t>
            </a:r>
          </a:p>
          <a:p>
            <a:pPr>
              <a:buFontTx/>
              <a:buNone/>
            </a:pPr>
            <a:endParaRPr lang="en-US" altLang="en-US" sz="2000" b="1" dirty="0"/>
          </a:p>
          <a:p>
            <a:pPr>
              <a:buNone/>
            </a:pPr>
            <a:r>
              <a:rPr lang="en-US" altLang="en-US" sz="2000" b="1" dirty="0">
                <a:solidFill>
                  <a:srgbClr val="F39220"/>
                </a:solidFill>
              </a:rPr>
              <a:t>Example :</a:t>
            </a:r>
          </a:p>
          <a:p>
            <a:pPr lvl="1">
              <a:lnSpc>
                <a:spcPct val="90000"/>
              </a:lnSpc>
              <a:buNone/>
            </a:pPr>
            <a:r>
              <a:rPr lang="en-US" altLang="en-US" sz="2000" b="1" dirty="0">
                <a:solidFill>
                  <a:srgbClr val="000061"/>
                </a:solidFill>
              </a:rPr>
              <a:t>SELECT </a:t>
            </a:r>
            <a:r>
              <a:rPr lang="en-US" altLang="en-US" sz="2000" b="1" dirty="0" err="1">
                <a:solidFill>
                  <a:srgbClr val="000061"/>
                </a:solidFill>
              </a:rPr>
              <a:t>Orders.OrderID</a:t>
            </a:r>
            <a:r>
              <a:rPr lang="en-US" altLang="en-US" sz="2000" b="1" dirty="0">
                <a:solidFill>
                  <a:srgbClr val="000061"/>
                </a:solidFill>
              </a:rPr>
              <a:t>, </a:t>
            </a:r>
            <a:r>
              <a:rPr lang="en-US" altLang="en-US" sz="2000" b="1" dirty="0" err="1">
                <a:solidFill>
                  <a:srgbClr val="000061"/>
                </a:solidFill>
              </a:rPr>
              <a:t>Employees.LastName</a:t>
            </a:r>
            <a:r>
              <a:rPr lang="en-US" altLang="en-US" sz="2000" b="1" dirty="0">
                <a:solidFill>
                  <a:srgbClr val="000061"/>
                </a:solidFill>
              </a:rPr>
              <a:t>, </a:t>
            </a:r>
            <a:r>
              <a:rPr lang="en-US" altLang="en-US" sz="2000" b="1" dirty="0" err="1">
                <a:solidFill>
                  <a:srgbClr val="000061"/>
                </a:solidFill>
              </a:rPr>
              <a:t>Employees.FirstName</a:t>
            </a:r>
            <a:endParaRPr lang="en-US" altLang="en-US" sz="2000" b="1" dirty="0">
              <a:solidFill>
                <a:srgbClr val="000061"/>
              </a:solidFill>
            </a:endParaRPr>
          </a:p>
          <a:p>
            <a:pPr lvl="1">
              <a:lnSpc>
                <a:spcPct val="90000"/>
              </a:lnSpc>
              <a:buNone/>
            </a:pPr>
            <a:r>
              <a:rPr lang="en-US" altLang="en-US" sz="2000" b="1" dirty="0">
                <a:solidFill>
                  <a:srgbClr val="000061"/>
                </a:solidFill>
              </a:rPr>
              <a:t>FROM Orders</a:t>
            </a:r>
          </a:p>
          <a:p>
            <a:pPr lvl="1">
              <a:lnSpc>
                <a:spcPct val="90000"/>
              </a:lnSpc>
              <a:buNone/>
            </a:pPr>
            <a:r>
              <a:rPr lang="en-US" altLang="en-US" sz="2000" b="1" dirty="0">
                <a:solidFill>
                  <a:srgbClr val="000061"/>
                </a:solidFill>
              </a:rPr>
              <a:t>RIGHT JOIN Employees ON </a:t>
            </a:r>
            <a:r>
              <a:rPr lang="en-US" altLang="en-US" sz="2000" b="1" dirty="0" err="1">
                <a:solidFill>
                  <a:srgbClr val="000061"/>
                </a:solidFill>
              </a:rPr>
              <a:t>Orders.EmployeeID</a:t>
            </a:r>
            <a:r>
              <a:rPr lang="en-US" altLang="en-US" sz="2000" b="1" dirty="0">
                <a:solidFill>
                  <a:srgbClr val="000061"/>
                </a:solidFill>
              </a:rPr>
              <a:t> = </a:t>
            </a:r>
            <a:r>
              <a:rPr lang="en-US" altLang="en-US" sz="2000" b="1" dirty="0" err="1">
                <a:solidFill>
                  <a:srgbClr val="000061"/>
                </a:solidFill>
              </a:rPr>
              <a:t>Employees.EmployeeID</a:t>
            </a:r>
            <a:endParaRPr lang="en-US" altLang="en-US" sz="2000" b="1" dirty="0">
              <a:solidFill>
                <a:srgbClr val="000061"/>
              </a:solidFill>
            </a:endParaRPr>
          </a:p>
          <a:p>
            <a:pPr lvl="1">
              <a:lnSpc>
                <a:spcPct val="90000"/>
              </a:lnSpc>
              <a:buNone/>
            </a:pPr>
            <a:r>
              <a:rPr lang="en-US" altLang="en-US" sz="2000" b="1" dirty="0">
                <a:solidFill>
                  <a:srgbClr val="000061"/>
                </a:solidFill>
              </a:rPr>
              <a:t>ORDER BY </a:t>
            </a:r>
            <a:r>
              <a:rPr lang="en-US" altLang="en-US" sz="2000" b="1" dirty="0" err="1">
                <a:solidFill>
                  <a:srgbClr val="000061"/>
                </a:solidFill>
              </a:rPr>
              <a:t>Orders.OrderID</a:t>
            </a:r>
            <a:r>
              <a:rPr lang="en-US" altLang="en-US" sz="2000" b="1" dirty="0">
                <a:solidFill>
                  <a:srgbClr val="000061"/>
                </a:solidFill>
              </a:rPr>
              <a:t>;</a:t>
            </a:r>
          </a:p>
          <a:p>
            <a:endParaRPr lang="en-US" altLang="en-US" sz="2000" dirty="0"/>
          </a:p>
        </p:txBody>
      </p:sp>
    </p:spTree>
    <p:extLst>
      <p:ext uri="{BB962C8B-B14F-4D97-AF65-F5344CB8AC3E}">
        <p14:creationId xmlns:p14="http://schemas.microsoft.com/office/powerpoint/2010/main" val="387480587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ltLang="en-US" sz="3200" b="1" dirty="0"/>
              <a:t>Self Joins</a:t>
            </a:r>
            <a:r>
              <a:rPr lang="en-US" altLang="en-US" sz="3200" dirty="0"/>
              <a:t/>
            </a:r>
            <a:br>
              <a:rPr lang="en-US" altLang="en-US" sz="3200" dirty="0"/>
            </a:br>
            <a:endParaRPr lang="en-US" altLang="en-US" sz="3200" dirty="0"/>
          </a:p>
        </p:txBody>
      </p:sp>
      <p:graphicFrame>
        <p:nvGraphicFramePr>
          <p:cNvPr id="282690" name="Group 66"/>
          <p:cNvGraphicFramePr>
            <a:graphicFrameLocks noGrp="1"/>
          </p:cNvGraphicFramePr>
          <p:nvPr>
            <p:ph sz="half" idx="1"/>
            <p:extLst>
              <p:ext uri="{D42A27DB-BD31-4B8C-83A1-F6EECF244321}">
                <p14:modId xmlns:p14="http://schemas.microsoft.com/office/powerpoint/2010/main" val="2912113287"/>
              </p:ext>
            </p:extLst>
          </p:nvPr>
        </p:nvGraphicFramePr>
        <p:xfrm>
          <a:off x="1779270" y="1247776"/>
          <a:ext cx="4038600" cy="2028827"/>
        </p:xfrm>
        <a:graphic>
          <a:graphicData uri="http://schemas.openxmlformats.org/drawingml/2006/table">
            <a:tbl>
              <a:tblPr/>
              <a:tblGrid>
                <a:gridCol w="1350963"/>
                <a:gridCol w="1038225"/>
                <a:gridCol w="1649412"/>
              </a:tblGrid>
              <a:tr h="56991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Employee_ID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Last_Name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Manager_ID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Lanson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Scott</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Toyota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576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1004</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Hunda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2629" name="Rectangle 5"/>
          <p:cNvSpPr>
            <a:spLocks noChangeArrowheads="1"/>
          </p:cNvSpPr>
          <p:nvPr/>
        </p:nvSpPr>
        <p:spPr bwMode="auto">
          <a:xfrm>
            <a:off x="2133600" y="4724401"/>
            <a:ext cx="80772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6777" indent="-456777" fontAlgn="base">
              <a:spcBef>
                <a:spcPct val="20000"/>
              </a:spcBef>
              <a:spcAft>
                <a:spcPct val="0"/>
              </a:spcAft>
              <a:buClr>
                <a:srgbClr val="4D4D4D"/>
              </a:buClr>
            </a:pPr>
            <a:r>
              <a:rPr lang="en-US" altLang="en-US" sz="2000" b="1" dirty="0">
                <a:solidFill>
                  <a:srgbClr val="F39220"/>
                </a:solidFill>
                <a:latin typeface="Arial" panose="020B0604020202020204" pitchFamily="34" charset="0"/>
                <a:cs typeface="Arial" panose="020B0604020202020204" pitchFamily="34" charset="0"/>
              </a:rPr>
              <a:t>Example: </a:t>
            </a:r>
          </a:p>
          <a:p>
            <a:r>
              <a:rPr lang="en-US" altLang="en-US" b="1" dirty="0">
                <a:solidFill>
                  <a:srgbClr val="122AA0"/>
                </a:solidFill>
                <a:latin typeface="Tahoma" panose="020B0604030504040204" pitchFamily="34" charset="0"/>
              </a:rPr>
              <a:t>SELECT </a:t>
            </a:r>
            <a:r>
              <a:rPr lang="en-US" altLang="en-US" b="1" dirty="0" err="1">
                <a:solidFill>
                  <a:srgbClr val="122AA0"/>
                </a:solidFill>
                <a:latin typeface="Tahoma" panose="020B0604030504040204" pitchFamily="34" charset="0"/>
              </a:rPr>
              <a:t>worker.last_name</a:t>
            </a:r>
            <a:r>
              <a:rPr lang="en-US" altLang="en-US" b="1" dirty="0">
                <a:solidFill>
                  <a:srgbClr val="122AA0"/>
                </a:solidFill>
                <a:latin typeface="Tahoma" panose="020B0604030504040204" pitchFamily="34" charset="0"/>
              </a:rPr>
              <a:t> || ’ works for ’</a:t>
            </a:r>
          </a:p>
          <a:p>
            <a:r>
              <a:rPr lang="en-US" altLang="en-US" b="1" dirty="0">
                <a:solidFill>
                  <a:srgbClr val="122AA0"/>
                </a:solidFill>
                <a:latin typeface="Tahoma" panose="020B0604030504040204" pitchFamily="34" charset="0"/>
              </a:rPr>
              <a:t>|| </a:t>
            </a:r>
            <a:r>
              <a:rPr lang="en-US" altLang="en-US" b="1" dirty="0" err="1">
                <a:solidFill>
                  <a:srgbClr val="122AA0"/>
                </a:solidFill>
                <a:latin typeface="Tahoma" panose="020B0604030504040204" pitchFamily="34" charset="0"/>
              </a:rPr>
              <a:t>manager.last_name</a:t>
            </a:r>
            <a:endParaRPr lang="en-US" altLang="en-US" b="1" dirty="0">
              <a:solidFill>
                <a:srgbClr val="122AA0"/>
              </a:solidFill>
              <a:latin typeface="Tahoma" panose="020B0604030504040204" pitchFamily="34" charset="0"/>
            </a:endParaRPr>
          </a:p>
          <a:p>
            <a:r>
              <a:rPr lang="en-US" altLang="en-US" b="1" dirty="0">
                <a:solidFill>
                  <a:srgbClr val="122AA0"/>
                </a:solidFill>
                <a:latin typeface="Tahoma" panose="020B0604030504040204" pitchFamily="34" charset="0"/>
              </a:rPr>
              <a:t>FROM employees worker, employees manager</a:t>
            </a:r>
          </a:p>
          <a:p>
            <a:r>
              <a:rPr lang="en-US" altLang="en-US" b="1" dirty="0">
                <a:solidFill>
                  <a:srgbClr val="122AA0"/>
                </a:solidFill>
                <a:latin typeface="Tahoma" panose="020B0604030504040204" pitchFamily="34" charset="0"/>
              </a:rPr>
              <a:t>WHERE </a:t>
            </a:r>
            <a:r>
              <a:rPr lang="en-US" altLang="en-US" b="1" dirty="0" err="1">
                <a:solidFill>
                  <a:srgbClr val="122AA0"/>
                </a:solidFill>
                <a:latin typeface="Tahoma" panose="020B0604030504040204" pitchFamily="34" charset="0"/>
              </a:rPr>
              <a:t>worker.manager_id</a:t>
            </a:r>
            <a:r>
              <a:rPr lang="en-US" altLang="en-US" b="1" dirty="0">
                <a:solidFill>
                  <a:srgbClr val="122AA0"/>
                </a:solidFill>
                <a:latin typeface="Tahoma" panose="020B0604030504040204" pitchFamily="34" charset="0"/>
              </a:rPr>
              <a:t> = </a:t>
            </a:r>
            <a:r>
              <a:rPr lang="en-US" altLang="en-US" b="1" dirty="0" err="1">
                <a:solidFill>
                  <a:srgbClr val="122AA0"/>
                </a:solidFill>
                <a:latin typeface="Tahoma" panose="020B0604030504040204" pitchFamily="34" charset="0"/>
              </a:rPr>
              <a:t>manager.employee_id</a:t>
            </a:r>
            <a:r>
              <a:rPr lang="en-US" altLang="en-US" b="1" dirty="0"/>
              <a:t> ;</a:t>
            </a:r>
          </a:p>
        </p:txBody>
      </p:sp>
      <p:graphicFrame>
        <p:nvGraphicFramePr>
          <p:cNvPr id="282692" name="Group 68"/>
          <p:cNvGraphicFramePr>
            <a:graphicFrameLocks noGrp="1"/>
          </p:cNvGraphicFramePr>
          <p:nvPr>
            <p:ph sz="half" idx="2"/>
          </p:nvPr>
        </p:nvGraphicFramePr>
        <p:xfrm>
          <a:off x="6210301" y="1247776"/>
          <a:ext cx="2187575" cy="2028827"/>
        </p:xfrm>
        <a:graphic>
          <a:graphicData uri="http://schemas.openxmlformats.org/drawingml/2006/table">
            <a:tbl>
              <a:tblPr/>
              <a:tblGrid>
                <a:gridCol w="1028700"/>
                <a:gridCol w="1158875"/>
              </a:tblGrid>
              <a:tr h="590550">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Employee_ID</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Last_Name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Lanson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6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Scott</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Toyota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1004</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Hunda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2685" name="Text Box 61"/>
          <p:cNvSpPr txBox="1">
            <a:spLocks noChangeArrowheads="1"/>
          </p:cNvSpPr>
          <p:nvPr/>
        </p:nvSpPr>
        <p:spPr bwMode="auto">
          <a:xfrm>
            <a:off x="1981200" y="958850"/>
            <a:ext cx="289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Tahoma" panose="020B0604030504040204" pitchFamily="34" charset="0"/>
              </a:rPr>
              <a:t>Employee (Worker)</a:t>
            </a:r>
          </a:p>
        </p:txBody>
      </p:sp>
      <p:sp>
        <p:nvSpPr>
          <p:cNvPr id="282686" name="Text Box 62"/>
          <p:cNvSpPr txBox="1">
            <a:spLocks noChangeArrowheads="1"/>
          </p:cNvSpPr>
          <p:nvPr/>
        </p:nvSpPr>
        <p:spPr bwMode="auto">
          <a:xfrm>
            <a:off x="6096000" y="958850"/>
            <a:ext cx="2057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Tahoma" panose="020B0604030504040204" pitchFamily="34" charset="0"/>
              </a:rPr>
              <a:t>Employee (Manager)</a:t>
            </a:r>
          </a:p>
        </p:txBody>
      </p:sp>
      <p:sp>
        <p:nvSpPr>
          <p:cNvPr id="282687" name="Text Box 63"/>
          <p:cNvSpPr txBox="1">
            <a:spLocks noChangeArrowheads="1"/>
          </p:cNvSpPr>
          <p:nvPr/>
        </p:nvSpPr>
        <p:spPr bwMode="auto">
          <a:xfrm>
            <a:off x="3505200" y="3886200"/>
            <a:ext cx="4495800" cy="590550"/>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rgbClr val="122AA0"/>
                </a:solidFill>
                <a:latin typeface="Tahoma" panose="020B0604030504040204" pitchFamily="34" charset="0"/>
              </a:rPr>
              <a:t>Manager_ID in the WORKER is Equal to Employee_ID in the MANAGER table</a:t>
            </a:r>
          </a:p>
        </p:txBody>
      </p:sp>
      <p:sp>
        <p:nvSpPr>
          <p:cNvPr id="282693" name="Line 69"/>
          <p:cNvSpPr>
            <a:spLocks noChangeShapeType="1"/>
          </p:cNvSpPr>
          <p:nvPr/>
        </p:nvSpPr>
        <p:spPr bwMode="auto">
          <a:xfrm>
            <a:off x="4419600" y="33528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2694" name="Line 70"/>
          <p:cNvSpPr>
            <a:spLocks noChangeShapeType="1"/>
          </p:cNvSpPr>
          <p:nvPr/>
        </p:nvSpPr>
        <p:spPr bwMode="auto">
          <a:xfrm>
            <a:off x="6934200" y="33528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2695" name="Line 71"/>
          <p:cNvSpPr>
            <a:spLocks noChangeShapeType="1"/>
          </p:cNvSpPr>
          <p:nvPr/>
        </p:nvSpPr>
        <p:spPr bwMode="auto">
          <a:xfrm>
            <a:off x="4419600" y="3657600"/>
            <a:ext cx="2514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2696" name="Line 72"/>
          <p:cNvSpPr>
            <a:spLocks noChangeShapeType="1"/>
          </p:cNvSpPr>
          <p:nvPr/>
        </p:nvSpPr>
        <p:spPr bwMode="auto">
          <a:xfrm>
            <a:off x="5867400" y="36576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59873" y="727364"/>
            <a:ext cx="9150927" cy="923330"/>
          </a:xfrm>
          <a:prstGeom prst="rect">
            <a:avLst/>
          </a:prstGeom>
          <a:noFill/>
        </p:spPr>
        <p:txBody>
          <a:bodyPr wrap="square" rtlCol="0">
            <a:spAutoFit/>
          </a:bodyPr>
          <a:lstStyle/>
          <a:p>
            <a:r>
              <a:rPr lang="en-US" dirty="0"/>
              <a:t>A self JOIN is a regular join, but the table is joined with itself.</a:t>
            </a:r>
          </a:p>
          <a:p>
            <a:r>
              <a:rPr lang="en-US" dirty="0"/>
              <a:t/>
            </a:r>
            <a:br>
              <a:rPr lang="en-US" dirty="0"/>
            </a:br>
            <a:endParaRPr lang="en-US" dirty="0"/>
          </a:p>
        </p:txBody>
      </p:sp>
    </p:spTree>
    <p:extLst>
      <p:ext uri="{BB962C8B-B14F-4D97-AF65-F5344CB8AC3E}">
        <p14:creationId xmlns:p14="http://schemas.microsoft.com/office/powerpoint/2010/main" val="3869302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fontScale="90000"/>
          </a:bodyPr>
          <a:lstStyle/>
          <a:p>
            <a:r>
              <a:rPr lang="en-US" altLang="en-US" sz="3200"/>
              <a:t>Creating Joins with the ON Clause</a:t>
            </a:r>
            <a:br>
              <a:rPr lang="en-US" altLang="en-US" sz="3200"/>
            </a:br>
            <a:endParaRPr lang="en-US" altLang="en-US" sz="3200"/>
          </a:p>
        </p:txBody>
      </p:sp>
      <p:sp>
        <p:nvSpPr>
          <p:cNvPr id="288771" name="Rectangle 3"/>
          <p:cNvSpPr>
            <a:spLocks noGrp="1" noChangeArrowheads="1"/>
          </p:cNvSpPr>
          <p:nvPr>
            <p:ph type="body" idx="1"/>
          </p:nvPr>
        </p:nvSpPr>
        <p:spPr/>
        <p:txBody>
          <a:bodyPr>
            <a:normAutofit lnSpcReduction="10000"/>
          </a:bodyPr>
          <a:lstStyle/>
          <a:p>
            <a:pPr>
              <a:lnSpc>
                <a:spcPct val="80000"/>
              </a:lnSpc>
              <a:buFontTx/>
              <a:buNone/>
            </a:pPr>
            <a:endParaRPr lang="en-US" altLang="en-US" sz="1200" b="1" dirty="0"/>
          </a:p>
          <a:p>
            <a:pPr>
              <a:lnSpc>
                <a:spcPct val="80000"/>
              </a:lnSpc>
            </a:pPr>
            <a:r>
              <a:rPr lang="en-US" altLang="en-US" sz="1800" b="1" dirty="0"/>
              <a:t>The join condition for the natural join is basically an equijoin of all columns with the same name.</a:t>
            </a:r>
          </a:p>
          <a:p>
            <a:pPr>
              <a:lnSpc>
                <a:spcPct val="80000"/>
              </a:lnSpc>
            </a:pPr>
            <a:r>
              <a:rPr lang="en-US" altLang="en-US" sz="1800" b="1" dirty="0"/>
              <a:t>To specify arbitrary conditions or specify columns to join, the ON clause is used.</a:t>
            </a:r>
          </a:p>
          <a:p>
            <a:pPr>
              <a:lnSpc>
                <a:spcPct val="80000"/>
              </a:lnSpc>
            </a:pPr>
            <a:r>
              <a:rPr lang="en-US" altLang="en-US" sz="1800" b="1" dirty="0"/>
              <a:t>The join condition is separated from other </a:t>
            </a:r>
            <a:r>
              <a:rPr lang="en-US" altLang="en-US" sz="1800" b="1" i="1" dirty="0"/>
              <a:t>search </a:t>
            </a:r>
            <a:r>
              <a:rPr lang="en-US" altLang="en-US" sz="1800" b="1" dirty="0"/>
              <a:t>conditions.</a:t>
            </a:r>
          </a:p>
          <a:p>
            <a:pPr>
              <a:lnSpc>
                <a:spcPct val="80000"/>
              </a:lnSpc>
            </a:pPr>
            <a:r>
              <a:rPr lang="en-US" altLang="en-US" sz="1800" b="1" dirty="0"/>
              <a:t>The ON clause makes code easy to understand.</a:t>
            </a:r>
          </a:p>
          <a:p>
            <a:pPr>
              <a:lnSpc>
                <a:spcPct val="80000"/>
              </a:lnSpc>
            </a:pPr>
            <a:endParaRPr lang="en-US" altLang="en-US" sz="2000" b="1" dirty="0">
              <a:solidFill>
                <a:srgbClr val="000061"/>
              </a:solidFill>
            </a:endParaRPr>
          </a:p>
          <a:p>
            <a:pPr>
              <a:lnSpc>
                <a:spcPct val="80000"/>
              </a:lnSpc>
              <a:buNone/>
            </a:pPr>
            <a:r>
              <a:rPr lang="en-US" altLang="en-US" sz="2000" b="1" dirty="0">
                <a:solidFill>
                  <a:srgbClr val="F39220"/>
                </a:solidFill>
              </a:rPr>
              <a:t>Example 1: </a:t>
            </a:r>
          </a:p>
          <a:p>
            <a:pPr>
              <a:lnSpc>
                <a:spcPct val="80000"/>
              </a:lnSpc>
              <a:buFontTx/>
              <a:buNone/>
            </a:pPr>
            <a:endParaRPr lang="en-US" altLang="en-US" sz="1200" b="1" dirty="0"/>
          </a:p>
          <a:p>
            <a:pPr>
              <a:lnSpc>
                <a:spcPct val="80000"/>
              </a:lnSpc>
              <a:buFontTx/>
              <a:buNone/>
            </a:pPr>
            <a:r>
              <a:rPr lang="en-US" altLang="en-US" sz="1200" b="1" dirty="0"/>
              <a:t>SELECT </a:t>
            </a:r>
            <a:r>
              <a:rPr lang="en-US" altLang="en-US" sz="1200" b="1" dirty="0" err="1"/>
              <a:t>e.last_name</a:t>
            </a:r>
            <a:r>
              <a:rPr lang="en-US" altLang="en-US" sz="1200" b="1" dirty="0"/>
              <a:t> </a:t>
            </a:r>
            <a:r>
              <a:rPr lang="en-US" altLang="en-US" sz="1200" b="1" dirty="0" err="1"/>
              <a:t>emp</a:t>
            </a:r>
            <a:r>
              <a:rPr lang="en-US" altLang="en-US" sz="1200" b="1" dirty="0"/>
              <a:t>, </a:t>
            </a:r>
            <a:r>
              <a:rPr lang="en-US" altLang="en-US" sz="1200" b="1" dirty="0" err="1"/>
              <a:t>m.last_name</a:t>
            </a:r>
            <a:r>
              <a:rPr lang="en-US" altLang="en-US" sz="1200" b="1" dirty="0"/>
              <a:t> </a:t>
            </a:r>
            <a:r>
              <a:rPr lang="en-US" altLang="en-US" sz="1200" b="1" dirty="0" err="1"/>
              <a:t>mgr</a:t>
            </a:r>
            <a:endParaRPr lang="en-US" altLang="en-US" sz="1200" b="1" dirty="0"/>
          </a:p>
          <a:p>
            <a:pPr>
              <a:lnSpc>
                <a:spcPct val="80000"/>
              </a:lnSpc>
              <a:buFontTx/>
              <a:buNone/>
            </a:pPr>
            <a:r>
              <a:rPr lang="en-US" altLang="en-US" sz="1200" b="1" dirty="0"/>
              <a:t>FROM employees e JOIN employees m</a:t>
            </a:r>
          </a:p>
          <a:p>
            <a:pPr>
              <a:lnSpc>
                <a:spcPct val="80000"/>
              </a:lnSpc>
              <a:buFontTx/>
              <a:buNone/>
            </a:pPr>
            <a:r>
              <a:rPr lang="en-US" altLang="en-US" sz="1200" b="1" dirty="0"/>
              <a:t>ON (</a:t>
            </a:r>
            <a:r>
              <a:rPr lang="en-US" altLang="en-US" sz="1200" b="1" dirty="0" err="1"/>
              <a:t>e.manager_id</a:t>
            </a:r>
            <a:r>
              <a:rPr lang="en-US" altLang="en-US" sz="1200" b="1" dirty="0"/>
              <a:t> = </a:t>
            </a:r>
            <a:r>
              <a:rPr lang="en-US" altLang="en-US" sz="1200" b="1" dirty="0" err="1"/>
              <a:t>m.employee</a:t>
            </a:r>
            <a:r>
              <a:rPr lang="en-US" altLang="en-US" sz="1200" b="1" dirty="0"/>
              <a:t>)</a:t>
            </a:r>
          </a:p>
          <a:p>
            <a:pPr>
              <a:lnSpc>
                <a:spcPct val="80000"/>
              </a:lnSpc>
              <a:buFontTx/>
              <a:buNone/>
            </a:pPr>
            <a:endParaRPr lang="en-US" altLang="en-US" sz="1200" b="1" dirty="0"/>
          </a:p>
          <a:p>
            <a:pPr>
              <a:lnSpc>
                <a:spcPct val="80000"/>
              </a:lnSpc>
              <a:buNone/>
            </a:pPr>
            <a:r>
              <a:rPr lang="en-US" altLang="en-US" sz="2000" b="1" dirty="0">
                <a:solidFill>
                  <a:srgbClr val="F39220"/>
                </a:solidFill>
              </a:rPr>
              <a:t>Example 2: </a:t>
            </a:r>
          </a:p>
          <a:p>
            <a:pPr>
              <a:lnSpc>
                <a:spcPct val="80000"/>
              </a:lnSpc>
              <a:buFontTx/>
              <a:buNone/>
            </a:pPr>
            <a:endParaRPr lang="en-US" altLang="en-US" sz="1200" b="1" dirty="0"/>
          </a:p>
          <a:p>
            <a:pPr lvl="1">
              <a:lnSpc>
                <a:spcPct val="90000"/>
              </a:lnSpc>
              <a:buNone/>
            </a:pPr>
            <a:r>
              <a:rPr lang="en-US" altLang="en-US" sz="2000" b="1" dirty="0">
                <a:solidFill>
                  <a:srgbClr val="000061"/>
                </a:solidFill>
              </a:rPr>
              <a:t>SELECT </a:t>
            </a:r>
            <a:r>
              <a:rPr lang="en-US" altLang="en-US" sz="2000" b="1" dirty="0" err="1">
                <a:solidFill>
                  <a:srgbClr val="000061"/>
                </a:solidFill>
              </a:rPr>
              <a:t>employee_id</a:t>
            </a:r>
            <a:r>
              <a:rPr lang="en-US" altLang="en-US" sz="2000" b="1" dirty="0">
                <a:solidFill>
                  <a:srgbClr val="000061"/>
                </a:solidFill>
              </a:rPr>
              <a:t>, city, </a:t>
            </a:r>
            <a:r>
              <a:rPr lang="en-US" altLang="en-US" sz="2000" b="1" dirty="0" err="1">
                <a:solidFill>
                  <a:srgbClr val="000061"/>
                </a:solidFill>
              </a:rPr>
              <a:t>department_name</a:t>
            </a:r>
            <a:endParaRPr lang="en-US" altLang="en-US" sz="2000" b="1" dirty="0">
              <a:solidFill>
                <a:srgbClr val="000061"/>
              </a:solidFill>
            </a:endParaRPr>
          </a:p>
          <a:p>
            <a:pPr lvl="1">
              <a:lnSpc>
                <a:spcPct val="90000"/>
              </a:lnSpc>
              <a:buNone/>
            </a:pPr>
            <a:r>
              <a:rPr lang="en-US" altLang="en-US" sz="2000" b="1" dirty="0">
                <a:solidFill>
                  <a:srgbClr val="000061"/>
                </a:solidFill>
              </a:rPr>
              <a:t>FROM employees e</a:t>
            </a:r>
          </a:p>
          <a:p>
            <a:pPr lvl="1">
              <a:lnSpc>
                <a:spcPct val="90000"/>
              </a:lnSpc>
              <a:buNone/>
            </a:pPr>
            <a:r>
              <a:rPr lang="en-US" altLang="en-US" sz="2000" b="1" dirty="0">
                <a:solidFill>
                  <a:srgbClr val="000061"/>
                </a:solidFill>
              </a:rPr>
              <a:t>JOIN departments d</a:t>
            </a:r>
          </a:p>
          <a:p>
            <a:pPr lvl="1">
              <a:lnSpc>
                <a:spcPct val="90000"/>
              </a:lnSpc>
              <a:buNone/>
            </a:pPr>
            <a:r>
              <a:rPr lang="en-US" altLang="en-US" sz="2000" b="1" dirty="0">
                <a:solidFill>
                  <a:srgbClr val="000061"/>
                </a:solidFill>
              </a:rPr>
              <a:t>ON </a:t>
            </a:r>
            <a:r>
              <a:rPr lang="en-US" altLang="en-US" sz="2000" b="1" dirty="0" err="1">
                <a:solidFill>
                  <a:srgbClr val="000061"/>
                </a:solidFill>
              </a:rPr>
              <a:t>d.department_id</a:t>
            </a:r>
            <a:r>
              <a:rPr lang="en-US" altLang="en-US" sz="2000" b="1" dirty="0">
                <a:solidFill>
                  <a:srgbClr val="000061"/>
                </a:solidFill>
              </a:rPr>
              <a:t> = </a:t>
            </a:r>
            <a:r>
              <a:rPr lang="en-US" altLang="en-US" sz="2000" b="1" dirty="0" err="1">
                <a:solidFill>
                  <a:srgbClr val="000061"/>
                </a:solidFill>
              </a:rPr>
              <a:t>e.department_id</a:t>
            </a:r>
            <a:endParaRPr lang="en-US" altLang="en-US" sz="2000" b="1" dirty="0">
              <a:solidFill>
                <a:srgbClr val="000061"/>
              </a:solidFill>
            </a:endParaRPr>
          </a:p>
          <a:p>
            <a:pPr lvl="1">
              <a:lnSpc>
                <a:spcPct val="90000"/>
              </a:lnSpc>
              <a:buNone/>
            </a:pPr>
            <a:r>
              <a:rPr lang="en-US" altLang="en-US" sz="2000" b="1" dirty="0">
                <a:solidFill>
                  <a:srgbClr val="000061"/>
                </a:solidFill>
              </a:rPr>
              <a:t>JOIN locations l</a:t>
            </a:r>
          </a:p>
          <a:p>
            <a:pPr lvl="1">
              <a:buNone/>
            </a:pPr>
            <a:r>
              <a:rPr lang="en-US" altLang="en-US" sz="2000" b="1" dirty="0">
                <a:solidFill>
                  <a:srgbClr val="000061"/>
                </a:solidFill>
              </a:rPr>
              <a:t>ON </a:t>
            </a:r>
            <a:r>
              <a:rPr lang="en-US" altLang="en-US" sz="2000" b="1" dirty="0" err="1">
                <a:solidFill>
                  <a:srgbClr val="000061"/>
                </a:solidFill>
              </a:rPr>
              <a:t>d.location_id</a:t>
            </a:r>
            <a:r>
              <a:rPr lang="en-US" altLang="en-US" sz="2000" b="1" dirty="0">
                <a:solidFill>
                  <a:srgbClr val="000061"/>
                </a:solidFill>
              </a:rPr>
              <a:t> = </a:t>
            </a:r>
            <a:r>
              <a:rPr lang="en-US" altLang="en-US" sz="2000" b="1" dirty="0" err="1">
                <a:solidFill>
                  <a:srgbClr val="000061"/>
                </a:solidFill>
              </a:rPr>
              <a:t>l.location_id</a:t>
            </a:r>
            <a:r>
              <a:rPr lang="en-US" altLang="en-US" sz="2000" b="1" dirty="0">
                <a:solidFill>
                  <a:srgbClr val="000061"/>
                </a:solidFill>
              </a:rPr>
              <a:t>;</a:t>
            </a:r>
          </a:p>
          <a:p>
            <a:pPr>
              <a:lnSpc>
                <a:spcPct val="80000"/>
              </a:lnSpc>
            </a:pPr>
            <a:endParaRPr lang="en-US" altLang="en-US" sz="1200" b="1" dirty="0"/>
          </a:p>
          <a:p>
            <a:pPr>
              <a:lnSpc>
                <a:spcPct val="80000"/>
              </a:lnSpc>
              <a:buFontTx/>
              <a:buNone/>
            </a:pPr>
            <a:endParaRPr lang="en-US" altLang="en-US" sz="1200" dirty="0"/>
          </a:p>
          <a:p>
            <a:pPr>
              <a:lnSpc>
                <a:spcPct val="80000"/>
              </a:lnSpc>
            </a:pPr>
            <a:endParaRPr lang="en-US" altLang="en-US" sz="1200" dirty="0"/>
          </a:p>
        </p:txBody>
      </p:sp>
    </p:spTree>
    <p:extLst>
      <p:ext uri="{BB962C8B-B14F-4D97-AF65-F5344CB8AC3E}">
        <p14:creationId xmlns:p14="http://schemas.microsoft.com/office/powerpoint/2010/main" val="391523094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 Query</a:t>
            </a:r>
            <a:endParaRPr lang="en-US" dirty="0"/>
          </a:p>
        </p:txBody>
      </p:sp>
    </p:spTree>
    <p:extLst>
      <p:ext uri="{BB962C8B-B14F-4D97-AF65-F5344CB8AC3E}">
        <p14:creationId xmlns:p14="http://schemas.microsoft.com/office/powerpoint/2010/main" val="311938612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3" name="AutoShape 7"/>
          <p:cNvSpPr>
            <a:spLocks noChangeArrowheads="1"/>
          </p:cNvSpPr>
          <p:nvPr/>
        </p:nvSpPr>
        <p:spPr bwMode="auto">
          <a:xfrm>
            <a:off x="812800" y="3124200"/>
            <a:ext cx="10464800" cy="3048000"/>
          </a:xfrm>
          <a:prstGeom prst="roundRect">
            <a:avLst>
              <a:gd name="adj" fmla="val 16667"/>
            </a:avLst>
          </a:prstGeom>
          <a:solidFill>
            <a:srgbClr val="99C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000" b="1">
              <a:latin typeface="Tahoma" pitchFamily="34" charset="0"/>
            </a:endParaRPr>
          </a:p>
          <a:p>
            <a:r>
              <a:rPr lang="en-US" altLang="en-US" sz="2000" b="1">
                <a:latin typeface="Tahoma" pitchFamily="34" charset="0"/>
              </a:rPr>
              <a:t>Main Query</a:t>
            </a:r>
          </a:p>
          <a:p>
            <a:endParaRPr lang="en-US" altLang="en-US" sz="2000" b="1">
              <a:latin typeface="Tahoma" pitchFamily="34" charset="0"/>
            </a:endParaRPr>
          </a:p>
          <a:p>
            <a:r>
              <a:rPr lang="en-US" altLang="en-US" sz="2000" b="1">
                <a:latin typeface="Tahoma" pitchFamily="34" charset="0"/>
              </a:rPr>
              <a:t>	Which employees have salaries greater</a:t>
            </a:r>
          </a:p>
          <a:p>
            <a:r>
              <a:rPr lang="en-US" altLang="en-US" sz="2000" b="1">
                <a:latin typeface="Tahoma" pitchFamily="34" charset="0"/>
              </a:rPr>
              <a:t>	than Lanson’s salary?</a:t>
            </a: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p:txBody>
      </p:sp>
      <p:sp>
        <p:nvSpPr>
          <p:cNvPr id="249858" name="Rectangle 2"/>
          <p:cNvSpPr>
            <a:spLocks noGrp="1" noChangeArrowheads="1"/>
          </p:cNvSpPr>
          <p:nvPr>
            <p:ph type="title"/>
          </p:nvPr>
        </p:nvSpPr>
        <p:spPr>
          <a:xfrm>
            <a:off x="215074" y="234856"/>
            <a:ext cx="8839200" cy="609599"/>
          </a:xfrm>
        </p:spPr>
        <p:txBody>
          <a:bodyPr>
            <a:normAutofit fontScale="90000"/>
          </a:bodyPr>
          <a:lstStyle/>
          <a:p>
            <a:r>
              <a:rPr lang="en-US" altLang="en-US" sz="3200" b="1" dirty="0"/>
              <a:t/>
            </a:r>
            <a:br>
              <a:rPr lang="en-US" altLang="en-US" sz="3200" b="1" dirty="0"/>
            </a:br>
            <a:r>
              <a:rPr lang="en-US" altLang="en-US" sz="2700" b="1" dirty="0"/>
              <a:t>Using a Sub query to Solve a Problem</a:t>
            </a:r>
            <a:r>
              <a:rPr lang="en-US" altLang="en-US" sz="3200" dirty="0"/>
              <a:t/>
            </a:r>
            <a:br>
              <a:rPr lang="en-US" altLang="en-US" sz="3200" dirty="0"/>
            </a:br>
            <a:endParaRPr lang="en-US" altLang="en-US" sz="3200" dirty="0"/>
          </a:p>
        </p:txBody>
      </p:sp>
      <p:sp>
        <p:nvSpPr>
          <p:cNvPr id="249861" name="Rectangle 5"/>
          <p:cNvSpPr>
            <a:spLocks noChangeArrowheads="1"/>
          </p:cNvSpPr>
          <p:nvPr/>
        </p:nvSpPr>
        <p:spPr bwMode="auto">
          <a:xfrm>
            <a:off x="609600" y="1378028"/>
            <a:ext cx="110744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buChar char="•"/>
              <a:defRPr sz="3200">
                <a:solidFill>
                  <a:srgbClr val="122AA0"/>
                </a:solidFill>
                <a:latin typeface="Tahoma" pitchFamily="34" charset="0"/>
              </a:defRPr>
            </a:lvl1pPr>
            <a:lvl2pPr marL="742950" indent="-285750">
              <a:spcBef>
                <a:spcPct val="20000"/>
              </a:spcBef>
              <a:buSzPct val="80000"/>
              <a:buChar char="–"/>
              <a:defRPr sz="2800">
                <a:solidFill>
                  <a:srgbClr val="122AA0"/>
                </a:solidFill>
                <a:latin typeface="Tahoma" pitchFamily="34" charset="0"/>
              </a:defRPr>
            </a:lvl2pPr>
            <a:lvl3pPr marL="1143000" indent="-228600">
              <a:spcBef>
                <a:spcPct val="20000"/>
              </a:spcBef>
              <a:buSzPct val="80000"/>
              <a:buChar char="•"/>
              <a:defRPr sz="2400">
                <a:solidFill>
                  <a:srgbClr val="122AA0"/>
                </a:solidFill>
                <a:latin typeface="Tahoma" pitchFamily="34" charset="0"/>
              </a:defRPr>
            </a:lvl3pPr>
            <a:lvl4pPr marL="1600200" indent="-228600">
              <a:spcBef>
                <a:spcPct val="20000"/>
              </a:spcBef>
              <a:buSzPct val="80000"/>
              <a:buChar char="–"/>
              <a:defRPr sz="2000">
                <a:solidFill>
                  <a:srgbClr val="122AA0"/>
                </a:solidFill>
                <a:latin typeface="Tahoma" pitchFamily="34" charset="0"/>
              </a:defRPr>
            </a:lvl4pPr>
            <a:lvl5pPr marL="2057400" indent="-228600">
              <a:spcBef>
                <a:spcPct val="20000"/>
              </a:spcBef>
              <a:buSzPct val="80000"/>
              <a:buChar char="»"/>
              <a:defRPr>
                <a:solidFill>
                  <a:srgbClr val="122AA0"/>
                </a:solidFill>
                <a:latin typeface="Tahoma" pitchFamily="34" charset="0"/>
              </a:defRPr>
            </a:lvl5pPr>
            <a:lvl6pPr marL="2514600" indent="-228600" fontAlgn="base">
              <a:spcBef>
                <a:spcPct val="20000"/>
              </a:spcBef>
              <a:spcAft>
                <a:spcPct val="0"/>
              </a:spcAft>
              <a:buSzPct val="80000"/>
              <a:buChar char="»"/>
              <a:defRPr>
                <a:solidFill>
                  <a:srgbClr val="122AA0"/>
                </a:solidFill>
                <a:latin typeface="Tahoma" pitchFamily="34" charset="0"/>
              </a:defRPr>
            </a:lvl6pPr>
            <a:lvl7pPr marL="2971800" indent="-228600" fontAlgn="base">
              <a:spcBef>
                <a:spcPct val="20000"/>
              </a:spcBef>
              <a:spcAft>
                <a:spcPct val="0"/>
              </a:spcAft>
              <a:buSzPct val="80000"/>
              <a:buChar char="»"/>
              <a:defRPr>
                <a:solidFill>
                  <a:srgbClr val="122AA0"/>
                </a:solidFill>
                <a:latin typeface="Tahoma" pitchFamily="34" charset="0"/>
              </a:defRPr>
            </a:lvl7pPr>
            <a:lvl8pPr marL="3429000" indent="-228600" fontAlgn="base">
              <a:spcBef>
                <a:spcPct val="20000"/>
              </a:spcBef>
              <a:spcAft>
                <a:spcPct val="0"/>
              </a:spcAft>
              <a:buSzPct val="80000"/>
              <a:buChar char="»"/>
              <a:defRPr>
                <a:solidFill>
                  <a:srgbClr val="122AA0"/>
                </a:solidFill>
                <a:latin typeface="Tahoma" pitchFamily="34" charset="0"/>
              </a:defRPr>
            </a:lvl8pPr>
            <a:lvl9pPr marL="3886200" indent="-228600" fontAlgn="base">
              <a:spcBef>
                <a:spcPct val="20000"/>
              </a:spcBef>
              <a:spcAft>
                <a:spcPct val="0"/>
              </a:spcAft>
              <a:buSzPct val="80000"/>
              <a:buChar char="»"/>
              <a:defRPr>
                <a:solidFill>
                  <a:srgbClr val="122AA0"/>
                </a:solidFill>
                <a:latin typeface="Tahoma" pitchFamily="34" charset="0"/>
              </a:defRPr>
            </a:lvl9pPr>
          </a:lstStyle>
          <a:p>
            <a:pPr>
              <a:buFontTx/>
              <a:buNone/>
            </a:pPr>
            <a:r>
              <a:rPr lang="en-US" altLang="en-US" sz="1800" dirty="0" smtClean="0">
                <a:solidFill>
                  <a:schemeClr val="bg2">
                    <a:lumMod val="50000"/>
                  </a:schemeClr>
                </a:solidFill>
              </a:rPr>
              <a:t>  </a:t>
            </a:r>
          </a:p>
          <a:p>
            <a:pPr>
              <a:buFontTx/>
              <a:buNone/>
            </a:pPr>
            <a:r>
              <a:rPr lang="en-US" altLang="en-US" sz="1800" dirty="0">
                <a:solidFill>
                  <a:schemeClr val="bg2">
                    <a:lumMod val="50000"/>
                  </a:schemeClr>
                </a:solidFill>
              </a:rPr>
              <a:t> </a:t>
            </a:r>
            <a:r>
              <a:rPr lang="en-US" altLang="en-US" sz="1800" dirty="0" smtClean="0">
                <a:solidFill>
                  <a:schemeClr val="bg2">
                    <a:lumMod val="50000"/>
                  </a:schemeClr>
                </a:solidFill>
              </a:rPr>
              <a:t>  Who </a:t>
            </a:r>
            <a:r>
              <a:rPr lang="en-US" altLang="en-US" sz="1800" dirty="0">
                <a:solidFill>
                  <a:schemeClr val="bg2">
                    <a:lumMod val="50000"/>
                  </a:schemeClr>
                </a:solidFill>
              </a:rPr>
              <a:t>has Salary greater than </a:t>
            </a:r>
            <a:r>
              <a:rPr lang="en-US" altLang="en-US" sz="1800" dirty="0" err="1">
                <a:solidFill>
                  <a:schemeClr val="bg2">
                    <a:lumMod val="50000"/>
                  </a:schemeClr>
                </a:solidFill>
              </a:rPr>
              <a:t>Lanson’s</a:t>
            </a:r>
            <a:r>
              <a:rPr lang="en-US" altLang="en-US" sz="1800" dirty="0">
                <a:solidFill>
                  <a:schemeClr val="bg2">
                    <a:lumMod val="50000"/>
                  </a:schemeClr>
                </a:solidFill>
              </a:rPr>
              <a:t> </a:t>
            </a:r>
            <a:r>
              <a:rPr lang="en-US" altLang="en-US" sz="1800" dirty="0" smtClean="0">
                <a:solidFill>
                  <a:schemeClr val="bg2">
                    <a:lumMod val="50000"/>
                  </a:schemeClr>
                </a:solidFill>
              </a:rPr>
              <a:t> salary</a:t>
            </a:r>
            <a:r>
              <a:rPr lang="en-US" altLang="en-US" sz="1800" dirty="0">
                <a:solidFill>
                  <a:schemeClr val="bg2">
                    <a:lumMod val="50000"/>
                  </a:schemeClr>
                </a:solidFill>
              </a:rPr>
              <a:t>?</a:t>
            </a:r>
          </a:p>
          <a:p>
            <a:pPr>
              <a:buFontTx/>
              <a:buNone/>
            </a:pPr>
            <a:endParaRPr lang="en-US" altLang="en-US" b="1" dirty="0"/>
          </a:p>
          <a:p>
            <a:pPr>
              <a:buFontTx/>
              <a:buNone/>
            </a:pPr>
            <a:endParaRPr lang="en-US" altLang="en-US" sz="2000" b="1" dirty="0"/>
          </a:p>
          <a:p>
            <a:pPr>
              <a:buFontTx/>
              <a:buNone/>
            </a:pPr>
            <a:r>
              <a:rPr lang="en-US" altLang="en-US" sz="2000" b="1" dirty="0"/>
              <a:t>		</a:t>
            </a:r>
            <a:endParaRPr lang="en-US" altLang="en-US" sz="2000" dirty="0"/>
          </a:p>
          <a:p>
            <a:endParaRPr lang="en-US" altLang="en-US" sz="2000" dirty="0"/>
          </a:p>
        </p:txBody>
      </p:sp>
      <p:sp>
        <p:nvSpPr>
          <p:cNvPr id="249865" name="AutoShape 9"/>
          <p:cNvSpPr>
            <a:spLocks noChangeArrowheads="1"/>
          </p:cNvSpPr>
          <p:nvPr/>
        </p:nvSpPr>
        <p:spPr bwMode="auto">
          <a:xfrm>
            <a:off x="1727200" y="4724400"/>
            <a:ext cx="8534400" cy="1371600"/>
          </a:xfrm>
          <a:prstGeom prst="roundRect">
            <a:avLst>
              <a:gd name="adj" fmla="val 16667"/>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solidFill>
                  <a:schemeClr val="bg1"/>
                </a:solidFill>
                <a:latin typeface="Tahoma" pitchFamily="34" charset="0"/>
              </a:rPr>
              <a:t>Sub Query</a:t>
            </a:r>
          </a:p>
          <a:p>
            <a:endParaRPr lang="en-US" altLang="en-US" sz="2000" b="1">
              <a:solidFill>
                <a:schemeClr val="bg1"/>
              </a:solidFill>
              <a:latin typeface="Tahoma" pitchFamily="34" charset="0"/>
            </a:endParaRPr>
          </a:p>
          <a:p>
            <a:r>
              <a:rPr lang="en-US" altLang="en-US" sz="2000" b="1">
                <a:solidFill>
                  <a:schemeClr val="bg1"/>
                </a:solidFill>
                <a:latin typeface="Tahoma" pitchFamily="34" charset="0"/>
              </a:rPr>
              <a:t>		What is Lanson’s salary?</a:t>
            </a:r>
          </a:p>
        </p:txBody>
      </p:sp>
      <p:sp>
        <p:nvSpPr>
          <p:cNvPr id="249869" name="AutoShape 13"/>
          <p:cNvSpPr>
            <a:spLocks noChangeArrowheads="1"/>
          </p:cNvSpPr>
          <p:nvPr/>
        </p:nvSpPr>
        <p:spPr bwMode="auto">
          <a:xfrm flipH="1">
            <a:off x="9245600" y="3657600"/>
            <a:ext cx="1524000" cy="1447800"/>
          </a:xfrm>
          <a:custGeom>
            <a:avLst/>
            <a:gdLst>
              <a:gd name="G0" fmla="+- -3336253 0 0"/>
              <a:gd name="G1" fmla="+- 5988216 0 0"/>
              <a:gd name="G2" fmla="+- -3336253 0 5988216"/>
              <a:gd name="G3" fmla="+- 10800 0 0"/>
              <a:gd name="G4" fmla="+- 0 0 -3336253"/>
              <a:gd name="T0" fmla="*/ 360 256 1"/>
              <a:gd name="T1" fmla="*/ 0 256 1"/>
              <a:gd name="G5" fmla="+- G2 T0 T1"/>
              <a:gd name="G6" fmla="?: G2 G2 G5"/>
              <a:gd name="G7" fmla="+- 0 0 G6"/>
              <a:gd name="G8" fmla="+- 10800 0 0"/>
              <a:gd name="G9" fmla="+- 0 0 5988216"/>
              <a:gd name="G10" fmla="+- 10800 0 2700"/>
              <a:gd name="G11" fmla="cos G10 -3336253"/>
              <a:gd name="G12" fmla="sin G10 -3336253"/>
              <a:gd name="G13" fmla="cos 13500 -3336253"/>
              <a:gd name="G14" fmla="sin 13500 -3336253"/>
              <a:gd name="G15" fmla="+- G11 10800 0"/>
              <a:gd name="G16" fmla="+- G12 10800 0"/>
              <a:gd name="G17" fmla="+- G13 10800 0"/>
              <a:gd name="G18" fmla="+- G14 10800 0"/>
              <a:gd name="G19" fmla="*/ 10800 1 2"/>
              <a:gd name="G20" fmla="+- G19 5400 0"/>
              <a:gd name="G21" fmla="cos G20 -3336253"/>
              <a:gd name="G22" fmla="sin G20 -3336253"/>
              <a:gd name="G23" fmla="+- G21 10800 0"/>
              <a:gd name="G24" fmla="+- G12 G23 G22"/>
              <a:gd name="G25" fmla="+- G22 G23 G11"/>
              <a:gd name="G26" fmla="cos 10800 -3336253"/>
              <a:gd name="G27" fmla="sin 10800 -3336253"/>
              <a:gd name="G28" fmla="cos 10800 -3336253"/>
              <a:gd name="G29" fmla="sin 10800 -3336253"/>
              <a:gd name="G30" fmla="+- G26 10800 0"/>
              <a:gd name="G31" fmla="+- G27 10800 0"/>
              <a:gd name="G32" fmla="+- G28 10800 0"/>
              <a:gd name="G33" fmla="+- G29 10800 0"/>
              <a:gd name="G34" fmla="+- G19 5400 0"/>
              <a:gd name="G35" fmla="cos G34 5988216"/>
              <a:gd name="G36" fmla="sin G34 5988216"/>
              <a:gd name="G37" fmla="+/ 5988216 -3336253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666 w 21600"/>
              <a:gd name="T5" fmla="*/ 7064 h 21600"/>
              <a:gd name="T6" fmla="*/ 10541 w 21600"/>
              <a:gd name="T7" fmla="*/ 21596 h 21600"/>
              <a:gd name="T8" fmla="*/ 666 w 21600"/>
              <a:gd name="T9" fmla="*/ 7064 h 21600"/>
              <a:gd name="T10" fmla="*/ 19312 w 21600"/>
              <a:gd name="T11" fmla="*/ 322 h 21600"/>
              <a:gd name="T12" fmla="*/ 19706 w 21600"/>
              <a:gd name="T13" fmla="*/ 4120 h 21600"/>
              <a:gd name="T14" fmla="*/ 15907 w 21600"/>
              <a:gd name="T15" fmla="*/ 45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610" y="2417"/>
                </a:moveTo>
                <a:cubicBezTo>
                  <a:pt x="15685" y="853"/>
                  <a:pt x="13280" y="0"/>
                  <a:pt x="10800" y="0"/>
                </a:cubicBezTo>
                <a:cubicBezTo>
                  <a:pt x="4835" y="0"/>
                  <a:pt x="0" y="4835"/>
                  <a:pt x="0" y="10800"/>
                </a:cubicBezTo>
                <a:cubicBezTo>
                  <a:pt x="-1" y="16663"/>
                  <a:pt x="4679" y="21456"/>
                  <a:pt x="10541" y="21596"/>
                </a:cubicBezTo>
                <a:cubicBezTo>
                  <a:pt x="4679" y="21456"/>
                  <a:pt x="0" y="16663"/>
                  <a:pt x="0" y="10800"/>
                </a:cubicBezTo>
                <a:cubicBezTo>
                  <a:pt x="0" y="4835"/>
                  <a:pt x="4835" y="0"/>
                  <a:pt x="10800" y="0"/>
                </a:cubicBezTo>
                <a:cubicBezTo>
                  <a:pt x="13280" y="-1"/>
                  <a:pt x="15685" y="853"/>
                  <a:pt x="17610" y="2417"/>
                </a:cubicBezTo>
                <a:lnTo>
                  <a:pt x="19312" y="322"/>
                </a:lnTo>
                <a:lnTo>
                  <a:pt x="19706" y="4120"/>
                </a:lnTo>
                <a:lnTo>
                  <a:pt x="15907" y="4513"/>
                </a:lnTo>
                <a:lnTo>
                  <a:pt x="17610" y="2417"/>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41737537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137956" y="157738"/>
            <a:ext cx="8839200" cy="609599"/>
          </a:xfrm>
        </p:spPr>
        <p:txBody>
          <a:bodyPr>
            <a:normAutofit fontScale="90000"/>
          </a:bodyPr>
          <a:lstStyle/>
          <a:p>
            <a:r>
              <a:rPr lang="en-US" altLang="en-US" sz="3200" b="1" dirty="0">
                <a:solidFill>
                  <a:schemeClr val="bg2">
                    <a:lumMod val="50000"/>
                  </a:schemeClr>
                </a:solidFill>
              </a:rPr>
              <a:t/>
            </a:r>
            <a:br>
              <a:rPr lang="en-US" altLang="en-US" sz="3200" b="1" dirty="0">
                <a:solidFill>
                  <a:schemeClr val="bg2">
                    <a:lumMod val="50000"/>
                  </a:schemeClr>
                </a:solidFill>
              </a:rPr>
            </a:br>
            <a:r>
              <a:rPr lang="en-US" altLang="en-US" sz="2700" b="1" dirty="0">
                <a:solidFill>
                  <a:schemeClr val="bg2">
                    <a:lumMod val="50000"/>
                  </a:schemeClr>
                </a:solidFill>
              </a:rPr>
              <a:t>Sub </a:t>
            </a:r>
            <a:r>
              <a:rPr lang="en-US" altLang="en-US" sz="2700" b="1" dirty="0" smtClean="0">
                <a:solidFill>
                  <a:schemeClr val="bg2">
                    <a:lumMod val="50000"/>
                  </a:schemeClr>
                </a:solidFill>
              </a:rPr>
              <a:t>Query</a:t>
            </a:r>
            <a:r>
              <a:rPr lang="en-US" altLang="en-US" sz="3200" dirty="0"/>
              <a:t/>
            </a:r>
            <a:br>
              <a:rPr lang="en-US" altLang="en-US" sz="3200" dirty="0"/>
            </a:br>
            <a:endParaRPr lang="en-US" altLang="en-US" sz="3200" dirty="0"/>
          </a:p>
        </p:txBody>
      </p:sp>
      <p:sp>
        <p:nvSpPr>
          <p:cNvPr id="250883" name="Rectangle 3"/>
          <p:cNvSpPr>
            <a:spLocks noGrp="1" noChangeArrowheads="1"/>
          </p:cNvSpPr>
          <p:nvPr>
            <p:ph type="body" idx="1"/>
          </p:nvPr>
        </p:nvSpPr>
        <p:spPr>
          <a:xfrm>
            <a:off x="916326" y="1024905"/>
            <a:ext cx="10802062" cy="5720508"/>
          </a:xfrm>
        </p:spPr>
        <p:txBody>
          <a:bodyPr>
            <a:normAutofit/>
          </a:bodyPr>
          <a:lstStyle/>
          <a:p>
            <a:pPr marL="0" indent="0">
              <a:lnSpc>
                <a:spcPct val="80000"/>
              </a:lnSpc>
              <a:buNone/>
            </a:pPr>
            <a:r>
              <a:rPr lang="en-US" altLang="en-US" sz="2000" dirty="0"/>
              <a:t>A Subquery or Inner query or a Nested query is a query within another SQL query and embedded within the WHERE clause.</a:t>
            </a:r>
          </a:p>
          <a:p>
            <a:pPr marL="0" indent="0">
              <a:lnSpc>
                <a:spcPct val="80000"/>
              </a:lnSpc>
              <a:buNone/>
            </a:pPr>
            <a:endParaRPr lang="en-US" altLang="en-US" sz="2000" dirty="0"/>
          </a:p>
          <a:p>
            <a:pPr marL="0" indent="0">
              <a:lnSpc>
                <a:spcPct val="80000"/>
              </a:lnSpc>
              <a:buNone/>
            </a:pPr>
            <a:r>
              <a:rPr lang="en-US" altLang="en-US" sz="2000" dirty="0"/>
              <a:t>A subquery is used to return data that will be used in the main query as a condition to further restrict the data to be retrieved.</a:t>
            </a:r>
          </a:p>
          <a:p>
            <a:pPr marL="0" indent="0">
              <a:lnSpc>
                <a:spcPct val="80000"/>
              </a:lnSpc>
              <a:buNone/>
            </a:pPr>
            <a:endParaRPr lang="en-US" altLang="en-US" sz="2000" dirty="0"/>
          </a:p>
          <a:p>
            <a:pPr marL="0" indent="0">
              <a:lnSpc>
                <a:spcPct val="80000"/>
              </a:lnSpc>
              <a:buNone/>
            </a:pPr>
            <a:r>
              <a:rPr lang="en-US" altLang="en-US" sz="2000" dirty="0"/>
              <a:t>Subqueries can be used with the SELECT, INSERT, UPDATE, and DELETE statements along with the operators like =, &lt;, &gt;, &gt;=, &lt;=, IN, BETWEEN, etc.</a:t>
            </a:r>
          </a:p>
          <a:p>
            <a:pPr marL="533400" indent="-533400">
              <a:lnSpc>
                <a:spcPct val="80000"/>
              </a:lnSpc>
              <a:buFontTx/>
              <a:buNone/>
            </a:pPr>
            <a:endParaRPr lang="en-US" altLang="en-US" sz="1800" dirty="0"/>
          </a:p>
          <a:p>
            <a:pPr marL="533400" indent="-533400">
              <a:lnSpc>
                <a:spcPct val="80000"/>
              </a:lnSpc>
              <a:buFontTx/>
              <a:buNone/>
            </a:pPr>
            <a:endParaRPr lang="en-US" altLang="en-US" sz="2400" dirty="0">
              <a:solidFill>
                <a:srgbClr val="002060"/>
              </a:solidFill>
            </a:endParaRPr>
          </a:p>
          <a:p>
            <a:pPr marL="533400" indent="-533400">
              <a:lnSpc>
                <a:spcPct val="80000"/>
              </a:lnSpc>
              <a:buFontTx/>
              <a:buNone/>
            </a:pPr>
            <a:endParaRPr lang="en-US" altLang="en-US" sz="2400" dirty="0">
              <a:solidFill>
                <a:srgbClr val="002060"/>
              </a:solidFill>
            </a:endParaRPr>
          </a:p>
        </p:txBody>
      </p:sp>
    </p:spTree>
    <p:extLst>
      <p:ext uri="{BB962C8B-B14F-4D97-AF65-F5344CB8AC3E}">
        <p14:creationId xmlns:p14="http://schemas.microsoft.com/office/powerpoint/2010/main" val="29954890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246937" y="63840"/>
            <a:ext cx="8839200" cy="609599"/>
          </a:xfrm>
        </p:spPr>
        <p:txBody>
          <a:bodyPr>
            <a:normAutofit/>
          </a:bodyPr>
          <a:lstStyle/>
          <a:p>
            <a:r>
              <a:rPr lang="en-US" altLang="en-US" sz="2400" b="1" dirty="0"/>
              <a:t>Guidelines</a:t>
            </a:r>
            <a:endParaRPr lang="en-US" altLang="en-US" sz="2400" dirty="0"/>
          </a:p>
        </p:txBody>
      </p:sp>
      <p:sp>
        <p:nvSpPr>
          <p:cNvPr id="251907" name="Rectangle 3"/>
          <p:cNvSpPr>
            <a:spLocks noGrp="1" noChangeArrowheads="1"/>
          </p:cNvSpPr>
          <p:nvPr>
            <p:ph type="body" idx="1"/>
          </p:nvPr>
        </p:nvSpPr>
        <p:spPr>
          <a:xfrm>
            <a:off x="936689" y="880112"/>
            <a:ext cx="10437556" cy="4897665"/>
          </a:xfrm>
        </p:spPr>
        <p:txBody>
          <a:bodyPr>
            <a:noAutofit/>
          </a:bodyPr>
          <a:lstStyle/>
          <a:p>
            <a:pPr>
              <a:lnSpc>
                <a:spcPct val="90000"/>
              </a:lnSpc>
            </a:pPr>
            <a:r>
              <a:rPr lang="en-US" altLang="en-US" sz="1800" dirty="0"/>
              <a:t>Subqueries must be enclosed within parentheses.</a:t>
            </a:r>
          </a:p>
          <a:p>
            <a:pPr>
              <a:lnSpc>
                <a:spcPct val="90000"/>
              </a:lnSpc>
            </a:pPr>
            <a:endParaRPr lang="en-US" altLang="en-US" sz="1800" dirty="0"/>
          </a:p>
          <a:p>
            <a:pPr>
              <a:lnSpc>
                <a:spcPct val="90000"/>
              </a:lnSpc>
            </a:pPr>
            <a:r>
              <a:rPr lang="en-US" altLang="en-US" sz="1800" dirty="0"/>
              <a:t>A subquery can have only one column in the SELECT clause, unless multiple columns are in the main query for the subquery to compare its selected columns.</a:t>
            </a:r>
          </a:p>
          <a:p>
            <a:pPr>
              <a:lnSpc>
                <a:spcPct val="90000"/>
              </a:lnSpc>
            </a:pPr>
            <a:endParaRPr lang="en-US" altLang="en-US" sz="1800" dirty="0"/>
          </a:p>
          <a:p>
            <a:pPr>
              <a:lnSpc>
                <a:spcPct val="90000"/>
              </a:lnSpc>
            </a:pPr>
            <a:r>
              <a:rPr lang="en-US" altLang="en-US" sz="1800" dirty="0"/>
              <a:t>An ORDER BY command cannot be used in a subquery, although the main query can use an ORDER BY. The GROUP BY command can be used to perform the same function as the ORDER BY in a subquery.</a:t>
            </a:r>
          </a:p>
          <a:p>
            <a:pPr>
              <a:lnSpc>
                <a:spcPct val="90000"/>
              </a:lnSpc>
            </a:pPr>
            <a:endParaRPr lang="en-US" altLang="en-US" sz="1800" dirty="0"/>
          </a:p>
          <a:p>
            <a:pPr>
              <a:lnSpc>
                <a:spcPct val="90000"/>
              </a:lnSpc>
            </a:pPr>
            <a:r>
              <a:rPr lang="en-US" altLang="en-US" sz="1800" dirty="0"/>
              <a:t>Subqueries that return more than one row can only be used with multiple value operators such as the IN operator.</a:t>
            </a:r>
          </a:p>
          <a:p>
            <a:pPr>
              <a:lnSpc>
                <a:spcPct val="90000"/>
              </a:lnSpc>
            </a:pPr>
            <a:endParaRPr lang="en-US" altLang="en-US" sz="1800" dirty="0"/>
          </a:p>
          <a:p>
            <a:pPr>
              <a:lnSpc>
                <a:spcPct val="90000"/>
              </a:lnSpc>
            </a:pPr>
            <a:r>
              <a:rPr lang="en-US" altLang="en-US" sz="1800" dirty="0"/>
              <a:t>The SELECT list cannot include any references to values that evaluate to a BLOB, ARRAY, CLOB, or NCLOB.</a:t>
            </a:r>
          </a:p>
          <a:p>
            <a:pPr>
              <a:lnSpc>
                <a:spcPct val="90000"/>
              </a:lnSpc>
            </a:pPr>
            <a:endParaRPr lang="en-US" altLang="en-US" sz="1800" dirty="0"/>
          </a:p>
          <a:p>
            <a:pPr>
              <a:lnSpc>
                <a:spcPct val="90000"/>
              </a:lnSpc>
            </a:pPr>
            <a:r>
              <a:rPr lang="en-US" altLang="en-US" sz="1800" dirty="0"/>
              <a:t>A subquery cannot be immediately enclosed in a set function.</a:t>
            </a:r>
          </a:p>
          <a:p>
            <a:pPr>
              <a:lnSpc>
                <a:spcPct val="90000"/>
              </a:lnSpc>
            </a:pPr>
            <a:endParaRPr lang="en-US" altLang="en-US" sz="1800" dirty="0"/>
          </a:p>
          <a:p>
            <a:pPr>
              <a:lnSpc>
                <a:spcPct val="90000"/>
              </a:lnSpc>
            </a:pPr>
            <a:r>
              <a:rPr lang="en-US" altLang="en-US" sz="1800" dirty="0"/>
              <a:t>The BETWEEN operator cannot be used with a subquery. However, the BETWEEN operator can be used within the subquery.</a:t>
            </a:r>
          </a:p>
          <a:p>
            <a:pPr>
              <a:lnSpc>
                <a:spcPct val="90000"/>
              </a:lnSpc>
            </a:pPr>
            <a:endParaRPr lang="en-US" altLang="en-US" sz="1800" dirty="0"/>
          </a:p>
        </p:txBody>
      </p:sp>
    </p:spTree>
    <p:extLst>
      <p:ext uri="{BB962C8B-B14F-4D97-AF65-F5344CB8AC3E}">
        <p14:creationId xmlns:p14="http://schemas.microsoft.com/office/powerpoint/2010/main" val="100977688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Session Objective</a:t>
            </a:r>
          </a:p>
        </p:txBody>
      </p:sp>
      <p:sp>
        <p:nvSpPr>
          <p:cNvPr id="3" name="Content Placeholder 2"/>
          <p:cNvSpPr>
            <a:spLocks noGrp="1"/>
          </p:cNvSpPr>
          <p:nvPr>
            <p:ph idx="1"/>
          </p:nvPr>
        </p:nvSpPr>
        <p:spPr/>
        <p:txBody>
          <a:bodyPr>
            <a:normAutofit/>
          </a:bodyPr>
          <a:lstStyle/>
          <a:p>
            <a:r>
              <a:rPr lang="en-US" sz="2664" smtClean="0">
                <a:solidFill>
                  <a:schemeClr val="tx1"/>
                </a:solidFill>
              </a:rPr>
              <a:t>To </a:t>
            </a:r>
            <a:r>
              <a:rPr lang="en-US" sz="2664" dirty="0" smtClean="0">
                <a:solidFill>
                  <a:schemeClr val="tx1"/>
                </a:solidFill>
              </a:rPr>
              <a:t>generate various reports for different stake holder requirement by joining one or more than one table from MySQL Database.</a:t>
            </a:r>
            <a:endParaRPr lang="en-US" sz="2664" dirty="0">
              <a:solidFill>
                <a:schemeClr val="tx1"/>
              </a:solidFill>
            </a:endParaRPr>
          </a:p>
        </p:txBody>
      </p:sp>
    </p:spTree>
    <p:extLst>
      <p:ext uri="{BB962C8B-B14F-4D97-AF65-F5344CB8AC3E}">
        <p14:creationId xmlns:p14="http://schemas.microsoft.com/office/powerpoint/2010/main" val="286615089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148973" y="146722"/>
            <a:ext cx="8839200" cy="609599"/>
          </a:xfrm>
        </p:spPr>
        <p:txBody>
          <a:bodyPr>
            <a:normAutofit fontScale="90000"/>
          </a:bodyPr>
          <a:lstStyle/>
          <a:p>
            <a:r>
              <a:rPr lang="en-US" altLang="en-US" sz="3200" b="1" dirty="0"/>
              <a:t>Types of Sub queries</a:t>
            </a:r>
            <a:r>
              <a:rPr lang="en-US" altLang="en-US" sz="3200" dirty="0"/>
              <a:t/>
            </a:r>
            <a:br>
              <a:rPr lang="en-US" altLang="en-US" sz="3200" dirty="0"/>
            </a:br>
            <a:endParaRPr lang="en-US" altLang="en-US" sz="3200" dirty="0"/>
          </a:p>
        </p:txBody>
      </p:sp>
      <p:sp>
        <p:nvSpPr>
          <p:cNvPr id="252933" name="Rectangle 5"/>
          <p:cNvSpPr>
            <a:spLocks noChangeArrowheads="1"/>
          </p:cNvSpPr>
          <p:nvPr/>
        </p:nvSpPr>
        <p:spPr bwMode="auto">
          <a:xfrm>
            <a:off x="1317445" y="783533"/>
            <a:ext cx="8727308" cy="670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chemeClr val="bg2">
                    <a:lumMod val="50000"/>
                  </a:schemeClr>
                </a:solidFill>
                <a:latin typeface="Tahoma" pitchFamily="34" charset="0"/>
              </a:rPr>
              <a:t>Single-row </a:t>
            </a:r>
            <a:r>
              <a:rPr lang="en-US" altLang="en-US" dirty="0" err="1">
                <a:solidFill>
                  <a:schemeClr val="bg2">
                    <a:lumMod val="50000"/>
                  </a:schemeClr>
                </a:solidFill>
                <a:latin typeface="Tahoma" pitchFamily="34" charset="0"/>
              </a:rPr>
              <a:t>subqueries</a:t>
            </a:r>
            <a:r>
              <a:rPr lang="en-US" altLang="en-US" dirty="0">
                <a:solidFill>
                  <a:schemeClr val="bg2">
                    <a:lumMod val="50000"/>
                  </a:schemeClr>
                </a:solidFill>
                <a:latin typeface="Tahoma" pitchFamily="34" charset="0"/>
              </a:rPr>
              <a:t>: </a:t>
            </a:r>
          </a:p>
          <a:p>
            <a:r>
              <a:rPr lang="en-US" altLang="en-US" dirty="0">
                <a:solidFill>
                  <a:schemeClr val="bg2">
                    <a:lumMod val="50000"/>
                  </a:schemeClr>
                </a:solidFill>
                <a:latin typeface="Tahoma" pitchFamily="34" charset="0"/>
              </a:rPr>
              <a:t>	Queries that return only one row from the inner 	SELECT  statement</a:t>
            </a: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dirty="0" smtClean="0">
              <a:solidFill>
                <a:schemeClr val="bg2">
                  <a:lumMod val="50000"/>
                </a:schemeClr>
              </a:solidFill>
              <a:latin typeface="Tahoma" pitchFamily="34" charset="0"/>
            </a:endParaRPr>
          </a:p>
          <a:p>
            <a:endParaRPr lang="en-US" altLang="en-US" sz="2000" dirty="0">
              <a:solidFill>
                <a:schemeClr val="bg2">
                  <a:lumMod val="50000"/>
                </a:schemeClr>
              </a:solidFill>
              <a:latin typeface="Tahoma" pitchFamily="34" charset="0"/>
            </a:endParaRPr>
          </a:p>
          <a:p>
            <a:r>
              <a:rPr lang="en-US" altLang="en-US" dirty="0" smtClean="0">
                <a:solidFill>
                  <a:schemeClr val="bg2">
                    <a:lumMod val="50000"/>
                  </a:schemeClr>
                </a:solidFill>
                <a:latin typeface="Tahoma" pitchFamily="34" charset="0"/>
              </a:rPr>
              <a:t>Multiple-row </a:t>
            </a:r>
            <a:r>
              <a:rPr lang="en-US" altLang="en-US" dirty="0" err="1">
                <a:solidFill>
                  <a:schemeClr val="bg2">
                    <a:lumMod val="50000"/>
                  </a:schemeClr>
                </a:solidFill>
                <a:latin typeface="Tahoma" pitchFamily="34" charset="0"/>
              </a:rPr>
              <a:t>subqueries</a:t>
            </a:r>
            <a:r>
              <a:rPr lang="en-US" altLang="en-US" dirty="0">
                <a:solidFill>
                  <a:schemeClr val="bg2">
                    <a:lumMod val="50000"/>
                  </a:schemeClr>
                </a:solidFill>
                <a:latin typeface="Tahoma" pitchFamily="34" charset="0"/>
              </a:rPr>
              <a:t>:</a:t>
            </a:r>
          </a:p>
          <a:p>
            <a:r>
              <a:rPr lang="en-US" altLang="en-US" dirty="0">
                <a:solidFill>
                  <a:schemeClr val="bg2">
                    <a:lumMod val="50000"/>
                  </a:schemeClr>
                </a:solidFill>
                <a:latin typeface="Tahoma" pitchFamily="34" charset="0"/>
              </a:rPr>
              <a:t>	 Queries that return more than one row from the inner 	 SELECT statement</a:t>
            </a: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a:p>
            <a:endParaRPr lang="en-US" altLang="en-US" sz="2000" b="1" dirty="0">
              <a:solidFill>
                <a:srgbClr val="122AA0"/>
              </a:solidFill>
              <a:latin typeface="Tahoma" pitchFamily="34" charset="0"/>
            </a:endParaRPr>
          </a:p>
        </p:txBody>
      </p:sp>
      <p:grpSp>
        <p:nvGrpSpPr>
          <p:cNvPr id="252939" name="Group 11"/>
          <p:cNvGrpSpPr>
            <a:grpSpLocks/>
          </p:cNvGrpSpPr>
          <p:nvPr/>
        </p:nvGrpSpPr>
        <p:grpSpPr bwMode="auto">
          <a:xfrm>
            <a:off x="1952736" y="1577977"/>
            <a:ext cx="8056033" cy="1719263"/>
            <a:chOff x="1042" y="2133"/>
            <a:chExt cx="3806" cy="1083"/>
          </a:xfrm>
        </p:grpSpPr>
        <p:sp>
          <p:nvSpPr>
            <p:cNvPr id="252934" name="AutoShape 6"/>
            <p:cNvSpPr>
              <a:spLocks noChangeArrowheads="1"/>
            </p:cNvSpPr>
            <p:nvPr/>
          </p:nvSpPr>
          <p:spPr bwMode="auto">
            <a:xfrm>
              <a:off x="1042" y="2133"/>
              <a:ext cx="1440" cy="864"/>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dirty="0">
                  <a:latin typeface="Tahoma" pitchFamily="34" charset="0"/>
                </a:rPr>
                <a:t>Main query</a:t>
              </a:r>
            </a:p>
            <a:p>
              <a:endParaRPr lang="en-US" altLang="en-US" sz="2000" b="1" dirty="0">
                <a:latin typeface="Tahoma" pitchFamily="34" charset="0"/>
              </a:endParaRPr>
            </a:p>
            <a:p>
              <a:endParaRPr lang="en-US" altLang="en-US" sz="2000" b="1" dirty="0">
                <a:latin typeface="Tahoma" pitchFamily="34" charset="0"/>
              </a:endParaRPr>
            </a:p>
            <a:p>
              <a:endParaRPr lang="en-US" altLang="en-US" sz="2000" b="1" dirty="0">
                <a:latin typeface="Tahoma" pitchFamily="34" charset="0"/>
              </a:endParaRPr>
            </a:p>
          </p:txBody>
        </p:sp>
        <p:sp>
          <p:nvSpPr>
            <p:cNvPr id="252935" name="AutoShape 7"/>
            <p:cNvSpPr>
              <a:spLocks noChangeArrowheads="1"/>
            </p:cNvSpPr>
            <p:nvPr/>
          </p:nvSpPr>
          <p:spPr bwMode="auto">
            <a:xfrm>
              <a:off x="1632" y="2784"/>
              <a:ext cx="864" cy="432"/>
            </a:xfrm>
            <a:prstGeom prst="roundRect">
              <a:avLst>
                <a:gd name="adj" fmla="val 16667"/>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chemeClr val="bg1"/>
                  </a:solidFill>
                  <a:latin typeface="Tahoma" pitchFamily="34" charset="0"/>
                </a:rPr>
                <a:t>Subquery </a:t>
              </a:r>
            </a:p>
          </p:txBody>
        </p:sp>
        <p:sp>
          <p:nvSpPr>
            <p:cNvPr id="252936" name="Line 8"/>
            <p:cNvSpPr>
              <a:spLocks noChangeShapeType="1"/>
            </p:cNvSpPr>
            <p:nvPr/>
          </p:nvSpPr>
          <p:spPr bwMode="auto">
            <a:xfrm>
              <a:off x="2400" y="3072"/>
              <a:ext cx="105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2937" name="Text Box 9"/>
            <p:cNvSpPr txBox="1">
              <a:spLocks noChangeArrowheads="1"/>
            </p:cNvSpPr>
            <p:nvPr/>
          </p:nvSpPr>
          <p:spPr bwMode="auto">
            <a:xfrm>
              <a:off x="2640" y="2832"/>
              <a:ext cx="7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returns</a:t>
              </a:r>
            </a:p>
          </p:txBody>
        </p:sp>
        <p:sp>
          <p:nvSpPr>
            <p:cNvPr id="252938" name="Text Box 10"/>
            <p:cNvSpPr txBox="1">
              <a:spLocks noChangeArrowheads="1"/>
            </p:cNvSpPr>
            <p:nvPr/>
          </p:nvSpPr>
          <p:spPr bwMode="auto">
            <a:xfrm>
              <a:off x="3552" y="2880"/>
              <a:ext cx="12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Admin</a:t>
              </a:r>
            </a:p>
          </p:txBody>
        </p:sp>
      </p:grpSp>
      <p:grpSp>
        <p:nvGrpSpPr>
          <p:cNvPr id="252947" name="Group 19"/>
          <p:cNvGrpSpPr>
            <a:grpSpLocks/>
          </p:cNvGrpSpPr>
          <p:nvPr/>
        </p:nvGrpSpPr>
        <p:grpSpPr bwMode="auto">
          <a:xfrm>
            <a:off x="2235201" y="4902995"/>
            <a:ext cx="8092017" cy="1443037"/>
            <a:chOff x="1056" y="2823"/>
            <a:chExt cx="3823" cy="909"/>
          </a:xfrm>
        </p:grpSpPr>
        <p:sp>
          <p:nvSpPr>
            <p:cNvPr id="252942" name="AutoShape 14"/>
            <p:cNvSpPr>
              <a:spLocks noChangeArrowheads="1"/>
            </p:cNvSpPr>
            <p:nvPr/>
          </p:nvSpPr>
          <p:spPr bwMode="auto">
            <a:xfrm>
              <a:off x="1056" y="2823"/>
              <a:ext cx="1440" cy="864"/>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latin typeface="Tahoma" pitchFamily="34" charset="0"/>
                </a:rPr>
                <a:t>Main query</a:t>
              </a:r>
            </a:p>
            <a:p>
              <a:endParaRPr lang="en-US" altLang="en-US" sz="2000" b="1">
                <a:latin typeface="Tahoma" pitchFamily="34" charset="0"/>
              </a:endParaRPr>
            </a:p>
            <a:p>
              <a:endParaRPr lang="en-US" altLang="en-US" sz="2000" b="1">
                <a:latin typeface="Tahoma" pitchFamily="34" charset="0"/>
              </a:endParaRPr>
            </a:p>
            <a:p>
              <a:endParaRPr lang="en-US" altLang="en-US" sz="2000" b="1">
                <a:latin typeface="Tahoma" pitchFamily="34" charset="0"/>
              </a:endParaRPr>
            </a:p>
          </p:txBody>
        </p:sp>
        <p:sp>
          <p:nvSpPr>
            <p:cNvPr id="252943" name="AutoShape 15"/>
            <p:cNvSpPr>
              <a:spLocks noChangeArrowheads="1"/>
            </p:cNvSpPr>
            <p:nvPr/>
          </p:nvSpPr>
          <p:spPr bwMode="auto">
            <a:xfrm>
              <a:off x="1632" y="3255"/>
              <a:ext cx="864" cy="432"/>
            </a:xfrm>
            <a:prstGeom prst="roundRect">
              <a:avLst>
                <a:gd name="adj" fmla="val 16667"/>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chemeClr val="bg1"/>
                  </a:solidFill>
                  <a:latin typeface="Tahoma" pitchFamily="34" charset="0"/>
                </a:rPr>
                <a:t>Subquery </a:t>
              </a:r>
            </a:p>
          </p:txBody>
        </p:sp>
        <p:sp>
          <p:nvSpPr>
            <p:cNvPr id="252944" name="Line 16"/>
            <p:cNvSpPr>
              <a:spLocks noChangeShapeType="1"/>
            </p:cNvSpPr>
            <p:nvPr/>
          </p:nvSpPr>
          <p:spPr bwMode="auto">
            <a:xfrm>
              <a:off x="2400" y="3543"/>
              <a:ext cx="105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2945" name="AutoShape 17"/>
            <p:cNvSpPr>
              <a:spLocks noChangeArrowheads="1"/>
            </p:cNvSpPr>
            <p:nvPr/>
          </p:nvSpPr>
          <p:spPr bwMode="auto">
            <a:xfrm>
              <a:off x="2627" y="3290"/>
              <a:ext cx="793" cy="257"/>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returns</a:t>
              </a:r>
            </a:p>
          </p:txBody>
        </p:sp>
        <p:sp>
          <p:nvSpPr>
            <p:cNvPr id="252946" name="AutoShape 18"/>
            <p:cNvSpPr>
              <a:spLocks noChangeArrowheads="1"/>
            </p:cNvSpPr>
            <p:nvPr/>
          </p:nvSpPr>
          <p:spPr bwMode="auto">
            <a:xfrm>
              <a:off x="3521" y="3185"/>
              <a:ext cx="1358" cy="547"/>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Admin</a:t>
              </a:r>
            </a:p>
            <a:p>
              <a:pPr>
                <a:spcBef>
                  <a:spcPct val="50000"/>
                </a:spcBef>
              </a:pPr>
              <a:r>
                <a:rPr lang="en-US" altLang="en-US"/>
                <a:t>Finance</a:t>
              </a:r>
            </a:p>
          </p:txBody>
        </p:sp>
      </p:grpSp>
    </p:spTree>
    <p:extLst>
      <p:ext uri="{BB962C8B-B14F-4D97-AF65-F5344CB8AC3E}">
        <p14:creationId xmlns:p14="http://schemas.microsoft.com/office/powerpoint/2010/main" val="98255521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137956" y="157738"/>
            <a:ext cx="8839200" cy="609599"/>
          </a:xfrm>
        </p:spPr>
        <p:txBody>
          <a:bodyPr>
            <a:normAutofit fontScale="90000"/>
          </a:bodyPr>
          <a:lstStyle/>
          <a:p>
            <a:r>
              <a:rPr lang="en-US" altLang="en-US" sz="3200" b="1" dirty="0">
                <a:solidFill>
                  <a:schemeClr val="bg2">
                    <a:lumMod val="50000"/>
                  </a:schemeClr>
                </a:solidFill>
              </a:rPr>
              <a:t/>
            </a:r>
            <a:br>
              <a:rPr lang="en-US" altLang="en-US" sz="3200" b="1" dirty="0">
                <a:solidFill>
                  <a:schemeClr val="bg2">
                    <a:lumMod val="50000"/>
                  </a:schemeClr>
                </a:solidFill>
              </a:rPr>
            </a:br>
            <a:r>
              <a:rPr lang="en-US" altLang="en-US" sz="2700" b="1" dirty="0">
                <a:solidFill>
                  <a:schemeClr val="bg2">
                    <a:lumMod val="50000"/>
                  </a:schemeClr>
                </a:solidFill>
              </a:rPr>
              <a:t>Sub </a:t>
            </a:r>
            <a:r>
              <a:rPr lang="en-US" altLang="en-US" sz="2700" b="1" dirty="0" smtClean="0">
                <a:solidFill>
                  <a:schemeClr val="bg2">
                    <a:lumMod val="50000"/>
                  </a:schemeClr>
                </a:solidFill>
              </a:rPr>
              <a:t>Query</a:t>
            </a:r>
            <a:r>
              <a:rPr lang="en-US" altLang="en-US" sz="3200" dirty="0"/>
              <a:t/>
            </a:r>
            <a:br>
              <a:rPr lang="en-US" altLang="en-US" sz="3200" dirty="0"/>
            </a:br>
            <a:endParaRPr lang="en-US" altLang="en-US" sz="3200" dirty="0"/>
          </a:p>
        </p:txBody>
      </p:sp>
      <p:sp>
        <p:nvSpPr>
          <p:cNvPr id="250883" name="Rectangle 3"/>
          <p:cNvSpPr>
            <a:spLocks noGrp="1" noChangeArrowheads="1"/>
          </p:cNvSpPr>
          <p:nvPr>
            <p:ph type="body" idx="1"/>
          </p:nvPr>
        </p:nvSpPr>
        <p:spPr>
          <a:xfrm>
            <a:off x="916326" y="1024905"/>
            <a:ext cx="8684874" cy="5720508"/>
          </a:xfrm>
        </p:spPr>
        <p:txBody>
          <a:bodyPr>
            <a:normAutofit/>
          </a:bodyPr>
          <a:lstStyle/>
          <a:p>
            <a:pPr marL="0" indent="0">
              <a:lnSpc>
                <a:spcPct val="80000"/>
              </a:lnSpc>
              <a:buNone/>
            </a:pPr>
            <a:r>
              <a:rPr lang="en-US" altLang="en-US" sz="2000" dirty="0"/>
              <a:t>The </a:t>
            </a:r>
            <a:r>
              <a:rPr lang="en-US" altLang="en-US" sz="2000" dirty="0" err="1"/>
              <a:t>subquery</a:t>
            </a:r>
            <a:r>
              <a:rPr lang="en-US" altLang="en-US" sz="2000" dirty="0"/>
              <a:t> (inner query) executes once before the main query.</a:t>
            </a:r>
          </a:p>
          <a:p>
            <a:pPr marL="0" indent="0">
              <a:lnSpc>
                <a:spcPct val="80000"/>
              </a:lnSpc>
              <a:buNone/>
            </a:pPr>
            <a:r>
              <a:rPr lang="en-US" altLang="en-US" sz="2000" dirty="0"/>
              <a:t>The result of the </a:t>
            </a:r>
            <a:r>
              <a:rPr lang="en-US" altLang="en-US" sz="2000" dirty="0" err="1"/>
              <a:t>subquery</a:t>
            </a:r>
            <a:r>
              <a:rPr lang="en-US" altLang="en-US" sz="2000" dirty="0"/>
              <a:t> is used by the main query (outer query).</a:t>
            </a:r>
          </a:p>
          <a:p>
            <a:pPr marL="533400" indent="-533400">
              <a:lnSpc>
                <a:spcPct val="80000"/>
              </a:lnSpc>
              <a:buFontTx/>
              <a:buNone/>
            </a:pPr>
            <a:endParaRPr lang="en-US" altLang="en-US" sz="1800" dirty="0"/>
          </a:p>
          <a:p>
            <a:pPr marL="533400" indent="-533400">
              <a:lnSpc>
                <a:spcPct val="80000"/>
              </a:lnSpc>
              <a:buFontTx/>
              <a:buNone/>
            </a:pPr>
            <a:r>
              <a:rPr lang="en-US" altLang="en-US" sz="2000" b="1" dirty="0" smtClean="0">
                <a:solidFill>
                  <a:srgbClr val="002060"/>
                </a:solidFill>
              </a:rPr>
              <a:t>Syntax</a:t>
            </a:r>
            <a:r>
              <a:rPr lang="en-US" altLang="en-US" sz="2000" b="1" dirty="0">
                <a:solidFill>
                  <a:srgbClr val="002060"/>
                </a:solidFill>
              </a:rPr>
              <a:t>:</a:t>
            </a:r>
          </a:p>
          <a:p>
            <a:pPr marL="533400" indent="-533400">
              <a:lnSpc>
                <a:spcPct val="80000"/>
              </a:lnSpc>
              <a:buFontTx/>
              <a:buNone/>
            </a:pPr>
            <a:r>
              <a:rPr lang="en-US" altLang="en-US" sz="2000" dirty="0" smtClean="0">
                <a:solidFill>
                  <a:srgbClr val="002060"/>
                </a:solidFill>
              </a:rPr>
              <a:t>SELECT </a:t>
            </a:r>
            <a:r>
              <a:rPr lang="en-US" altLang="en-US" sz="2000" i="1" dirty="0" err="1">
                <a:solidFill>
                  <a:srgbClr val="002060"/>
                </a:solidFill>
              </a:rPr>
              <a:t>select_list</a:t>
            </a:r>
            <a:endParaRPr lang="en-US" altLang="en-US" sz="2000" i="1" dirty="0">
              <a:solidFill>
                <a:srgbClr val="002060"/>
              </a:solidFill>
            </a:endParaRPr>
          </a:p>
          <a:p>
            <a:pPr marL="533400" indent="-533400">
              <a:lnSpc>
                <a:spcPct val="80000"/>
              </a:lnSpc>
              <a:buFontTx/>
              <a:buNone/>
            </a:pPr>
            <a:r>
              <a:rPr lang="en-US" altLang="en-US" sz="2000" dirty="0">
                <a:solidFill>
                  <a:srgbClr val="002060"/>
                </a:solidFill>
              </a:rPr>
              <a:t>FROM </a:t>
            </a:r>
            <a:r>
              <a:rPr lang="en-US" altLang="en-US" sz="2000" i="1" dirty="0">
                <a:solidFill>
                  <a:srgbClr val="002060"/>
                </a:solidFill>
              </a:rPr>
              <a:t>table</a:t>
            </a:r>
          </a:p>
          <a:p>
            <a:pPr marL="533400" indent="-533400">
              <a:lnSpc>
                <a:spcPct val="80000"/>
              </a:lnSpc>
              <a:buFontTx/>
              <a:buNone/>
            </a:pPr>
            <a:r>
              <a:rPr lang="en-US" altLang="en-US" sz="2000" dirty="0">
                <a:solidFill>
                  <a:srgbClr val="002060"/>
                </a:solidFill>
              </a:rPr>
              <a:t>WHERE </a:t>
            </a:r>
            <a:r>
              <a:rPr lang="en-US" altLang="en-US" sz="2000" i="1" dirty="0" err="1">
                <a:solidFill>
                  <a:srgbClr val="002060"/>
                </a:solidFill>
              </a:rPr>
              <a:t>expr</a:t>
            </a:r>
            <a:r>
              <a:rPr lang="en-US" altLang="en-US" sz="2000" i="1" dirty="0">
                <a:solidFill>
                  <a:srgbClr val="002060"/>
                </a:solidFill>
              </a:rPr>
              <a:t> operator </a:t>
            </a:r>
            <a:r>
              <a:rPr lang="en-US" altLang="en-US" sz="2000" dirty="0">
                <a:solidFill>
                  <a:srgbClr val="002060"/>
                </a:solidFill>
              </a:rPr>
              <a:t>(SELECT </a:t>
            </a:r>
            <a:r>
              <a:rPr lang="en-US" altLang="en-US" sz="2000" dirty="0" err="1">
                <a:solidFill>
                  <a:srgbClr val="002060"/>
                </a:solidFill>
              </a:rPr>
              <a:t>s</a:t>
            </a:r>
            <a:r>
              <a:rPr lang="en-US" altLang="en-US" sz="2000" i="1" dirty="0" err="1">
                <a:solidFill>
                  <a:srgbClr val="002060"/>
                </a:solidFill>
              </a:rPr>
              <a:t>elect_list</a:t>
            </a:r>
            <a:r>
              <a:rPr lang="en-US" altLang="en-US" sz="2000" i="1" dirty="0">
                <a:solidFill>
                  <a:srgbClr val="002060"/>
                </a:solidFill>
              </a:rPr>
              <a:t> </a:t>
            </a:r>
            <a:r>
              <a:rPr lang="en-US" altLang="en-US" sz="2000" dirty="0">
                <a:solidFill>
                  <a:srgbClr val="002060"/>
                </a:solidFill>
              </a:rPr>
              <a:t>FROM </a:t>
            </a:r>
            <a:r>
              <a:rPr lang="en-US" altLang="en-US" sz="2000" i="1" dirty="0">
                <a:solidFill>
                  <a:srgbClr val="002060"/>
                </a:solidFill>
              </a:rPr>
              <a:t>table</a:t>
            </a:r>
            <a:r>
              <a:rPr lang="en-US" altLang="en-US" sz="2000" dirty="0">
                <a:solidFill>
                  <a:srgbClr val="002060"/>
                </a:solidFill>
              </a:rPr>
              <a:t>);</a:t>
            </a:r>
          </a:p>
          <a:p>
            <a:pPr marL="533400" indent="-533400">
              <a:lnSpc>
                <a:spcPct val="80000"/>
              </a:lnSpc>
              <a:buFontTx/>
              <a:buNone/>
            </a:pPr>
            <a:endParaRPr lang="en-US" altLang="en-US" sz="2000" dirty="0">
              <a:solidFill>
                <a:srgbClr val="002060"/>
              </a:solidFill>
            </a:endParaRPr>
          </a:p>
          <a:p>
            <a:pPr marL="533400" indent="-533400">
              <a:lnSpc>
                <a:spcPct val="80000"/>
              </a:lnSpc>
              <a:buFontTx/>
              <a:buNone/>
            </a:pPr>
            <a:r>
              <a:rPr lang="en-US" altLang="en-US" sz="2000" b="1" dirty="0">
                <a:solidFill>
                  <a:srgbClr val="002060"/>
                </a:solidFill>
              </a:rPr>
              <a:t>Example:</a:t>
            </a:r>
          </a:p>
          <a:p>
            <a:pPr marL="533400" indent="-533400">
              <a:lnSpc>
                <a:spcPct val="80000"/>
              </a:lnSpc>
              <a:buFontTx/>
              <a:buNone/>
            </a:pPr>
            <a:r>
              <a:rPr lang="en-US" altLang="en-US" sz="2000" dirty="0">
                <a:solidFill>
                  <a:srgbClr val="002060"/>
                </a:solidFill>
              </a:rPr>
              <a:t>SELECT last_name</a:t>
            </a:r>
          </a:p>
          <a:p>
            <a:pPr marL="533400" indent="-533400">
              <a:lnSpc>
                <a:spcPct val="80000"/>
              </a:lnSpc>
              <a:buFontTx/>
              <a:buNone/>
            </a:pPr>
            <a:r>
              <a:rPr lang="en-US" altLang="en-US" sz="2000" dirty="0">
                <a:solidFill>
                  <a:srgbClr val="002060"/>
                </a:solidFill>
              </a:rPr>
              <a:t>FROM employees</a:t>
            </a:r>
          </a:p>
          <a:p>
            <a:pPr marL="533400" indent="-533400">
              <a:lnSpc>
                <a:spcPct val="80000"/>
              </a:lnSpc>
              <a:buFontTx/>
              <a:buNone/>
            </a:pPr>
            <a:r>
              <a:rPr lang="en-US" altLang="en-US" sz="2000" dirty="0">
                <a:solidFill>
                  <a:srgbClr val="002060"/>
                </a:solidFill>
              </a:rPr>
              <a:t>WHERE salary &gt;(SELECT </a:t>
            </a:r>
            <a:r>
              <a:rPr lang="en-US" altLang="en-US" sz="2000" dirty="0" smtClean="0">
                <a:solidFill>
                  <a:srgbClr val="002060"/>
                </a:solidFill>
              </a:rPr>
              <a:t>salary FROM </a:t>
            </a:r>
            <a:r>
              <a:rPr lang="en-US" altLang="en-US" sz="2000" dirty="0">
                <a:solidFill>
                  <a:srgbClr val="002060"/>
                </a:solidFill>
              </a:rPr>
              <a:t>employees WHERE  </a:t>
            </a:r>
            <a:r>
              <a:rPr lang="en-US" altLang="en-US" sz="2000" dirty="0" smtClean="0">
                <a:solidFill>
                  <a:srgbClr val="002060"/>
                </a:solidFill>
              </a:rPr>
              <a:t>last_name </a:t>
            </a:r>
            <a:r>
              <a:rPr lang="en-US" altLang="en-US" sz="2000" dirty="0">
                <a:solidFill>
                  <a:srgbClr val="002060"/>
                </a:solidFill>
              </a:rPr>
              <a:t>= ‘Abel’) ;</a:t>
            </a:r>
          </a:p>
          <a:p>
            <a:pPr marL="533400" indent="-533400">
              <a:lnSpc>
                <a:spcPct val="80000"/>
              </a:lnSpc>
              <a:buFontTx/>
              <a:buNone/>
            </a:pPr>
            <a:endParaRPr lang="en-US" altLang="en-US" sz="2400" dirty="0">
              <a:solidFill>
                <a:srgbClr val="002060"/>
              </a:solidFill>
            </a:endParaRPr>
          </a:p>
          <a:p>
            <a:pPr marL="533400" indent="-533400">
              <a:lnSpc>
                <a:spcPct val="80000"/>
              </a:lnSpc>
              <a:buFontTx/>
              <a:buNone/>
            </a:pPr>
            <a:endParaRPr lang="en-US" altLang="en-US" sz="2400" dirty="0">
              <a:solidFill>
                <a:srgbClr val="002060"/>
              </a:solidFill>
            </a:endParaRPr>
          </a:p>
        </p:txBody>
      </p:sp>
    </p:spTree>
    <p:extLst>
      <p:ext uri="{BB962C8B-B14F-4D97-AF65-F5344CB8AC3E}">
        <p14:creationId xmlns:p14="http://schemas.microsoft.com/office/powerpoint/2010/main" val="243950254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b="1" dirty="0"/>
              <a:t>Single Row Sub query</a:t>
            </a:r>
          </a:p>
        </p:txBody>
      </p:sp>
      <p:sp>
        <p:nvSpPr>
          <p:cNvPr id="297989" name="Rectangle 5"/>
          <p:cNvSpPr>
            <a:spLocks noChangeArrowheads="1"/>
          </p:cNvSpPr>
          <p:nvPr/>
        </p:nvSpPr>
        <p:spPr bwMode="auto">
          <a:xfrm>
            <a:off x="827653" y="1109618"/>
            <a:ext cx="110744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buChar char="•"/>
              <a:defRPr sz="3200">
                <a:solidFill>
                  <a:srgbClr val="122AA0"/>
                </a:solidFill>
                <a:latin typeface="Tahoma" pitchFamily="34" charset="0"/>
              </a:defRPr>
            </a:lvl1pPr>
            <a:lvl2pPr marL="742950" indent="-285750">
              <a:spcBef>
                <a:spcPct val="20000"/>
              </a:spcBef>
              <a:buSzPct val="80000"/>
              <a:buChar char="–"/>
              <a:defRPr sz="2800">
                <a:solidFill>
                  <a:srgbClr val="122AA0"/>
                </a:solidFill>
                <a:latin typeface="Tahoma" pitchFamily="34" charset="0"/>
              </a:defRPr>
            </a:lvl2pPr>
            <a:lvl3pPr marL="1143000" indent="-228600">
              <a:spcBef>
                <a:spcPct val="20000"/>
              </a:spcBef>
              <a:buSzPct val="80000"/>
              <a:buChar char="•"/>
              <a:defRPr sz="2400">
                <a:solidFill>
                  <a:srgbClr val="122AA0"/>
                </a:solidFill>
                <a:latin typeface="Tahoma" pitchFamily="34" charset="0"/>
              </a:defRPr>
            </a:lvl3pPr>
            <a:lvl4pPr marL="1600200" indent="-228600">
              <a:spcBef>
                <a:spcPct val="20000"/>
              </a:spcBef>
              <a:buSzPct val="80000"/>
              <a:buChar char="–"/>
              <a:defRPr sz="2000">
                <a:solidFill>
                  <a:srgbClr val="122AA0"/>
                </a:solidFill>
                <a:latin typeface="Tahoma" pitchFamily="34" charset="0"/>
              </a:defRPr>
            </a:lvl4pPr>
            <a:lvl5pPr marL="2057400" indent="-228600">
              <a:spcBef>
                <a:spcPct val="20000"/>
              </a:spcBef>
              <a:buSzPct val="80000"/>
              <a:buChar char="»"/>
              <a:defRPr>
                <a:solidFill>
                  <a:srgbClr val="122AA0"/>
                </a:solidFill>
                <a:latin typeface="Tahoma" pitchFamily="34" charset="0"/>
              </a:defRPr>
            </a:lvl5pPr>
            <a:lvl6pPr marL="2514600" indent="-228600" fontAlgn="base">
              <a:spcBef>
                <a:spcPct val="20000"/>
              </a:spcBef>
              <a:spcAft>
                <a:spcPct val="0"/>
              </a:spcAft>
              <a:buSzPct val="80000"/>
              <a:buChar char="»"/>
              <a:defRPr>
                <a:solidFill>
                  <a:srgbClr val="122AA0"/>
                </a:solidFill>
                <a:latin typeface="Tahoma" pitchFamily="34" charset="0"/>
              </a:defRPr>
            </a:lvl6pPr>
            <a:lvl7pPr marL="2971800" indent="-228600" fontAlgn="base">
              <a:spcBef>
                <a:spcPct val="20000"/>
              </a:spcBef>
              <a:spcAft>
                <a:spcPct val="0"/>
              </a:spcAft>
              <a:buSzPct val="80000"/>
              <a:buChar char="»"/>
              <a:defRPr>
                <a:solidFill>
                  <a:srgbClr val="122AA0"/>
                </a:solidFill>
                <a:latin typeface="Tahoma" pitchFamily="34" charset="0"/>
              </a:defRPr>
            </a:lvl7pPr>
            <a:lvl8pPr marL="3429000" indent="-228600" fontAlgn="base">
              <a:spcBef>
                <a:spcPct val="20000"/>
              </a:spcBef>
              <a:spcAft>
                <a:spcPct val="0"/>
              </a:spcAft>
              <a:buSzPct val="80000"/>
              <a:buChar char="»"/>
              <a:defRPr>
                <a:solidFill>
                  <a:srgbClr val="122AA0"/>
                </a:solidFill>
                <a:latin typeface="Tahoma" pitchFamily="34" charset="0"/>
              </a:defRPr>
            </a:lvl8pPr>
            <a:lvl9pPr marL="3886200" indent="-228600" fontAlgn="base">
              <a:spcBef>
                <a:spcPct val="20000"/>
              </a:spcBef>
              <a:spcAft>
                <a:spcPct val="0"/>
              </a:spcAft>
              <a:buSzPct val="80000"/>
              <a:buChar char="»"/>
              <a:defRPr>
                <a:solidFill>
                  <a:srgbClr val="122AA0"/>
                </a:solidFill>
                <a:latin typeface="Tahoma" pitchFamily="34" charset="0"/>
              </a:defRPr>
            </a:lvl9pPr>
          </a:lstStyle>
          <a:p>
            <a:pPr>
              <a:lnSpc>
                <a:spcPct val="90000"/>
              </a:lnSpc>
              <a:buFontTx/>
              <a:buNone/>
            </a:pPr>
            <a:endParaRPr lang="en-US" altLang="en-US" sz="2000" b="1" dirty="0"/>
          </a:p>
          <a:p>
            <a:pPr>
              <a:lnSpc>
                <a:spcPct val="90000"/>
              </a:lnSpc>
            </a:pPr>
            <a:r>
              <a:rPr lang="en-US" altLang="en-US" sz="1800" dirty="0">
                <a:solidFill>
                  <a:schemeClr val="bg2">
                    <a:lumMod val="50000"/>
                  </a:schemeClr>
                </a:solidFill>
              </a:rPr>
              <a:t>Returns </a:t>
            </a:r>
            <a:r>
              <a:rPr lang="en-US" altLang="en-US" sz="1800" dirty="0" smtClean="0">
                <a:solidFill>
                  <a:schemeClr val="bg2">
                    <a:lumMod val="50000"/>
                  </a:schemeClr>
                </a:solidFill>
              </a:rPr>
              <a:t>only </a:t>
            </a:r>
            <a:r>
              <a:rPr lang="en-US" altLang="en-US" sz="1800" dirty="0">
                <a:solidFill>
                  <a:schemeClr val="bg2">
                    <a:lumMod val="50000"/>
                  </a:schemeClr>
                </a:solidFill>
              </a:rPr>
              <a:t>one </a:t>
            </a:r>
            <a:r>
              <a:rPr lang="en-US" altLang="en-US" sz="1800" dirty="0" smtClean="0">
                <a:solidFill>
                  <a:schemeClr val="bg2">
                    <a:lumMod val="50000"/>
                  </a:schemeClr>
                </a:solidFill>
              </a:rPr>
              <a:t>row</a:t>
            </a:r>
          </a:p>
          <a:p>
            <a:pPr>
              <a:lnSpc>
                <a:spcPct val="90000"/>
              </a:lnSpc>
            </a:pPr>
            <a:endParaRPr lang="en-US" altLang="en-US" sz="1800" dirty="0">
              <a:solidFill>
                <a:schemeClr val="bg2">
                  <a:lumMod val="50000"/>
                </a:schemeClr>
              </a:solidFill>
            </a:endParaRPr>
          </a:p>
          <a:p>
            <a:pPr>
              <a:lnSpc>
                <a:spcPct val="90000"/>
              </a:lnSpc>
            </a:pPr>
            <a:r>
              <a:rPr lang="en-US" altLang="en-US" sz="1800" dirty="0">
                <a:solidFill>
                  <a:schemeClr val="bg2">
                    <a:lumMod val="50000"/>
                  </a:schemeClr>
                </a:solidFill>
              </a:rPr>
              <a:t>Use single row </a:t>
            </a:r>
            <a:r>
              <a:rPr lang="en-US" altLang="en-US" sz="1800" dirty="0" smtClean="0">
                <a:solidFill>
                  <a:schemeClr val="bg2">
                    <a:lumMod val="50000"/>
                  </a:schemeClr>
                </a:solidFill>
              </a:rPr>
              <a:t>comparison operators</a:t>
            </a:r>
          </a:p>
          <a:p>
            <a:pPr>
              <a:lnSpc>
                <a:spcPct val="90000"/>
              </a:lnSpc>
            </a:pPr>
            <a:endParaRPr lang="en-US" altLang="en-US" sz="1800" dirty="0">
              <a:solidFill>
                <a:schemeClr val="bg2">
                  <a:lumMod val="50000"/>
                </a:schemeClr>
              </a:solidFill>
            </a:endParaRPr>
          </a:p>
          <a:p>
            <a:pPr>
              <a:lnSpc>
                <a:spcPct val="90000"/>
              </a:lnSpc>
            </a:pPr>
            <a:r>
              <a:rPr lang="en-US" altLang="en-US" sz="1800" dirty="0">
                <a:solidFill>
                  <a:schemeClr val="bg2">
                    <a:lumMod val="50000"/>
                  </a:schemeClr>
                </a:solidFill>
              </a:rPr>
              <a:t>sub queries and use multiple-row operators with multiple-row sub queries.</a:t>
            </a:r>
          </a:p>
          <a:p>
            <a:pPr>
              <a:lnSpc>
                <a:spcPct val="90000"/>
              </a:lnSpc>
              <a:buFontTx/>
              <a:buNone/>
            </a:pPr>
            <a:r>
              <a:rPr lang="en-US" altLang="en-US" sz="1800" dirty="0">
                <a:solidFill>
                  <a:schemeClr val="bg2">
                    <a:lumMod val="50000"/>
                  </a:schemeClr>
                </a:solidFill>
              </a:rPr>
              <a:t>               </a:t>
            </a:r>
            <a:endParaRPr lang="en-US" altLang="en-US" sz="1800" dirty="0" smtClean="0">
              <a:solidFill>
                <a:schemeClr val="bg2">
                  <a:lumMod val="50000"/>
                </a:schemeClr>
              </a:solidFill>
            </a:endParaRPr>
          </a:p>
          <a:p>
            <a:pPr>
              <a:lnSpc>
                <a:spcPct val="90000"/>
              </a:lnSpc>
              <a:buFontTx/>
              <a:buNone/>
            </a:pPr>
            <a:r>
              <a:rPr lang="en-US" altLang="en-US" sz="1800" dirty="0" smtClean="0">
                <a:solidFill>
                  <a:schemeClr val="bg2">
                    <a:lumMod val="50000"/>
                  </a:schemeClr>
                </a:solidFill>
              </a:rPr>
              <a:t>     </a:t>
            </a:r>
            <a:r>
              <a:rPr lang="en-US" altLang="en-US" sz="1800" dirty="0" smtClean="0">
                <a:solidFill>
                  <a:srgbClr val="FF0000"/>
                </a:solidFill>
              </a:rPr>
              <a:t>= </a:t>
            </a:r>
            <a:r>
              <a:rPr lang="en-US" altLang="en-US" sz="1800" dirty="0">
                <a:solidFill>
                  <a:srgbClr val="FF0000"/>
                </a:solidFill>
              </a:rPr>
              <a:t>, &gt; , &gt;= </a:t>
            </a:r>
            <a:r>
              <a:rPr lang="en-US" altLang="en-US" sz="1800" dirty="0" smtClean="0">
                <a:solidFill>
                  <a:srgbClr val="FF0000"/>
                </a:solidFill>
              </a:rPr>
              <a:t>,&lt; </a:t>
            </a:r>
            <a:r>
              <a:rPr lang="en-US" altLang="en-US" sz="1800" dirty="0">
                <a:solidFill>
                  <a:srgbClr val="FF0000"/>
                </a:solidFill>
              </a:rPr>
              <a:t>, &lt;= , &lt;&gt;</a:t>
            </a:r>
          </a:p>
        </p:txBody>
      </p:sp>
    </p:spTree>
    <p:extLst>
      <p:ext uri="{BB962C8B-B14F-4D97-AF65-F5344CB8AC3E}">
        <p14:creationId xmlns:p14="http://schemas.microsoft.com/office/powerpoint/2010/main" val="3400032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339493" y="301083"/>
            <a:ext cx="11379200" cy="762000"/>
          </a:xfrm>
        </p:spPr>
        <p:txBody>
          <a:bodyPr>
            <a:normAutofit/>
          </a:bodyPr>
          <a:lstStyle/>
          <a:p>
            <a:r>
              <a:rPr lang="en-US" altLang="en-US" dirty="0"/>
              <a:t>Single Row Sub query</a:t>
            </a:r>
          </a:p>
        </p:txBody>
      </p:sp>
      <p:sp>
        <p:nvSpPr>
          <p:cNvPr id="253955" name="Rectangle 3"/>
          <p:cNvSpPr>
            <a:spLocks noGrp="1" noChangeArrowheads="1"/>
          </p:cNvSpPr>
          <p:nvPr>
            <p:ph type="body" idx="1"/>
          </p:nvPr>
        </p:nvSpPr>
        <p:spPr>
          <a:xfrm>
            <a:off x="868183" y="1074306"/>
            <a:ext cx="8153154" cy="5404553"/>
          </a:xfrm>
        </p:spPr>
        <p:txBody>
          <a:bodyPr>
            <a:normAutofit/>
          </a:bodyPr>
          <a:lstStyle/>
          <a:p>
            <a:pPr>
              <a:lnSpc>
                <a:spcPct val="90000"/>
              </a:lnSpc>
              <a:buFontTx/>
              <a:buNone/>
            </a:pPr>
            <a:r>
              <a:rPr lang="en-US" altLang="en-US" sz="1800" dirty="0">
                <a:solidFill>
                  <a:srgbClr val="002060"/>
                </a:solidFill>
              </a:rPr>
              <a:t>Example 1:</a:t>
            </a: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 SELECT last_name, </a:t>
            </a:r>
            <a:r>
              <a:rPr lang="en-US" altLang="en-US" sz="1800" dirty="0" err="1">
                <a:solidFill>
                  <a:srgbClr val="002060"/>
                </a:solidFill>
              </a:rPr>
              <a:t>job_id</a:t>
            </a:r>
            <a:endParaRPr lang="en-US" altLang="en-US" sz="1800" dirty="0">
              <a:solidFill>
                <a:srgbClr val="002060"/>
              </a:solidFill>
            </a:endParaRPr>
          </a:p>
          <a:p>
            <a:pPr>
              <a:lnSpc>
                <a:spcPct val="90000"/>
              </a:lnSpc>
              <a:buFontTx/>
              <a:buNone/>
            </a:pPr>
            <a:r>
              <a:rPr lang="en-US" altLang="en-US" sz="1800" dirty="0">
                <a:solidFill>
                  <a:srgbClr val="002060"/>
                </a:solidFill>
              </a:rPr>
              <a:t> FROM employees</a:t>
            </a:r>
          </a:p>
          <a:p>
            <a:pPr>
              <a:lnSpc>
                <a:spcPct val="90000"/>
              </a:lnSpc>
              <a:buFontTx/>
              <a:buNone/>
            </a:pPr>
            <a:r>
              <a:rPr lang="en-US" altLang="en-US" sz="1800" dirty="0">
                <a:solidFill>
                  <a:srgbClr val="002060"/>
                </a:solidFill>
              </a:rPr>
              <a:t> WHERE </a:t>
            </a:r>
            <a:r>
              <a:rPr lang="en-US" altLang="en-US" sz="1800" dirty="0" err="1">
                <a:solidFill>
                  <a:srgbClr val="002060"/>
                </a:solidFill>
              </a:rPr>
              <a:t>job_id</a:t>
            </a:r>
            <a:r>
              <a:rPr lang="en-US" altLang="en-US" sz="1800" dirty="0">
                <a:solidFill>
                  <a:srgbClr val="002060"/>
                </a:solidFill>
              </a:rPr>
              <a:t> =(SELECT </a:t>
            </a:r>
            <a:r>
              <a:rPr lang="en-US" altLang="en-US" sz="1800" dirty="0" err="1">
                <a:solidFill>
                  <a:srgbClr val="002060"/>
                </a:solidFill>
              </a:rPr>
              <a:t>job_id</a:t>
            </a:r>
            <a:r>
              <a:rPr lang="en-US" altLang="en-US" sz="1800" dirty="0">
                <a:solidFill>
                  <a:srgbClr val="002060"/>
                </a:solidFill>
              </a:rPr>
              <a:t> FROM employees </a:t>
            </a:r>
          </a:p>
          <a:p>
            <a:pPr>
              <a:lnSpc>
                <a:spcPct val="90000"/>
              </a:lnSpc>
              <a:buFontTx/>
              <a:buNone/>
            </a:pPr>
            <a:r>
              <a:rPr lang="en-US" altLang="en-US" sz="1800" dirty="0">
                <a:solidFill>
                  <a:srgbClr val="002060"/>
                </a:solidFill>
              </a:rPr>
              <a:t>			  WHERE employee_id= 141);</a:t>
            </a: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Example 2:</a:t>
            </a: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SELECT last_name, </a:t>
            </a:r>
            <a:r>
              <a:rPr lang="en-US" altLang="en-US" sz="1800" dirty="0" err="1">
                <a:solidFill>
                  <a:srgbClr val="002060"/>
                </a:solidFill>
              </a:rPr>
              <a:t>job_id</a:t>
            </a:r>
            <a:r>
              <a:rPr lang="en-US" altLang="en-US" sz="1800" dirty="0">
                <a:solidFill>
                  <a:srgbClr val="002060"/>
                </a:solidFill>
              </a:rPr>
              <a:t>, </a:t>
            </a:r>
            <a:r>
              <a:rPr lang="en-US" altLang="en-US" sz="1800" dirty="0" smtClean="0">
                <a:solidFill>
                  <a:srgbClr val="002060"/>
                </a:solidFill>
              </a:rPr>
              <a:t>salary</a:t>
            </a:r>
            <a:endParaRPr lang="en-US" altLang="en-US" sz="1800" dirty="0">
              <a:solidFill>
                <a:srgbClr val="002060"/>
              </a:solidFill>
            </a:endParaRPr>
          </a:p>
          <a:p>
            <a:pPr>
              <a:lnSpc>
                <a:spcPct val="90000"/>
              </a:lnSpc>
              <a:buFontTx/>
              <a:buNone/>
            </a:pPr>
            <a:r>
              <a:rPr lang="en-US" altLang="en-US" sz="1800" dirty="0">
                <a:solidFill>
                  <a:srgbClr val="002060"/>
                </a:solidFill>
              </a:rPr>
              <a:t>FROM employees</a:t>
            </a:r>
          </a:p>
          <a:p>
            <a:pPr>
              <a:lnSpc>
                <a:spcPct val="90000"/>
              </a:lnSpc>
              <a:buFontTx/>
              <a:buNone/>
            </a:pPr>
            <a:r>
              <a:rPr lang="en-US" altLang="en-US" sz="1800" dirty="0">
                <a:solidFill>
                  <a:srgbClr val="002060"/>
                </a:solidFill>
              </a:rPr>
              <a:t>WHERE </a:t>
            </a:r>
            <a:r>
              <a:rPr lang="en-US" altLang="en-US" sz="1800" dirty="0" err="1">
                <a:solidFill>
                  <a:srgbClr val="002060"/>
                </a:solidFill>
              </a:rPr>
              <a:t>job_id</a:t>
            </a:r>
            <a:r>
              <a:rPr lang="en-US" altLang="en-US" sz="1800" dirty="0">
                <a:solidFill>
                  <a:srgbClr val="002060"/>
                </a:solidFill>
              </a:rPr>
              <a:t> = (SELECT </a:t>
            </a:r>
            <a:r>
              <a:rPr lang="en-US" altLang="en-US" sz="1800" dirty="0" err="1">
                <a:solidFill>
                  <a:srgbClr val="002060"/>
                </a:solidFill>
              </a:rPr>
              <a:t>job_id</a:t>
            </a:r>
            <a:r>
              <a:rPr lang="en-US" altLang="en-US" sz="1800" dirty="0">
                <a:solidFill>
                  <a:srgbClr val="002060"/>
                </a:solidFill>
              </a:rPr>
              <a:t> FROM employees</a:t>
            </a:r>
          </a:p>
          <a:p>
            <a:pPr>
              <a:lnSpc>
                <a:spcPct val="90000"/>
              </a:lnSpc>
              <a:buFontTx/>
              <a:buNone/>
            </a:pPr>
            <a:r>
              <a:rPr lang="en-US" altLang="en-US" sz="1800" dirty="0">
                <a:solidFill>
                  <a:srgbClr val="002060"/>
                </a:solidFill>
              </a:rPr>
              <a:t>    			   WHERE employee_id = 141) </a:t>
            </a:r>
          </a:p>
          <a:p>
            <a:pPr>
              <a:lnSpc>
                <a:spcPct val="90000"/>
              </a:lnSpc>
              <a:buFontTx/>
              <a:buNone/>
            </a:pPr>
            <a:r>
              <a:rPr lang="en-US" altLang="en-US" sz="1800" dirty="0">
                <a:solidFill>
                  <a:srgbClr val="002060"/>
                </a:solidFill>
              </a:rPr>
              <a:t>AND salary &gt;      (SELECT salary FROM employees </a:t>
            </a:r>
          </a:p>
          <a:p>
            <a:pPr>
              <a:lnSpc>
                <a:spcPct val="90000"/>
              </a:lnSpc>
              <a:buFontTx/>
              <a:buNone/>
            </a:pPr>
            <a:r>
              <a:rPr lang="en-US" altLang="en-US" sz="1800" dirty="0">
                <a:solidFill>
                  <a:srgbClr val="002060"/>
                </a:solidFill>
              </a:rPr>
              <a:t>			   WHERE employee_id = 143);</a:t>
            </a:r>
          </a:p>
          <a:p>
            <a:pPr>
              <a:lnSpc>
                <a:spcPct val="90000"/>
              </a:lnSpc>
              <a:buFontTx/>
              <a:buNone/>
            </a:pPr>
            <a:endParaRPr lang="en-US" altLang="en-US" sz="2000" b="1" dirty="0">
              <a:solidFill>
                <a:srgbClr val="002060"/>
              </a:solidFill>
            </a:endParaRPr>
          </a:p>
          <a:p>
            <a:pPr>
              <a:lnSpc>
                <a:spcPct val="90000"/>
              </a:lnSpc>
            </a:pPr>
            <a:endParaRPr lang="en-US" altLang="en-US" sz="2000" b="1" dirty="0">
              <a:solidFill>
                <a:srgbClr val="002060"/>
              </a:solidFill>
            </a:endParaRPr>
          </a:p>
        </p:txBody>
      </p:sp>
    </p:spTree>
    <p:extLst>
      <p:ext uri="{BB962C8B-B14F-4D97-AF65-F5344CB8AC3E}">
        <p14:creationId xmlns:p14="http://schemas.microsoft.com/office/powerpoint/2010/main" val="290575908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339493" y="301083"/>
            <a:ext cx="11379200" cy="762000"/>
          </a:xfrm>
        </p:spPr>
        <p:txBody>
          <a:bodyPr>
            <a:noAutofit/>
          </a:bodyPr>
          <a:lstStyle/>
          <a:p>
            <a:r>
              <a:rPr lang="en-US" altLang="en-US" dirty="0"/>
              <a:t>Subqueries with the SELECT Statement</a:t>
            </a:r>
            <a:br>
              <a:rPr lang="en-US" altLang="en-US" dirty="0"/>
            </a:br>
            <a:endParaRPr lang="en-US" altLang="en-US" dirty="0"/>
          </a:p>
        </p:txBody>
      </p:sp>
      <p:sp>
        <p:nvSpPr>
          <p:cNvPr id="253955" name="Rectangle 3"/>
          <p:cNvSpPr>
            <a:spLocks noGrp="1" noChangeArrowheads="1"/>
          </p:cNvSpPr>
          <p:nvPr>
            <p:ph type="body" idx="1"/>
          </p:nvPr>
        </p:nvSpPr>
        <p:spPr>
          <a:xfrm>
            <a:off x="868183" y="1074306"/>
            <a:ext cx="8153154" cy="5404553"/>
          </a:xfrm>
        </p:spPr>
        <p:txBody>
          <a:bodyPr>
            <a:normAutofit/>
          </a:bodyPr>
          <a:lstStyle/>
          <a:p>
            <a:pPr>
              <a:lnSpc>
                <a:spcPct val="90000"/>
              </a:lnSpc>
              <a:buFontTx/>
              <a:buNone/>
            </a:pPr>
            <a:endParaRPr lang="en-US" altLang="en-US" sz="1800" dirty="0">
              <a:solidFill>
                <a:srgbClr val="002060"/>
              </a:solidFill>
            </a:endParaRP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 SELECT * </a:t>
            </a:r>
          </a:p>
          <a:p>
            <a:pPr>
              <a:lnSpc>
                <a:spcPct val="90000"/>
              </a:lnSpc>
              <a:buFontTx/>
              <a:buNone/>
            </a:pPr>
            <a:r>
              <a:rPr lang="en-US" altLang="en-US" sz="1800" dirty="0">
                <a:solidFill>
                  <a:srgbClr val="002060"/>
                </a:solidFill>
              </a:rPr>
              <a:t>   FROM CUSTOMERS </a:t>
            </a:r>
          </a:p>
          <a:p>
            <a:pPr>
              <a:lnSpc>
                <a:spcPct val="90000"/>
              </a:lnSpc>
              <a:buFontTx/>
              <a:buNone/>
            </a:pPr>
            <a:r>
              <a:rPr lang="en-US" altLang="en-US" sz="1800" dirty="0">
                <a:solidFill>
                  <a:srgbClr val="002060"/>
                </a:solidFill>
              </a:rPr>
              <a:t>   WHERE ID IN (SELECT ID </a:t>
            </a:r>
          </a:p>
          <a:p>
            <a:pPr>
              <a:lnSpc>
                <a:spcPct val="90000"/>
              </a:lnSpc>
              <a:buFontTx/>
              <a:buNone/>
            </a:pPr>
            <a:r>
              <a:rPr lang="en-US" altLang="en-US" sz="1800" dirty="0">
                <a:solidFill>
                  <a:srgbClr val="002060"/>
                </a:solidFill>
              </a:rPr>
              <a:t>         FROM CUSTOMERS </a:t>
            </a:r>
          </a:p>
          <a:p>
            <a:pPr>
              <a:lnSpc>
                <a:spcPct val="90000"/>
              </a:lnSpc>
              <a:buFontTx/>
              <a:buNone/>
            </a:pPr>
            <a:r>
              <a:rPr lang="en-US" altLang="en-US" sz="1800" dirty="0">
                <a:solidFill>
                  <a:srgbClr val="002060"/>
                </a:solidFill>
              </a:rPr>
              <a:t>         WHERE SALARY &gt; 4500) ;</a:t>
            </a:r>
          </a:p>
          <a:p>
            <a:pPr>
              <a:lnSpc>
                <a:spcPct val="90000"/>
              </a:lnSpc>
              <a:buFontTx/>
              <a:buNone/>
            </a:pPr>
            <a:endParaRPr lang="en-US" altLang="en-US" sz="2000" b="1" dirty="0">
              <a:solidFill>
                <a:srgbClr val="002060"/>
              </a:solidFill>
            </a:endParaRPr>
          </a:p>
          <a:p>
            <a:pPr>
              <a:lnSpc>
                <a:spcPct val="90000"/>
              </a:lnSpc>
            </a:pPr>
            <a:endParaRPr lang="en-US" altLang="en-US" sz="2000" b="1" dirty="0">
              <a:solidFill>
                <a:srgbClr val="002060"/>
              </a:solidFill>
            </a:endParaRPr>
          </a:p>
        </p:txBody>
      </p:sp>
    </p:spTree>
    <p:extLst>
      <p:ext uri="{BB962C8B-B14F-4D97-AF65-F5344CB8AC3E}">
        <p14:creationId xmlns:p14="http://schemas.microsoft.com/office/powerpoint/2010/main" val="22832964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fontScale="90000"/>
          </a:bodyPr>
          <a:lstStyle/>
          <a:p>
            <a:r>
              <a:rPr lang="en-US" altLang="en-US" sz="2700" b="1" dirty="0"/>
              <a:t>Group Functions in a Sub query</a:t>
            </a:r>
            <a:r>
              <a:rPr lang="en-US" altLang="en-US" sz="3200" dirty="0"/>
              <a:t/>
            </a:r>
            <a:br>
              <a:rPr lang="en-US" altLang="en-US" sz="3200" dirty="0"/>
            </a:br>
            <a:endParaRPr lang="en-US" altLang="en-US" sz="3200" dirty="0"/>
          </a:p>
        </p:txBody>
      </p:sp>
      <p:sp>
        <p:nvSpPr>
          <p:cNvPr id="254979" name="Rectangle 3"/>
          <p:cNvSpPr>
            <a:spLocks noGrp="1" noChangeArrowheads="1"/>
          </p:cNvSpPr>
          <p:nvPr>
            <p:ph type="body" idx="1"/>
          </p:nvPr>
        </p:nvSpPr>
        <p:spPr>
          <a:xfrm>
            <a:off x="1103419" y="1225453"/>
            <a:ext cx="7750649" cy="4897665"/>
          </a:xfrm>
        </p:spPr>
        <p:txBody>
          <a:bodyPr/>
          <a:lstStyle/>
          <a:p>
            <a:pPr>
              <a:lnSpc>
                <a:spcPct val="90000"/>
              </a:lnSpc>
              <a:buFontTx/>
              <a:buNone/>
            </a:pPr>
            <a:endParaRPr lang="en-US" altLang="en-US" sz="2000" b="1" dirty="0">
              <a:solidFill>
                <a:srgbClr val="00B0F0"/>
              </a:solidFill>
            </a:endParaRPr>
          </a:p>
          <a:p>
            <a:pPr>
              <a:lnSpc>
                <a:spcPct val="90000"/>
              </a:lnSpc>
              <a:buFontTx/>
              <a:buNone/>
            </a:pPr>
            <a:r>
              <a:rPr lang="en-US" altLang="en-US" sz="1800" b="1" dirty="0">
                <a:solidFill>
                  <a:srgbClr val="002060"/>
                </a:solidFill>
              </a:rPr>
              <a:t>Example:</a:t>
            </a:r>
          </a:p>
          <a:p>
            <a:pPr>
              <a:lnSpc>
                <a:spcPct val="90000"/>
              </a:lnSpc>
              <a:buFontTx/>
              <a:buNone/>
            </a:pPr>
            <a:endParaRPr lang="en-US" altLang="en-US" sz="1800" dirty="0">
              <a:solidFill>
                <a:srgbClr val="002060"/>
              </a:solidFill>
            </a:endParaRPr>
          </a:p>
          <a:p>
            <a:pPr>
              <a:lnSpc>
                <a:spcPct val="90000"/>
              </a:lnSpc>
              <a:buFontTx/>
              <a:buNone/>
            </a:pPr>
            <a:r>
              <a:rPr lang="en-US" altLang="en-US" sz="1800" dirty="0">
                <a:solidFill>
                  <a:srgbClr val="002060"/>
                </a:solidFill>
              </a:rPr>
              <a:t>SELECT last_name, </a:t>
            </a:r>
            <a:r>
              <a:rPr lang="en-US" altLang="en-US" sz="1800" dirty="0" err="1">
                <a:solidFill>
                  <a:srgbClr val="002060"/>
                </a:solidFill>
              </a:rPr>
              <a:t>job_id</a:t>
            </a:r>
            <a:r>
              <a:rPr lang="en-US" altLang="en-US" sz="1800" dirty="0">
                <a:solidFill>
                  <a:srgbClr val="002060"/>
                </a:solidFill>
              </a:rPr>
              <a:t>, salary</a:t>
            </a:r>
          </a:p>
          <a:p>
            <a:pPr>
              <a:lnSpc>
                <a:spcPct val="90000"/>
              </a:lnSpc>
              <a:buFontTx/>
              <a:buNone/>
            </a:pPr>
            <a:r>
              <a:rPr lang="en-US" altLang="en-US" sz="1800" dirty="0">
                <a:solidFill>
                  <a:srgbClr val="002060"/>
                </a:solidFill>
              </a:rPr>
              <a:t>FROM employees </a:t>
            </a:r>
          </a:p>
          <a:p>
            <a:pPr>
              <a:lnSpc>
                <a:spcPct val="90000"/>
              </a:lnSpc>
              <a:buFontTx/>
              <a:buNone/>
            </a:pPr>
            <a:r>
              <a:rPr lang="en-US" altLang="en-US" sz="1800" dirty="0">
                <a:solidFill>
                  <a:srgbClr val="002060"/>
                </a:solidFill>
              </a:rPr>
              <a:t>WHERE salary =(SELECT MIN(salary) </a:t>
            </a:r>
          </a:p>
          <a:p>
            <a:pPr>
              <a:lnSpc>
                <a:spcPct val="90000"/>
              </a:lnSpc>
              <a:buFontTx/>
              <a:buNone/>
            </a:pPr>
            <a:r>
              <a:rPr lang="en-US" altLang="en-US" sz="1800" dirty="0">
                <a:solidFill>
                  <a:srgbClr val="002060"/>
                </a:solidFill>
              </a:rPr>
              <a:t>				   FROM employees);</a:t>
            </a:r>
          </a:p>
          <a:p>
            <a:pPr>
              <a:lnSpc>
                <a:spcPct val="90000"/>
              </a:lnSpc>
            </a:pPr>
            <a:endParaRPr lang="en-US" altLang="en-US" sz="2400" dirty="0">
              <a:solidFill>
                <a:srgbClr val="00B0F0"/>
              </a:solidFill>
            </a:endParaRPr>
          </a:p>
        </p:txBody>
      </p:sp>
    </p:spTree>
    <p:extLst>
      <p:ext uri="{BB962C8B-B14F-4D97-AF65-F5344CB8AC3E}">
        <p14:creationId xmlns:p14="http://schemas.microsoft.com/office/powerpoint/2010/main" val="317083564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06400" y="228600"/>
            <a:ext cx="11379200" cy="762000"/>
          </a:xfrm>
        </p:spPr>
        <p:txBody>
          <a:bodyPr>
            <a:normAutofit fontScale="90000"/>
          </a:bodyPr>
          <a:lstStyle/>
          <a:p>
            <a:r>
              <a:rPr lang="en-US" altLang="en-US" sz="2700" b="1" dirty="0"/>
              <a:t>The HAVING Clause with </a:t>
            </a:r>
            <a:r>
              <a:rPr lang="en-US" altLang="en-US" sz="2700" b="1" dirty="0" smtClean="0"/>
              <a:t>Sub queries</a:t>
            </a:r>
            <a:r>
              <a:rPr lang="en-US" altLang="en-US" sz="3200" dirty="0"/>
              <a:t/>
            </a:r>
            <a:br>
              <a:rPr lang="en-US" altLang="en-US" sz="3200" dirty="0"/>
            </a:br>
            <a:endParaRPr lang="en-US" altLang="en-US" sz="3200" dirty="0"/>
          </a:p>
        </p:txBody>
      </p:sp>
      <p:sp>
        <p:nvSpPr>
          <p:cNvPr id="256003" name="Rectangle 3"/>
          <p:cNvSpPr>
            <a:spLocks noGrp="1" noChangeArrowheads="1"/>
          </p:cNvSpPr>
          <p:nvPr>
            <p:ph type="body" idx="1"/>
          </p:nvPr>
        </p:nvSpPr>
        <p:spPr>
          <a:xfrm>
            <a:off x="768613" y="960646"/>
            <a:ext cx="8888343" cy="4897665"/>
          </a:xfrm>
        </p:spPr>
        <p:txBody>
          <a:bodyPr/>
          <a:lstStyle/>
          <a:p>
            <a:pPr>
              <a:buFontTx/>
              <a:buNone/>
            </a:pPr>
            <a:r>
              <a:rPr lang="en-US" altLang="en-US" sz="1800" b="1" dirty="0">
                <a:solidFill>
                  <a:srgbClr val="002060"/>
                </a:solidFill>
              </a:rPr>
              <a:t>Example:</a:t>
            </a:r>
          </a:p>
          <a:p>
            <a:pPr>
              <a:buFontTx/>
              <a:buNone/>
            </a:pPr>
            <a:endParaRPr lang="en-US" altLang="en-US" sz="1800" dirty="0">
              <a:solidFill>
                <a:srgbClr val="002060"/>
              </a:solidFill>
            </a:endParaRPr>
          </a:p>
          <a:p>
            <a:pPr lvl="1">
              <a:buFontTx/>
              <a:buNone/>
            </a:pPr>
            <a:r>
              <a:rPr lang="en-US" altLang="en-US" sz="1800" dirty="0">
                <a:solidFill>
                  <a:srgbClr val="002060"/>
                </a:solidFill>
              </a:rPr>
              <a:t>SELECT </a:t>
            </a:r>
            <a:r>
              <a:rPr lang="en-US" altLang="en-US" sz="1800" dirty="0" err="1">
                <a:solidFill>
                  <a:srgbClr val="002060"/>
                </a:solidFill>
              </a:rPr>
              <a:t>department_id</a:t>
            </a:r>
            <a:r>
              <a:rPr lang="en-US" altLang="en-US" sz="1800" dirty="0">
                <a:solidFill>
                  <a:srgbClr val="002060"/>
                </a:solidFill>
              </a:rPr>
              <a:t>, MIN(salary)</a:t>
            </a:r>
          </a:p>
          <a:p>
            <a:pPr lvl="1">
              <a:buFontTx/>
              <a:buNone/>
            </a:pPr>
            <a:r>
              <a:rPr lang="en-US" altLang="en-US" sz="1800" dirty="0">
                <a:solidFill>
                  <a:srgbClr val="002060"/>
                </a:solidFill>
              </a:rPr>
              <a:t>FROM employees</a:t>
            </a:r>
          </a:p>
          <a:p>
            <a:pPr lvl="1">
              <a:buFontTx/>
              <a:buNone/>
            </a:pPr>
            <a:r>
              <a:rPr lang="en-US" altLang="en-US" sz="1800" dirty="0">
                <a:solidFill>
                  <a:srgbClr val="002060"/>
                </a:solidFill>
              </a:rPr>
              <a:t>GROUP BY </a:t>
            </a:r>
            <a:r>
              <a:rPr lang="en-US" altLang="en-US" sz="1800" dirty="0" err="1">
                <a:solidFill>
                  <a:srgbClr val="002060"/>
                </a:solidFill>
              </a:rPr>
              <a:t>department_id</a:t>
            </a:r>
            <a:endParaRPr lang="en-US" altLang="en-US" sz="1800" dirty="0">
              <a:solidFill>
                <a:srgbClr val="002060"/>
              </a:solidFill>
            </a:endParaRPr>
          </a:p>
          <a:p>
            <a:pPr lvl="1">
              <a:buFontTx/>
              <a:buNone/>
            </a:pPr>
            <a:r>
              <a:rPr lang="en-US" altLang="en-US" sz="1800" dirty="0">
                <a:solidFill>
                  <a:srgbClr val="002060"/>
                </a:solidFill>
              </a:rPr>
              <a:t>HAVING MIN(salary) &gt; (SELECT MIN(salary)</a:t>
            </a:r>
          </a:p>
          <a:p>
            <a:pPr lvl="1">
              <a:buFontTx/>
              <a:buNone/>
            </a:pPr>
            <a:r>
              <a:rPr lang="en-US" altLang="en-US" sz="1800" dirty="0">
                <a:solidFill>
                  <a:srgbClr val="002060"/>
                </a:solidFill>
              </a:rPr>
              <a:t>				          FROM employees</a:t>
            </a:r>
          </a:p>
          <a:p>
            <a:pPr lvl="1">
              <a:buFontTx/>
              <a:buNone/>
            </a:pPr>
            <a:r>
              <a:rPr lang="en-US" altLang="en-US" sz="1800" dirty="0">
                <a:solidFill>
                  <a:srgbClr val="002060"/>
                </a:solidFill>
              </a:rPr>
              <a:t>				          WHERE </a:t>
            </a:r>
            <a:r>
              <a:rPr lang="en-US" altLang="en-US" sz="1800" dirty="0" err="1">
                <a:solidFill>
                  <a:srgbClr val="002060"/>
                </a:solidFill>
              </a:rPr>
              <a:t>department_id</a:t>
            </a:r>
            <a:r>
              <a:rPr lang="en-US" altLang="en-US" sz="1800" dirty="0">
                <a:solidFill>
                  <a:srgbClr val="002060"/>
                </a:solidFill>
              </a:rPr>
              <a:t> = 50);</a:t>
            </a:r>
          </a:p>
          <a:p>
            <a:endParaRPr lang="en-US" altLang="en-US" sz="2400" dirty="0">
              <a:solidFill>
                <a:srgbClr val="002060"/>
              </a:solidFill>
            </a:endParaRPr>
          </a:p>
        </p:txBody>
      </p:sp>
    </p:spTree>
    <p:extLst>
      <p:ext uri="{BB962C8B-B14F-4D97-AF65-F5344CB8AC3E}">
        <p14:creationId xmlns:p14="http://schemas.microsoft.com/office/powerpoint/2010/main" val="37805956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normAutofit fontScale="90000"/>
          </a:bodyPr>
          <a:lstStyle/>
          <a:p>
            <a:r>
              <a:rPr lang="en-US" altLang="en-US" sz="2700" b="1" dirty="0"/>
              <a:t>Multiple-Row </a:t>
            </a:r>
            <a:r>
              <a:rPr lang="en-US" altLang="en-US" sz="2700" b="1" dirty="0" smtClean="0"/>
              <a:t>Sub queries</a:t>
            </a:r>
            <a:r>
              <a:rPr lang="en-US" altLang="en-US" sz="3200" dirty="0"/>
              <a:t/>
            </a:r>
            <a:br>
              <a:rPr lang="en-US" altLang="en-US" sz="3200" dirty="0"/>
            </a:br>
            <a:endParaRPr lang="en-US" altLang="en-US" sz="3200" dirty="0"/>
          </a:p>
        </p:txBody>
      </p:sp>
      <p:sp>
        <p:nvSpPr>
          <p:cNvPr id="257027" name="Rectangle 3"/>
          <p:cNvSpPr>
            <a:spLocks noGrp="1" noChangeArrowheads="1"/>
          </p:cNvSpPr>
          <p:nvPr>
            <p:ph type="body" idx="1"/>
          </p:nvPr>
        </p:nvSpPr>
        <p:spPr>
          <a:xfrm>
            <a:off x="646772" y="1236603"/>
            <a:ext cx="8028878" cy="4897665"/>
          </a:xfrm>
        </p:spPr>
        <p:txBody>
          <a:bodyPr/>
          <a:lstStyle/>
          <a:p>
            <a:r>
              <a:rPr lang="en-US" altLang="en-US" sz="2000" dirty="0"/>
              <a:t> </a:t>
            </a:r>
            <a:r>
              <a:rPr lang="en-US" altLang="en-US" sz="1800" dirty="0"/>
              <a:t>Return more than one row</a:t>
            </a:r>
          </a:p>
          <a:p>
            <a:r>
              <a:rPr lang="en-US" altLang="en-US" sz="1800" dirty="0"/>
              <a:t> Use multiple-row comparison operators:</a:t>
            </a:r>
          </a:p>
          <a:p>
            <a:endParaRPr lang="en-US" altLang="en-US" sz="1800" dirty="0"/>
          </a:p>
          <a:p>
            <a:pPr>
              <a:buFontTx/>
              <a:buNone/>
            </a:pPr>
            <a:r>
              <a:rPr lang="en-US" altLang="en-US" sz="1800" dirty="0"/>
              <a:t>		 </a:t>
            </a:r>
            <a:r>
              <a:rPr lang="en-US" altLang="en-US" sz="1800" dirty="0" smtClean="0"/>
              <a:t>       IN  : </a:t>
            </a:r>
            <a:r>
              <a:rPr lang="en-US" altLang="en-US" sz="1800" dirty="0"/>
              <a:t>Equal to any member in the list</a:t>
            </a:r>
          </a:p>
          <a:p>
            <a:pPr lvl="2">
              <a:buFontTx/>
              <a:buNone/>
            </a:pPr>
            <a:r>
              <a:rPr lang="en-US" altLang="en-US" sz="1800" dirty="0"/>
              <a:t>ANY </a:t>
            </a:r>
            <a:r>
              <a:rPr lang="en-US" altLang="en-US" sz="1800" dirty="0" smtClean="0"/>
              <a:t>: </a:t>
            </a:r>
            <a:r>
              <a:rPr lang="en-US" altLang="en-US" sz="1800" dirty="0"/>
              <a:t>Compare value to each value returned by the         </a:t>
            </a:r>
          </a:p>
          <a:p>
            <a:pPr lvl="2">
              <a:buFontTx/>
              <a:buNone/>
            </a:pPr>
            <a:r>
              <a:rPr lang="en-US" altLang="en-US" sz="1800" dirty="0"/>
              <a:t>          </a:t>
            </a:r>
            <a:r>
              <a:rPr lang="en-US" altLang="en-US" sz="1800" dirty="0" err="1"/>
              <a:t>subquery</a:t>
            </a:r>
            <a:endParaRPr lang="en-US" altLang="en-US" sz="1800" dirty="0"/>
          </a:p>
          <a:p>
            <a:pPr lvl="2">
              <a:buFontTx/>
              <a:buNone/>
            </a:pPr>
            <a:r>
              <a:rPr lang="en-US" altLang="en-US" sz="1800" dirty="0"/>
              <a:t>ALL  : Compare value to every value returned by the </a:t>
            </a:r>
          </a:p>
          <a:p>
            <a:pPr lvl="2">
              <a:buFontTx/>
              <a:buNone/>
            </a:pPr>
            <a:r>
              <a:rPr lang="en-US" altLang="en-US" sz="1800" dirty="0"/>
              <a:t>          </a:t>
            </a:r>
            <a:r>
              <a:rPr lang="en-US" altLang="en-US" sz="1800" dirty="0" err="1"/>
              <a:t>subquery</a:t>
            </a:r>
            <a:endParaRPr lang="en-US" altLang="en-US" sz="1800" dirty="0"/>
          </a:p>
          <a:p>
            <a:endParaRPr lang="en-US" altLang="en-US" sz="2000" dirty="0"/>
          </a:p>
        </p:txBody>
      </p:sp>
    </p:spTree>
    <p:extLst>
      <p:ext uri="{BB962C8B-B14F-4D97-AF65-F5344CB8AC3E}">
        <p14:creationId xmlns:p14="http://schemas.microsoft.com/office/powerpoint/2010/main" val="150555703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normAutofit fontScale="90000"/>
          </a:bodyPr>
          <a:lstStyle/>
          <a:p>
            <a:r>
              <a:rPr lang="en-US" altLang="en-US" sz="2700" b="1" dirty="0"/>
              <a:t>Multiple-Row </a:t>
            </a:r>
            <a:r>
              <a:rPr lang="en-US" altLang="en-US" sz="2700" b="1" dirty="0" err="1"/>
              <a:t>Subqueries</a:t>
            </a:r>
            <a:r>
              <a:rPr lang="en-US" altLang="en-US" sz="2700" b="1" dirty="0"/>
              <a:t>-IN Operator</a:t>
            </a:r>
            <a:r>
              <a:rPr lang="en-US" altLang="en-US" sz="3200" b="1" dirty="0"/>
              <a:t/>
            </a:r>
            <a:br>
              <a:rPr lang="en-US" altLang="en-US" sz="3200" b="1" dirty="0"/>
            </a:br>
            <a:endParaRPr lang="en-US" altLang="en-US" sz="3200" b="1" dirty="0"/>
          </a:p>
        </p:txBody>
      </p:sp>
      <p:sp>
        <p:nvSpPr>
          <p:cNvPr id="299011" name="Rectangle 3"/>
          <p:cNvSpPr>
            <a:spLocks noGrp="1" noChangeArrowheads="1"/>
          </p:cNvSpPr>
          <p:nvPr>
            <p:ph type="body" idx="1"/>
          </p:nvPr>
        </p:nvSpPr>
        <p:spPr>
          <a:xfrm>
            <a:off x="1022002" y="1554212"/>
            <a:ext cx="8958340" cy="4897665"/>
          </a:xfrm>
        </p:spPr>
        <p:txBody>
          <a:bodyPr/>
          <a:lstStyle/>
          <a:p>
            <a:pPr>
              <a:buFontTx/>
              <a:buNone/>
            </a:pPr>
            <a:r>
              <a:rPr lang="en-US" altLang="en-US" sz="1800" dirty="0">
                <a:solidFill>
                  <a:srgbClr val="002060"/>
                </a:solidFill>
              </a:rPr>
              <a:t>Example:</a:t>
            </a:r>
          </a:p>
          <a:p>
            <a:pPr>
              <a:buFontTx/>
              <a:buNone/>
            </a:pPr>
            <a:r>
              <a:rPr lang="en-US" altLang="en-US" sz="1800" dirty="0">
                <a:solidFill>
                  <a:srgbClr val="002060"/>
                </a:solidFill>
              </a:rPr>
              <a:t>SELECT last_name, salary, </a:t>
            </a:r>
            <a:r>
              <a:rPr lang="en-US" altLang="en-US" sz="1800" dirty="0" err="1">
                <a:solidFill>
                  <a:srgbClr val="002060"/>
                </a:solidFill>
              </a:rPr>
              <a:t>department_id</a:t>
            </a:r>
            <a:endParaRPr lang="en-US" altLang="en-US" sz="1800" dirty="0">
              <a:solidFill>
                <a:srgbClr val="002060"/>
              </a:solidFill>
            </a:endParaRPr>
          </a:p>
          <a:p>
            <a:pPr>
              <a:buFontTx/>
              <a:buNone/>
            </a:pPr>
            <a:r>
              <a:rPr lang="en-US" altLang="en-US" sz="1800" dirty="0">
                <a:solidFill>
                  <a:srgbClr val="002060"/>
                </a:solidFill>
              </a:rPr>
              <a:t>FROM employees</a:t>
            </a:r>
          </a:p>
          <a:p>
            <a:pPr>
              <a:buFontTx/>
              <a:buNone/>
            </a:pPr>
            <a:r>
              <a:rPr lang="en-US" altLang="en-US" sz="1800" dirty="0">
                <a:solidFill>
                  <a:srgbClr val="002060"/>
                </a:solidFill>
              </a:rPr>
              <a:t>WHERE salary IN (2500, 4200, 4400, 6000, 7000, 8300, 8600, 17000);</a:t>
            </a:r>
          </a:p>
          <a:p>
            <a:pPr>
              <a:buFontTx/>
              <a:buNone/>
            </a:pPr>
            <a:r>
              <a:rPr lang="en-US" altLang="en-US" sz="1800" dirty="0">
                <a:solidFill>
                  <a:srgbClr val="002060"/>
                </a:solidFill>
              </a:rPr>
              <a:t>(SELECT MIN(salary)</a:t>
            </a:r>
          </a:p>
          <a:p>
            <a:pPr>
              <a:buFontTx/>
              <a:buNone/>
            </a:pPr>
            <a:r>
              <a:rPr lang="en-US" altLang="en-US" sz="1800" dirty="0">
                <a:solidFill>
                  <a:srgbClr val="002060"/>
                </a:solidFill>
              </a:rPr>
              <a:t>FROM employees  </a:t>
            </a:r>
          </a:p>
          <a:p>
            <a:pPr>
              <a:buFontTx/>
              <a:buNone/>
            </a:pPr>
            <a:r>
              <a:rPr lang="en-US" altLang="en-US" sz="1800" dirty="0">
                <a:solidFill>
                  <a:srgbClr val="002060"/>
                </a:solidFill>
              </a:rPr>
              <a:t>GROUP BY </a:t>
            </a:r>
            <a:r>
              <a:rPr lang="en-US" altLang="en-US" sz="1800" dirty="0" err="1">
                <a:solidFill>
                  <a:srgbClr val="002060"/>
                </a:solidFill>
              </a:rPr>
              <a:t>department_id</a:t>
            </a:r>
            <a:r>
              <a:rPr lang="en-US" altLang="en-US" sz="1800" dirty="0">
                <a:solidFill>
                  <a:srgbClr val="002060"/>
                </a:solidFill>
              </a:rPr>
              <a:t>);</a:t>
            </a:r>
          </a:p>
          <a:p>
            <a:endParaRPr lang="en-US" altLang="en-US" dirty="0">
              <a:solidFill>
                <a:srgbClr val="002060"/>
              </a:solidFill>
            </a:endParaRPr>
          </a:p>
        </p:txBody>
      </p:sp>
    </p:spTree>
    <p:extLst>
      <p:ext uri="{BB962C8B-B14F-4D97-AF65-F5344CB8AC3E}">
        <p14:creationId xmlns:p14="http://schemas.microsoft.com/office/powerpoint/2010/main" val="53269633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normAutofit fontScale="90000"/>
          </a:bodyPr>
          <a:lstStyle/>
          <a:p>
            <a:r>
              <a:rPr lang="en-US" altLang="en-US" sz="2700" b="1" dirty="0"/>
              <a:t>Multiple-Row </a:t>
            </a:r>
            <a:r>
              <a:rPr lang="en-US" altLang="en-US" sz="2700" b="1" dirty="0" err="1"/>
              <a:t>Subqueries</a:t>
            </a:r>
            <a:r>
              <a:rPr lang="en-US" altLang="en-US" sz="2700" b="1" dirty="0"/>
              <a:t>-ANY Operator</a:t>
            </a:r>
            <a:r>
              <a:rPr lang="en-US" altLang="en-US" sz="3200" b="1" dirty="0"/>
              <a:t/>
            </a:r>
            <a:br>
              <a:rPr lang="en-US" altLang="en-US" sz="3200" b="1" dirty="0"/>
            </a:br>
            <a:endParaRPr lang="en-US" altLang="en-US" sz="3200" b="1" dirty="0"/>
          </a:p>
        </p:txBody>
      </p:sp>
      <p:sp>
        <p:nvSpPr>
          <p:cNvPr id="309251" name="Rectangle 3"/>
          <p:cNvSpPr>
            <a:spLocks noGrp="1" noChangeArrowheads="1"/>
          </p:cNvSpPr>
          <p:nvPr>
            <p:ph type="body" idx="1"/>
          </p:nvPr>
        </p:nvSpPr>
        <p:spPr/>
        <p:txBody>
          <a:bodyPr/>
          <a:lstStyle/>
          <a:p>
            <a:endParaRPr lang="en-US" altLang="en-US" dirty="0"/>
          </a:p>
          <a:p>
            <a:endParaRPr lang="en-US" altLang="en-US" dirty="0"/>
          </a:p>
        </p:txBody>
      </p:sp>
      <p:sp>
        <p:nvSpPr>
          <p:cNvPr id="309252" name="Rectangle 4"/>
          <p:cNvSpPr>
            <a:spLocks noChangeArrowheads="1"/>
          </p:cNvSpPr>
          <p:nvPr/>
        </p:nvSpPr>
        <p:spPr bwMode="auto">
          <a:xfrm>
            <a:off x="812800" y="1247776"/>
            <a:ext cx="110744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buChar char="•"/>
              <a:defRPr sz="3200">
                <a:solidFill>
                  <a:srgbClr val="122AA0"/>
                </a:solidFill>
                <a:latin typeface="Tahoma" pitchFamily="34" charset="0"/>
              </a:defRPr>
            </a:lvl1pPr>
            <a:lvl2pPr marL="742950" indent="-285750">
              <a:spcBef>
                <a:spcPct val="20000"/>
              </a:spcBef>
              <a:buSzPct val="80000"/>
              <a:buChar char="–"/>
              <a:defRPr sz="2800">
                <a:solidFill>
                  <a:srgbClr val="122AA0"/>
                </a:solidFill>
                <a:latin typeface="Tahoma" pitchFamily="34" charset="0"/>
              </a:defRPr>
            </a:lvl2pPr>
            <a:lvl3pPr marL="1143000" indent="-228600">
              <a:spcBef>
                <a:spcPct val="20000"/>
              </a:spcBef>
              <a:buSzPct val="80000"/>
              <a:buChar char="•"/>
              <a:defRPr sz="2400">
                <a:solidFill>
                  <a:srgbClr val="122AA0"/>
                </a:solidFill>
                <a:latin typeface="Tahoma" pitchFamily="34" charset="0"/>
              </a:defRPr>
            </a:lvl3pPr>
            <a:lvl4pPr marL="1600200" indent="-228600">
              <a:spcBef>
                <a:spcPct val="20000"/>
              </a:spcBef>
              <a:buSzPct val="80000"/>
              <a:buChar char="–"/>
              <a:defRPr sz="2000">
                <a:solidFill>
                  <a:srgbClr val="122AA0"/>
                </a:solidFill>
                <a:latin typeface="Tahoma" pitchFamily="34" charset="0"/>
              </a:defRPr>
            </a:lvl4pPr>
            <a:lvl5pPr marL="2057400" indent="-228600">
              <a:spcBef>
                <a:spcPct val="20000"/>
              </a:spcBef>
              <a:buSzPct val="80000"/>
              <a:buChar char="»"/>
              <a:defRPr>
                <a:solidFill>
                  <a:srgbClr val="122AA0"/>
                </a:solidFill>
                <a:latin typeface="Tahoma" pitchFamily="34" charset="0"/>
              </a:defRPr>
            </a:lvl5pPr>
            <a:lvl6pPr marL="2514600" indent="-228600" fontAlgn="base">
              <a:spcBef>
                <a:spcPct val="20000"/>
              </a:spcBef>
              <a:spcAft>
                <a:spcPct val="0"/>
              </a:spcAft>
              <a:buSzPct val="80000"/>
              <a:buChar char="»"/>
              <a:defRPr>
                <a:solidFill>
                  <a:srgbClr val="122AA0"/>
                </a:solidFill>
                <a:latin typeface="Tahoma" pitchFamily="34" charset="0"/>
              </a:defRPr>
            </a:lvl6pPr>
            <a:lvl7pPr marL="2971800" indent="-228600" fontAlgn="base">
              <a:spcBef>
                <a:spcPct val="20000"/>
              </a:spcBef>
              <a:spcAft>
                <a:spcPct val="0"/>
              </a:spcAft>
              <a:buSzPct val="80000"/>
              <a:buChar char="»"/>
              <a:defRPr>
                <a:solidFill>
                  <a:srgbClr val="122AA0"/>
                </a:solidFill>
                <a:latin typeface="Tahoma" pitchFamily="34" charset="0"/>
              </a:defRPr>
            </a:lvl7pPr>
            <a:lvl8pPr marL="3429000" indent="-228600" fontAlgn="base">
              <a:spcBef>
                <a:spcPct val="20000"/>
              </a:spcBef>
              <a:spcAft>
                <a:spcPct val="0"/>
              </a:spcAft>
              <a:buSzPct val="80000"/>
              <a:buChar char="»"/>
              <a:defRPr>
                <a:solidFill>
                  <a:srgbClr val="122AA0"/>
                </a:solidFill>
                <a:latin typeface="Tahoma" pitchFamily="34" charset="0"/>
              </a:defRPr>
            </a:lvl8pPr>
            <a:lvl9pPr marL="3886200" indent="-228600" fontAlgn="base">
              <a:spcBef>
                <a:spcPct val="20000"/>
              </a:spcBef>
              <a:spcAft>
                <a:spcPct val="0"/>
              </a:spcAft>
              <a:buSzPct val="80000"/>
              <a:buChar char="»"/>
              <a:defRPr>
                <a:solidFill>
                  <a:srgbClr val="122AA0"/>
                </a:solidFill>
                <a:latin typeface="Tahoma" pitchFamily="34" charset="0"/>
              </a:defRPr>
            </a:lvl9pPr>
          </a:lstStyle>
          <a:p>
            <a:pPr>
              <a:buFontTx/>
              <a:buNone/>
            </a:pPr>
            <a:endParaRPr lang="en-US" altLang="en-US" sz="2000"/>
          </a:p>
        </p:txBody>
      </p:sp>
      <p:sp>
        <p:nvSpPr>
          <p:cNvPr id="309253" name="Rectangle 5"/>
          <p:cNvSpPr>
            <a:spLocks noChangeArrowheads="1"/>
          </p:cNvSpPr>
          <p:nvPr/>
        </p:nvSpPr>
        <p:spPr bwMode="auto">
          <a:xfrm>
            <a:off x="1193195" y="1234767"/>
            <a:ext cx="7259429"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buChar char="•"/>
              <a:defRPr sz="3200">
                <a:solidFill>
                  <a:srgbClr val="122AA0"/>
                </a:solidFill>
                <a:latin typeface="Tahoma" pitchFamily="34" charset="0"/>
              </a:defRPr>
            </a:lvl1pPr>
            <a:lvl2pPr marL="742950" indent="-285750">
              <a:spcBef>
                <a:spcPct val="20000"/>
              </a:spcBef>
              <a:buSzPct val="80000"/>
              <a:buChar char="–"/>
              <a:defRPr sz="2800">
                <a:solidFill>
                  <a:srgbClr val="122AA0"/>
                </a:solidFill>
                <a:latin typeface="Tahoma" pitchFamily="34" charset="0"/>
              </a:defRPr>
            </a:lvl2pPr>
            <a:lvl3pPr marL="1143000" indent="-228600">
              <a:spcBef>
                <a:spcPct val="20000"/>
              </a:spcBef>
              <a:buSzPct val="80000"/>
              <a:buChar char="•"/>
              <a:defRPr sz="2400">
                <a:solidFill>
                  <a:srgbClr val="122AA0"/>
                </a:solidFill>
                <a:latin typeface="Tahoma" pitchFamily="34" charset="0"/>
              </a:defRPr>
            </a:lvl3pPr>
            <a:lvl4pPr marL="1600200" indent="-228600">
              <a:spcBef>
                <a:spcPct val="20000"/>
              </a:spcBef>
              <a:buSzPct val="80000"/>
              <a:buChar char="–"/>
              <a:defRPr sz="2000">
                <a:solidFill>
                  <a:srgbClr val="122AA0"/>
                </a:solidFill>
                <a:latin typeface="Tahoma" pitchFamily="34" charset="0"/>
              </a:defRPr>
            </a:lvl4pPr>
            <a:lvl5pPr marL="2057400" indent="-228600">
              <a:spcBef>
                <a:spcPct val="20000"/>
              </a:spcBef>
              <a:buSzPct val="80000"/>
              <a:buChar char="»"/>
              <a:defRPr>
                <a:solidFill>
                  <a:srgbClr val="122AA0"/>
                </a:solidFill>
                <a:latin typeface="Tahoma" pitchFamily="34" charset="0"/>
              </a:defRPr>
            </a:lvl5pPr>
            <a:lvl6pPr marL="2514600" indent="-228600" fontAlgn="base">
              <a:spcBef>
                <a:spcPct val="20000"/>
              </a:spcBef>
              <a:spcAft>
                <a:spcPct val="0"/>
              </a:spcAft>
              <a:buSzPct val="80000"/>
              <a:buChar char="»"/>
              <a:defRPr>
                <a:solidFill>
                  <a:srgbClr val="122AA0"/>
                </a:solidFill>
                <a:latin typeface="Tahoma" pitchFamily="34" charset="0"/>
              </a:defRPr>
            </a:lvl6pPr>
            <a:lvl7pPr marL="2971800" indent="-228600" fontAlgn="base">
              <a:spcBef>
                <a:spcPct val="20000"/>
              </a:spcBef>
              <a:spcAft>
                <a:spcPct val="0"/>
              </a:spcAft>
              <a:buSzPct val="80000"/>
              <a:buChar char="»"/>
              <a:defRPr>
                <a:solidFill>
                  <a:srgbClr val="122AA0"/>
                </a:solidFill>
                <a:latin typeface="Tahoma" pitchFamily="34" charset="0"/>
              </a:defRPr>
            </a:lvl7pPr>
            <a:lvl8pPr marL="3429000" indent="-228600" fontAlgn="base">
              <a:spcBef>
                <a:spcPct val="20000"/>
              </a:spcBef>
              <a:spcAft>
                <a:spcPct val="0"/>
              </a:spcAft>
              <a:buSzPct val="80000"/>
              <a:buChar char="»"/>
              <a:defRPr>
                <a:solidFill>
                  <a:srgbClr val="122AA0"/>
                </a:solidFill>
                <a:latin typeface="Tahoma" pitchFamily="34" charset="0"/>
              </a:defRPr>
            </a:lvl8pPr>
            <a:lvl9pPr marL="3886200" indent="-228600" fontAlgn="base">
              <a:spcBef>
                <a:spcPct val="20000"/>
              </a:spcBef>
              <a:spcAft>
                <a:spcPct val="0"/>
              </a:spcAft>
              <a:buSzPct val="80000"/>
              <a:buChar char="»"/>
              <a:defRPr>
                <a:solidFill>
                  <a:srgbClr val="122AA0"/>
                </a:solidFill>
                <a:latin typeface="Tahoma" pitchFamily="34" charset="0"/>
              </a:defRPr>
            </a:lvl9pPr>
          </a:lstStyle>
          <a:p>
            <a:pPr>
              <a:buFontTx/>
              <a:buNone/>
            </a:pPr>
            <a:r>
              <a:rPr lang="en-US" altLang="en-US" sz="1800" b="1" dirty="0">
                <a:solidFill>
                  <a:srgbClr val="002060"/>
                </a:solidFill>
              </a:rPr>
              <a:t>Example:</a:t>
            </a:r>
          </a:p>
          <a:p>
            <a:pPr>
              <a:buFontTx/>
              <a:buNone/>
            </a:pPr>
            <a:r>
              <a:rPr lang="en-US" altLang="en-US" sz="1800" dirty="0">
                <a:solidFill>
                  <a:srgbClr val="002060"/>
                </a:solidFill>
              </a:rPr>
              <a:t>SELECT employee_id,</a:t>
            </a:r>
          </a:p>
          <a:p>
            <a:pPr>
              <a:buFontTx/>
              <a:buNone/>
            </a:pPr>
            <a:r>
              <a:rPr lang="en-US" altLang="en-US" sz="1800" dirty="0" err="1">
                <a:solidFill>
                  <a:srgbClr val="002060"/>
                </a:solidFill>
              </a:rPr>
              <a:t>last_name,job_id</a:t>
            </a:r>
            <a:r>
              <a:rPr lang="en-US" altLang="en-US" sz="1800" dirty="0">
                <a:solidFill>
                  <a:srgbClr val="002060"/>
                </a:solidFill>
              </a:rPr>
              <a:t>, salary</a:t>
            </a:r>
          </a:p>
          <a:p>
            <a:pPr>
              <a:buFontTx/>
              <a:buNone/>
            </a:pPr>
            <a:r>
              <a:rPr lang="en-US" altLang="en-US" sz="1800" dirty="0">
                <a:solidFill>
                  <a:srgbClr val="002060"/>
                </a:solidFill>
              </a:rPr>
              <a:t>FROM employees</a:t>
            </a:r>
          </a:p>
          <a:p>
            <a:pPr>
              <a:buFontTx/>
              <a:buNone/>
            </a:pPr>
            <a:r>
              <a:rPr lang="en-US" altLang="en-US" sz="1800" dirty="0">
                <a:solidFill>
                  <a:srgbClr val="002060"/>
                </a:solidFill>
              </a:rPr>
              <a:t>WHERE salary &lt; ANY</a:t>
            </a:r>
          </a:p>
          <a:p>
            <a:pPr>
              <a:buFontTx/>
              <a:buNone/>
            </a:pPr>
            <a:r>
              <a:rPr lang="en-US" altLang="en-US" sz="1800" dirty="0">
                <a:solidFill>
                  <a:srgbClr val="002060"/>
                </a:solidFill>
              </a:rPr>
              <a:t>(SELECT </a:t>
            </a:r>
            <a:r>
              <a:rPr lang="en-US" altLang="en-US" sz="1800" dirty="0" smtClean="0">
                <a:solidFill>
                  <a:srgbClr val="002060"/>
                </a:solidFill>
              </a:rPr>
              <a:t>salary</a:t>
            </a:r>
            <a:endParaRPr lang="en-US" altLang="en-US" sz="1800" dirty="0">
              <a:solidFill>
                <a:srgbClr val="FF0000"/>
              </a:solidFill>
            </a:endParaRPr>
          </a:p>
          <a:p>
            <a:pPr>
              <a:buFontTx/>
              <a:buNone/>
            </a:pPr>
            <a:r>
              <a:rPr lang="en-US" altLang="en-US" sz="1800" dirty="0">
                <a:solidFill>
                  <a:srgbClr val="002060"/>
                </a:solidFill>
              </a:rPr>
              <a:t>FROM employees</a:t>
            </a:r>
          </a:p>
          <a:p>
            <a:pPr>
              <a:buFontTx/>
              <a:buNone/>
            </a:pPr>
            <a:r>
              <a:rPr lang="en-US" altLang="en-US" sz="1800" dirty="0">
                <a:solidFill>
                  <a:srgbClr val="002060"/>
                </a:solidFill>
              </a:rPr>
              <a:t>WHERE </a:t>
            </a:r>
            <a:r>
              <a:rPr lang="en-US" altLang="en-US" sz="1800" dirty="0" err="1">
                <a:solidFill>
                  <a:srgbClr val="002060"/>
                </a:solidFill>
              </a:rPr>
              <a:t>job_id</a:t>
            </a:r>
            <a:r>
              <a:rPr lang="en-US" altLang="en-US" sz="1800" dirty="0">
                <a:solidFill>
                  <a:srgbClr val="002060"/>
                </a:solidFill>
              </a:rPr>
              <a:t> = ’IT_PROG’)</a:t>
            </a:r>
          </a:p>
          <a:p>
            <a:pPr>
              <a:buFontTx/>
              <a:buNone/>
            </a:pPr>
            <a:r>
              <a:rPr lang="en-US" altLang="en-US" sz="1800" dirty="0">
                <a:solidFill>
                  <a:srgbClr val="002060"/>
                </a:solidFill>
              </a:rPr>
              <a:t>AND </a:t>
            </a:r>
            <a:r>
              <a:rPr lang="en-US" altLang="en-US" sz="1800" dirty="0" err="1">
                <a:solidFill>
                  <a:srgbClr val="002060"/>
                </a:solidFill>
              </a:rPr>
              <a:t>job_id</a:t>
            </a:r>
            <a:r>
              <a:rPr lang="en-US" altLang="en-US" sz="1800" dirty="0">
                <a:solidFill>
                  <a:srgbClr val="002060"/>
                </a:solidFill>
              </a:rPr>
              <a:t> &lt;&gt; ’IT_PROG’;</a:t>
            </a:r>
          </a:p>
          <a:p>
            <a:endParaRPr lang="en-US" altLang="en-US" sz="1800" dirty="0">
              <a:solidFill>
                <a:srgbClr val="00B0F0"/>
              </a:solidFill>
            </a:endParaRPr>
          </a:p>
          <a:p>
            <a:endParaRPr lang="en-US" altLang="en-US" sz="1800" dirty="0">
              <a:solidFill>
                <a:schemeClr val="bg2">
                  <a:lumMod val="50000"/>
                </a:schemeClr>
              </a:solidFill>
            </a:endParaRPr>
          </a:p>
          <a:p>
            <a:pPr>
              <a:buFontTx/>
              <a:buNone/>
            </a:pPr>
            <a:r>
              <a:rPr lang="en-US" altLang="en-US" sz="1800" b="1" dirty="0">
                <a:solidFill>
                  <a:schemeClr val="bg2">
                    <a:lumMod val="50000"/>
                  </a:schemeClr>
                </a:solidFill>
              </a:rPr>
              <a:t>&lt;ANY means less than the maximum. </a:t>
            </a:r>
          </a:p>
          <a:p>
            <a:pPr>
              <a:buFontTx/>
              <a:buNone/>
            </a:pPr>
            <a:r>
              <a:rPr lang="en-US" altLang="en-US" sz="1800" b="1" dirty="0">
                <a:solidFill>
                  <a:schemeClr val="bg2">
                    <a:lumMod val="50000"/>
                  </a:schemeClr>
                </a:solidFill>
              </a:rPr>
              <a:t>&gt;ANY means more than the minimum. </a:t>
            </a:r>
          </a:p>
          <a:p>
            <a:endParaRPr lang="en-US" altLang="en-US" sz="2000" dirty="0"/>
          </a:p>
        </p:txBody>
      </p:sp>
      <p:sp>
        <p:nvSpPr>
          <p:cNvPr id="8" name="Explosion 2 7"/>
          <p:cNvSpPr/>
          <p:nvPr/>
        </p:nvSpPr>
        <p:spPr bwMode="auto">
          <a:xfrm>
            <a:off x="4722809" y="1247776"/>
            <a:ext cx="5761507" cy="3156170"/>
          </a:xfrm>
          <a:prstGeom prst="irregularSeal2">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en-US" sz="2400" dirty="0" smtClean="0"/>
              <a:t>Inner query result=</a:t>
            </a:r>
          </a:p>
          <a:p>
            <a:pPr eaLnBrk="0" fontAlgn="base" hangingPunct="0">
              <a:spcBef>
                <a:spcPct val="0"/>
              </a:spcBef>
              <a:spcAft>
                <a:spcPct val="0"/>
              </a:spcAft>
            </a:pPr>
            <a:r>
              <a:rPr lang="en-US" altLang="en-US" sz="2400" dirty="0" smtClean="0"/>
              <a:t>9000,6000,</a:t>
            </a:r>
          </a:p>
          <a:p>
            <a:pPr eaLnBrk="0" fontAlgn="base" hangingPunct="0">
              <a:spcBef>
                <a:spcPct val="0"/>
              </a:spcBef>
              <a:spcAft>
                <a:spcPct val="0"/>
              </a:spcAft>
            </a:pPr>
            <a:r>
              <a:rPr lang="en-US" altLang="en-US" sz="2400" dirty="0" smtClean="0"/>
              <a:t>4200</a:t>
            </a:r>
            <a:endParaRPr lang="en-US" sz="2400" dirty="0">
              <a:latin typeface="Arial" pitchFamily="34" charset="0"/>
            </a:endParaRPr>
          </a:p>
        </p:txBody>
      </p:sp>
    </p:spTree>
    <p:extLst>
      <p:ext uri="{BB962C8B-B14F-4D97-AF65-F5344CB8AC3E}">
        <p14:creationId xmlns:p14="http://schemas.microsoft.com/office/powerpoint/2010/main" val="261069936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Joins</a:t>
            </a:r>
            <a:endParaRPr lang="en-US" dirty="0"/>
          </a:p>
        </p:txBody>
      </p:sp>
    </p:spTree>
    <p:extLst>
      <p:ext uri="{BB962C8B-B14F-4D97-AF65-F5344CB8AC3E}">
        <p14:creationId xmlns:p14="http://schemas.microsoft.com/office/powerpoint/2010/main" val="422977693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normAutofit fontScale="90000"/>
          </a:bodyPr>
          <a:lstStyle/>
          <a:p>
            <a:r>
              <a:rPr lang="en-US" altLang="en-US" sz="2700" b="1" dirty="0"/>
              <a:t>Multiple-Row </a:t>
            </a:r>
            <a:r>
              <a:rPr lang="en-US" altLang="en-US" sz="2700" b="1" dirty="0" smtClean="0"/>
              <a:t>Sub queries</a:t>
            </a:r>
            <a:r>
              <a:rPr lang="en-US" altLang="en-US" sz="2700" dirty="0" smtClean="0"/>
              <a:t>-</a:t>
            </a:r>
            <a:r>
              <a:rPr lang="en-US" altLang="en-US" sz="2700" b="1" dirty="0" smtClean="0"/>
              <a:t>ALL </a:t>
            </a:r>
            <a:r>
              <a:rPr lang="en-US" altLang="en-US" sz="2700" b="1" dirty="0"/>
              <a:t>Operator</a:t>
            </a:r>
            <a:r>
              <a:rPr lang="en-US" altLang="en-US" sz="3200" b="1" dirty="0"/>
              <a:t/>
            </a:r>
            <a:br>
              <a:rPr lang="en-US" altLang="en-US" sz="3200" b="1" dirty="0"/>
            </a:br>
            <a:endParaRPr lang="en-US" altLang="en-US" sz="3200" b="1" dirty="0"/>
          </a:p>
        </p:txBody>
      </p:sp>
      <p:sp>
        <p:nvSpPr>
          <p:cNvPr id="259075" name="Rectangle 3"/>
          <p:cNvSpPr>
            <a:spLocks noGrp="1" noChangeArrowheads="1"/>
          </p:cNvSpPr>
          <p:nvPr>
            <p:ph type="body" idx="1"/>
          </p:nvPr>
        </p:nvSpPr>
        <p:spPr>
          <a:xfrm>
            <a:off x="1273299" y="1537279"/>
            <a:ext cx="8707043" cy="5153025"/>
          </a:xfrm>
        </p:spPr>
        <p:txBody>
          <a:bodyPr/>
          <a:lstStyle/>
          <a:p>
            <a:pPr>
              <a:lnSpc>
                <a:spcPct val="90000"/>
              </a:lnSpc>
              <a:buFontTx/>
              <a:buNone/>
            </a:pPr>
            <a:endParaRPr lang="en-US" altLang="en-US" sz="1800" b="1" dirty="0"/>
          </a:p>
          <a:p>
            <a:pPr>
              <a:lnSpc>
                <a:spcPct val="90000"/>
              </a:lnSpc>
              <a:buFontTx/>
              <a:buNone/>
            </a:pPr>
            <a:r>
              <a:rPr lang="en-US" altLang="en-US" sz="1800" dirty="0"/>
              <a:t>Example:</a:t>
            </a:r>
          </a:p>
          <a:p>
            <a:pPr>
              <a:lnSpc>
                <a:spcPct val="90000"/>
              </a:lnSpc>
              <a:buFontTx/>
              <a:buNone/>
            </a:pPr>
            <a:r>
              <a:rPr lang="en-US" altLang="en-US" sz="1800" dirty="0"/>
              <a:t>SELECT employee_id, last_name,</a:t>
            </a:r>
          </a:p>
          <a:p>
            <a:pPr>
              <a:lnSpc>
                <a:spcPct val="90000"/>
              </a:lnSpc>
              <a:buFontTx/>
              <a:buNone/>
            </a:pPr>
            <a:r>
              <a:rPr lang="en-US" altLang="en-US" sz="1800" dirty="0" err="1"/>
              <a:t>job_id</a:t>
            </a:r>
            <a:r>
              <a:rPr lang="en-US" altLang="en-US" sz="1800" dirty="0"/>
              <a:t>, salary</a:t>
            </a:r>
          </a:p>
          <a:p>
            <a:pPr>
              <a:lnSpc>
                <a:spcPct val="90000"/>
              </a:lnSpc>
              <a:buFontTx/>
              <a:buNone/>
            </a:pPr>
            <a:r>
              <a:rPr lang="en-US" altLang="en-US" sz="1800" dirty="0"/>
              <a:t>FROM employees</a:t>
            </a:r>
          </a:p>
          <a:p>
            <a:pPr>
              <a:lnSpc>
                <a:spcPct val="90000"/>
              </a:lnSpc>
              <a:buFontTx/>
              <a:buNone/>
            </a:pPr>
            <a:r>
              <a:rPr lang="en-US" altLang="en-US" sz="1800" dirty="0"/>
              <a:t>WHERE salary &lt;ALL(SELECT </a:t>
            </a:r>
            <a:r>
              <a:rPr lang="en-US" altLang="en-US" sz="1800" dirty="0" smtClean="0"/>
              <a:t>salary</a:t>
            </a:r>
            <a:endParaRPr lang="en-US" altLang="en-US" sz="1800" dirty="0">
              <a:solidFill>
                <a:srgbClr val="FF0000"/>
              </a:solidFill>
            </a:endParaRPr>
          </a:p>
          <a:p>
            <a:pPr>
              <a:lnSpc>
                <a:spcPct val="90000"/>
              </a:lnSpc>
              <a:buFontTx/>
              <a:buNone/>
            </a:pPr>
            <a:r>
              <a:rPr lang="en-US" altLang="en-US" sz="1800" dirty="0"/>
              <a:t>FROM employees</a:t>
            </a:r>
          </a:p>
          <a:p>
            <a:pPr>
              <a:lnSpc>
                <a:spcPct val="90000"/>
              </a:lnSpc>
              <a:buFontTx/>
              <a:buNone/>
            </a:pPr>
            <a:r>
              <a:rPr lang="en-US" altLang="en-US" sz="1800" dirty="0"/>
              <a:t>WHERE </a:t>
            </a:r>
            <a:r>
              <a:rPr lang="en-US" altLang="en-US" sz="1800" dirty="0" err="1"/>
              <a:t>job_id</a:t>
            </a:r>
            <a:r>
              <a:rPr lang="en-US" altLang="en-US" sz="1800" dirty="0"/>
              <a:t> = ’IT_PROG’)</a:t>
            </a:r>
          </a:p>
          <a:p>
            <a:pPr>
              <a:lnSpc>
                <a:spcPct val="90000"/>
              </a:lnSpc>
              <a:buFontTx/>
              <a:buNone/>
            </a:pPr>
            <a:r>
              <a:rPr lang="en-US" altLang="en-US" sz="1800" dirty="0"/>
              <a:t>AND </a:t>
            </a:r>
            <a:r>
              <a:rPr lang="en-US" altLang="en-US" sz="1800" dirty="0" err="1"/>
              <a:t>job_id</a:t>
            </a:r>
            <a:r>
              <a:rPr lang="en-US" altLang="en-US" sz="1800" dirty="0"/>
              <a:t> &lt;&gt; ’IT_PROG’;</a:t>
            </a:r>
          </a:p>
          <a:p>
            <a:pPr>
              <a:lnSpc>
                <a:spcPct val="90000"/>
              </a:lnSpc>
              <a:buFontTx/>
              <a:buNone/>
            </a:pPr>
            <a:endParaRPr lang="en-US" altLang="en-US" sz="1800" b="1" dirty="0"/>
          </a:p>
          <a:p>
            <a:pPr>
              <a:lnSpc>
                <a:spcPct val="90000"/>
              </a:lnSpc>
              <a:buFontTx/>
              <a:buNone/>
            </a:pPr>
            <a:endParaRPr lang="en-US" altLang="en-US" sz="1800" b="1" dirty="0"/>
          </a:p>
          <a:p>
            <a:pPr>
              <a:lnSpc>
                <a:spcPct val="90000"/>
              </a:lnSpc>
              <a:buFontTx/>
              <a:buNone/>
            </a:pPr>
            <a:endParaRPr lang="en-US" altLang="en-US" sz="1800" b="1" dirty="0"/>
          </a:p>
          <a:p>
            <a:pPr>
              <a:lnSpc>
                <a:spcPct val="90000"/>
              </a:lnSpc>
              <a:buFontTx/>
              <a:buNone/>
            </a:pPr>
            <a:endParaRPr lang="en-US" altLang="en-US" sz="1800" b="1" dirty="0"/>
          </a:p>
          <a:p>
            <a:pPr>
              <a:lnSpc>
                <a:spcPct val="90000"/>
              </a:lnSpc>
              <a:buFontTx/>
              <a:buNone/>
            </a:pPr>
            <a:r>
              <a:rPr lang="en-US" altLang="en-US" sz="1800" dirty="0"/>
              <a:t>&lt;ALL means less than the minimum.</a:t>
            </a:r>
          </a:p>
          <a:p>
            <a:pPr>
              <a:lnSpc>
                <a:spcPct val="90000"/>
              </a:lnSpc>
              <a:buFontTx/>
              <a:buNone/>
            </a:pPr>
            <a:r>
              <a:rPr lang="en-US" altLang="en-US" sz="1800" dirty="0"/>
              <a:t>&gt;ALL means more than the maximum</a:t>
            </a:r>
          </a:p>
          <a:p>
            <a:pPr>
              <a:lnSpc>
                <a:spcPct val="90000"/>
              </a:lnSpc>
              <a:buFontTx/>
              <a:buNone/>
            </a:pPr>
            <a:endParaRPr lang="en-US" altLang="en-US" sz="1800" b="1" dirty="0"/>
          </a:p>
          <a:p>
            <a:pPr>
              <a:lnSpc>
                <a:spcPct val="90000"/>
              </a:lnSpc>
              <a:buFontTx/>
              <a:buNone/>
            </a:pPr>
            <a:endParaRPr lang="en-US" altLang="en-US" sz="1800" b="1" dirty="0"/>
          </a:p>
          <a:p>
            <a:pPr>
              <a:lnSpc>
                <a:spcPct val="90000"/>
              </a:lnSpc>
              <a:buFontTx/>
              <a:buNone/>
            </a:pPr>
            <a:endParaRPr lang="en-US" altLang="en-US" sz="1800" dirty="0"/>
          </a:p>
        </p:txBody>
      </p:sp>
      <p:sp>
        <p:nvSpPr>
          <p:cNvPr id="5" name="Explosion 2 4"/>
          <p:cNvSpPr/>
          <p:nvPr/>
        </p:nvSpPr>
        <p:spPr bwMode="auto">
          <a:xfrm>
            <a:off x="5003475" y="1873030"/>
            <a:ext cx="5761507" cy="3156170"/>
          </a:xfrm>
          <a:prstGeom prst="irregularSeal2">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en-US" sz="2400" dirty="0" smtClean="0"/>
              <a:t>Inner query result=</a:t>
            </a:r>
          </a:p>
          <a:p>
            <a:pPr eaLnBrk="0" fontAlgn="base" hangingPunct="0">
              <a:spcBef>
                <a:spcPct val="0"/>
              </a:spcBef>
              <a:spcAft>
                <a:spcPct val="0"/>
              </a:spcAft>
            </a:pPr>
            <a:r>
              <a:rPr lang="en-US" altLang="en-US" sz="2400" dirty="0" smtClean="0"/>
              <a:t>9000,6000,</a:t>
            </a:r>
          </a:p>
          <a:p>
            <a:pPr eaLnBrk="0" fontAlgn="base" hangingPunct="0">
              <a:spcBef>
                <a:spcPct val="0"/>
              </a:spcBef>
              <a:spcAft>
                <a:spcPct val="0"/>
              </a:spcAft>
            </a:pPr>
            <a:r>
              <a:rPr lang="en-US" altLang="en-US" sz="2400" dirty="0" smtClean="0"/>
              <a:t>4200</a:t>
            </a:r>
            <a:endParaRPr lang="en-US" sz="2400" dirty="0">
              <a:latin typeface="Arial" pitchFamily="34" charset="0"/>
            </a:endParaRPr>
          </a:p>
        </p:txBody>
      </p:sp>
    </p:spTree>
    <p:extLst>
      <p:ext uri="{BB962C8B-B14F-4D97-AF65-F5344CB8AC3E}">
        <p14:creationId xmlns:p14="http://schemas.microsoft.com/office/powerpoint/2010/main" val="246427899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normAutofit fontScale="90000"/>
          </a:bodyPr>
          <a:lstStyle/>
          <a:p>
            <a:r>
              <a:rPr lang="en-US" altLang="en-US" sz="3200" b="1"/>
              <a:t>Obtaining Data from Multiple Tables</a:t>
            </a:r>
            <a:r>
              <a:rPr lang="en-US" altLang="en-US" sz="3200"/>
              <a:t/>
            </a:r>
            <a:br>
              <a:rPr lang="en-US" altLang="en-US" sz="3200"/>
            </a:br>
            <a:endParaRPr lang="en-US" altLang="en-US" sz="3200"/>
          </a:p>
        </p:txBody>
      </p:sp>
      <p:graphicFrame>
        <p:nvGraphicFramePr>
          <p:cNvPr id="274692" name="Group 260"/>
          <p:cNvGraphicFramePr>
            <a:graphicFrameLocks noGrp="1"/>
          </p:cNvGraphicFramePr>
          <p:nvPr>
            <p:ph sz="half" idx="1"/>
          </p:nvPr>
        </p:nvGraphicFramePr>
        <p:xfrm>
          <a:off x="2057400" y="1752600"/>
          <a:ext cx="3962400" cy="1571626"/>
        </p:xfrm>
        <a:graphic>
          <a:graphicData uri="http://schemas.openxmlformats.org/drawingml/2006/table">
            <a:tbl>
              <a:tblPr/>
              <a:tblGrid>
                <a:gridCol w="1325563"/>
                <a:gridCol w="1019175"/>
                <a:gridCol w="1617662"/>
              </a:tblGrid>
              <a:tr h="425450">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Employee_ID</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Last_Name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Department_ID</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Lanson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Scott</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Toyota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4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1004</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Hunda</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74691" name="Group 259"/>
          <p:cNvGraphicFramePr>
            <a:graphicFrameLocks noGrp="1"/>
          </p:cNvGraphicFramePr>
          <p:nvPr>
            <p:ph sz="quarter" idx="2"/>
          </p:nvPr>
        </p:nvGraphicFramePr>
        <p:xfrm>
          <a:off x="6248400" y="1752600"/>
          <a:ext cx="3695700" cy="1495426"/>
        </p:xfrm>
        <a:graphic>
          <a:graphicData uri="http://schemas.openxmlformats.org/drawingml/2006/table">
            <a:tbl>
              <a:tblPr/>
              <a:tblGrid>
                <a:gridCol w="1847850"/>
                <a:gridCol w="1847850"/>
              </a:tblGrid>
              <a:tr h="430213">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Department_ID</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Department_Name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Admin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Fin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HR</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40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RMG</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74696" name="Group 264"/>
          <p:cNvGraphicFramePr>
            <a:graphicFrameLocks noGrp="1"/>
          </p:cNvGraphicFramePr>
          <p:nvPr>
            <p:ph sz="quarter" idx="3"/>
          </p:nvPr>
        </p:nvGraphicFramePr>
        <p:xfrm>
          <a:off x="4191000" y="4191000"/>
          <a:ext cx="3810000" cy="1433514"/>
        </p:xfrm>
        <a:graphic>
          <a:graphicData uri="http://schemas.openxmlformats.org/drawingml/2006/table">
            <a:tbl>
              <a:tblPr/>
              <a:tblGrid>
                <a:gridCol w="1182688"/>
                <a:gridCol w="1327150"/>
                <a:gridCol w="1300162"/>
              </a:tblGrid>
              <a:tr h="4079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Employee_ID</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Department_ID</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Department_Name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1001</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Admin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Fin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1003</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HR</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1004</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80000"/>
                        <a:defRPr sz="2800">
                          <a:solidFill>
                            <a:srgbClr val="122AA0"/>
                          </a:solidFill>
                          <a:latin typeface="Tahoma" panose="020B0604030504040204" pitchFamily="34" charset="0"/>
                        </a:defRPr>
                      </a:lvl1pPr>
                      <a:lvl2pPr marL="742950" indent="-285750">
                        <a:spcBef>
                          <a:spcPct val="20000"/>
                        </a:spcBef>
                        <a:buSzPct val="80000"/>
                        <a:defRPr sz="2400">
                          <a:solidFill>
                            <a:srgbClr val="122AA0"/>
                          </a:solidFill>
                          <a:latin typeface="Tahoma" panose="020B0604030504040204" pitchFamily="34" charset="0"/>
                        </a:defRPr>
                      </a:lvl2pPr>
                      <a:lvl3pPr marL="1143000" indent="-228600">
                        <a:spcBef>
                          <a:spcPct val="20000"/>
                        </a:spcBef>
                        <a:buSzPct val="80000"/>
                        <a:defRPr sz="2000">
                          <a:solidFill>
                            <a:srgbClr val="122AA0"/>
                          </a:solidFill>
                          <a:latin typeface="Tahoma" panose="020B0604030504040204" pitchFamily="34" charset="0"/>
                        </a:defRPr>
                      </a:lvl3pPr>
                      <a:lvl4pPr marL="1600200" indent="-228600">
                        <a:spcBef>
                          <a:spcPct val="20000"/>
                        </a:spcBef>
                        <a:buSzPct val="80000"/>
                        <a:defRPr>
                          <a:solidFill>
                            <a:srgbClr val="122AA0"/>
                          </a:solidFill>
                          <a:latin typeface="Tahoma" panose="020B0604030504040204" pitchFamily="34" charset="0"/>
                        </a:defRPr>
                      </a:lvl4pPr>
                      <a:lvl5pPr marL="2057400" indent="-228600">
                        <a:spcBef>
                          <a:spcPct val="20000"/>
                        </a:spcBef>
                        <a:buSzPct val="80000"/>
                        <a:defRPr sz="1600">
                          <a:solidFill>
                            <a:srgbClr val="122AA0"/>
                          </a:solidFill>
                          <a:latin typeface="Tahoma" panose="020B0604030504040204" pitchFamily="34" charset="0"/>
                        </a:defRPr>
                      </a:lvl5pPr>
                      <a:lvl6pPr marL="2514600" indent="-228600" fontAlgn="base">
                        <a:spcBef>
                          <a:spcPct val="20000"/>
                        </a:spcBef>
                        <a:spcAft>
                          <a:spcPct val="0"/>
                        </a:spcAft>
                        <a:buSzPct val="80000"/>
                        <a:defRPr sz="1600">
                          <a:solidFill>
                            <a:srgbClr val="122AA0"/>
                          </a:solidFill>
                          <a:latin typeface="Tahoma" panose="020B0604030504040204" pitchFamily="34" charset="0"/>
                        </a:defRPr>
                      </a:lvl6pPr>
                      <a:lvl7pPr marL="2971800" indent="-228600" fontAlgn="base">
                        <a:spcBef>
                          <a:spcPct val="20000"/>
                        </a:spcBef>
                        <a:spcAft>
                          <a:spcPct val="0"/>
                        </a:spcAft>
                        <a:buSzPct val="80000"/>
                        <a:defRPr sz="1600">
                          <a:solidFill>
                            <a:srgbClr val="122AA0"/>
                          </a:solidFill>
                          <a:latin typeface="Tahoma" panose="020B0604030504040204" pitchFamily="34" charset="0"/>
                        </a:defRPr>
                      </a:lvl7pPr>
                      <a:lvl8pPr marL="3429000" indent="-228600" fontAlgn="base">
                        <a:spcBef>
                          <a:spcPct val="20000"/>
                        </a:spcBef>
                        <a:spcAft>
                          <a:spcPct val="0"/>
                        </a:spcAft>
                        <a:buSzPct val="80000"/>
                        <a:defRPr sz="1600">
                          <a:solidFill>
                            <a:srgbClr val="122AA0"/>
                          </a:solidFill>
                          <a:latin typeface="Tahoma" panose="020B0604030504040204" pitchFamily="34" charset="0"/>
                        </a:defRPr>
                      </a:lvl8pPr>
                      <a:lvl9pPr marL="3886200" indent="-228600" fontAlgn="base">
                        <a:spcBef>
                          <a:spcPct val="20000"/>
                        </a:spcBef>
                        <a:spcAft>
                          <a:spcPct val="0"/>
                        </a:spcAft>
                        <a:buSzPct val="80000"/>
                        <a:defRPr sz="1600">
                          <a:solidFill>
                            <a:srgbClr val="122AA0"/>
                          </a:solidFill>
                          <a:latin typeface="Tahoma" panose="020B060403050404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Admin</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4693" name="Line 261"/>
          <p:cNvSpPr>
            <a:spLocks noChangeShapeType="1"/>
          </p:cNvSpPr>
          <p:nvPr/>
        </p:nvSpPr>
        <p:spPr bwMode="auto">
          <a:xfrm>
            <a:off x="5486400" y="34290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694" name="Line 262"/>
          <p:cNvSpPr>
            <a:spLocks noChangeShapeType="1"/>
          </p:cNvSpPr>
          <p:nvPr/>
        </p:nvSpPr>
        <p:spPr bwMode="auto">
          <a:xfrm>
            <a:off x="6934200" y="34290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697" name="Text Box 265"/>
          <p:cNvSpPr txBox="1">
            <a:spLocks noChangeArrowheads="1"/>
          </p:cNvSpPr>
          <p:nvPr/>
        </p:nvSpPr>
        <p:spPr bwMode="auto">
          <a:xfrm>
            <a:off x="2057400" y="12192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274698" name="Text Box 266"/>
          <p:cNvSpPr txBox="1">
            <a:spLocks noChangeArrowheads="1"/>
          </p:cNvSpPr>
          <p:nvPr/>
        </p:nvSpPr>
        <p:spPr bwMode="auto">
          <a:xfrm>
            <a:off x="2057400" y="1219200"/>
            <a:ext cx="2438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ahoma" panose="020B0604030504040204" pitchFamily="34" charset="0"/>
              </a:rPr>
              <a:t>Employee</a:t>
            </a:r>
          </a:p>
        </p:txBody>
      </p:sp>
      <p:sp>
        <p:nvSpPr>
          <p:cNvPr id="274699" name="Text Box 267"/>
          <p:cNvSpPr txBox="1">
            <a:spLocks noChangeArrowheads="1"/>
          </p:cNvSpPr>
          <p:nvPr/>
        </p:nvSpPr>
        <p:spPr bwMode="auto">
          <a:xfrm>
            <a:off x="6248400" y="1295400"/>
            <a:ext cx="2438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ahoma" panose="020B0604030504040204" pitchFamily="34" charset="0"/>
              </a:rPr>
              <a:t>Department</a:t>
            </a:r>
          </a:p>
        </p:txBody>
      </p:sp>
    </p:spTree>
    <p:extLst>
      <p:ext uri="{BB962C8B-B14F-4D97-AF65-F5344CB8AC3E}">
        <p14:creationId xmlns:p14="http://schemas.microsoft.com/office/powerpoint/2010/main" val="1223747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ltLang="en-US"/>
              <a:t>Types Of Joins</a:t>
            </a:r>
          </a:p>
        </p:txBody>
      </p:sp>
      <p:sp>
        <p:nvSpPr>
          <p:cNvPr id="8" name="Rectangle 7"/>
          <p:cNvSpPr/>
          <p:nvPr/>
        </p:nvSpPr>
        <p:spPr>
          <a:xfrm>
            <a:off x="1143001" y="1123676"/>
            <a:ext cx="9912926" cy="3964290"/>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(INNER) JOIN</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Returns records that have matching values in both </a:t>
            </a:r>
            <a:r>
              <a:rPr lang="en-US" sz="24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tables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LEFT (OUTER) JOIN</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Return all records from the left table, and the matched records from the right </a:t>
            </a:r>
            <a:r>
              <a:rPr lang="en-US" sz="24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table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RIGHT (OUTER) JOIN</a:t>
            </a:r>
            <a:r>
              <a:rPr lang="en-US" sz="2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Return all records from the right table, and the matched records from the left </a:t>
            </a:r>
            <a:r>
              <a:rPr lang="en-US" sz="24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table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09218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en-US" sz="3200" dirty="0"/>
              <a:t>Joining Tables Using </a:t>
            </a:r>
            <a:r>
              <a:rPr lang="en-US" altLang="en-US" sz="3200" dirty="0" err="1" smtClean="0"/>
              <a:t>MySql</a:t>
            </a:r>
            <a:endParaRPr lang="en-US" altLang="en-US" sz="3200" dirty="0"/>
          </a:p>
        </p:txBody>
      </p:sp>
      <p:sp>
        <p:nvSpPr>
          <p:cNvPr id="276483" name="Rectangle 3"/>
          <p:cNvSpPr>
            <a:spLocks noGrp="1" noChangeArrowheads="1"/>
          </p:cNvSpPr>
          <p:nvPr>
            <p:ph type="body" idx="1"/>
          </p:nvPr>
        </p:nvSpPr>
        <p:spPr/>
        <p:txBody>
          <a:bodyPr/>
          <a:lstStyle/>
          <a:p>
            <a:pPr>
              <a:buFontTx/>
              <a:buNone/>
            </a:pPr>
            <a:r>
              <a:rPr lang="en-US" altLang="en-US" b="1"/>
              <a:t>Syntax:</a:t>
            </a:r>
          </a:p>
          <a:p>
            <a:pPr>
              <a:buFontTx/>
              <a:buNone/>
            </a:pPr>
            <a:endParaRPr lang="en-US" altLang="en-US" b="1"/>
          </a:p>
          <a:p>
            <a:pPr>
              <a:buFontTx/>
              <a:buNone/>
            </a:pPr>
            <a:r>
              <a:rPr lang="en-US" altLang="en-US" sz="2400" b="1"/>
              <a:t>SELECT </a:t>
            </a:r>
            <a:r>
              <a:rPr lang="en-US" altLang="en-US" sz="2400" b="1" i="1"/>
              <a:t>table1.column, table2.column</a:t>
            </a:r>
          </a:p>
          <a:p>
            <a:pPr>
              <a:buFontTx/>
              <a:buNone/>
            </a:pPr>
            <a:r>
              <a:rPr lang="en-US" altLang="en-US" sz="2400" b="1"/>
              <a:t>FROM </a:t>
            </a:r>
            <a:r>
              <a:rPr lang="en-US" altLang="en-US" sz="2400" b="1" i="1"/>
              <a:t>table1, table2</a:t>
            </a:r>
          </a:p>
          <a:p>
            <a:pPr>
              <a:buFontTx/>
              <a:buNone/>
            </a:pPr>
            <a:r>
              <a:rPr lang="en-US" altLang="en-US" sz="2400" b="1"/>
              <a:t>WHERE </a:t>
            </a:r>
            <a:r>
              <a:rPr lang="en-US" altLang="en-US" sz="2400" b="1" i="1"/>
              <a:t>table1.column1 </a:t>
            </a:r>
            <a:r>
              <a:rPr lang="en-US" altLang="en-US" sz="2400" b="1"/>
              <a:t>= </a:t>
            </a:r>
            <a:r>
              <a:rPr lang="en-US" altLang="en-US" sz="2400" b="1" i="1"/>
              <a:t>table2.column2;</a:t>
            </a:r>
            <a:endParaRPr lang="en-US" altLang="en-US" sz="2400"/>
          </a:p>
          <a:p>
            <a:endParaRPr lang="en-US" altLang="en-US" sz="2400"/>
          </a:p>
        </p:txBody>
      </p:sp>
    </p:spTree>
    <p:extLst>
      <p:ext uri="{BB962C8B-B14F-4D97-AF65-F5344CB8AC3E}">
        <p14:creationId xmlns:p14="http://schemas.microsoft.com/office/powerpoint/2010/main" val="117187306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used for joins –Order 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75338990"/>
              </p:ext>
            </p:extLst>
          </p:nvPr>
        </p:nvGraphicFramePr>
        <p:xfrm>
          <a:off x="789710" y="1284808"/>
          <a:ext cx="9497290" cy="3652520"/>
        </p:xfrm>
        <a:graphic>
          <a:graphicData uri="http://schemas.openxmlformats.org/drawingml/2006/table">
            <a:tbl>
              <a:tblPr firstRow="1" firstCol="1" bandRow="1">
                <a:tableStyleId>{2D5ABB26-0587-4C30-8999-92F81FD0307C}</a:tableStyleId>
              </a:tblPr>
              <a:tblGrid>
                <a:gridCol w="1899458"/>
                <a:gridCol w="1899458"/>
                <a:gridCol w="1899458"/>
                <a:gridCol w="1899458"/>
                <a:gridCol w="1899458"/>
              </a:tblGrid>
              <a:tr h="503993">
                <a:tc>
                  <a:txBody>
                    <a:bodyPr/>
                    <a:lstStyle/>
                    <a:p>
                      <a:pPr marL="0" marR="0">
                        <a:lnSpc>
                          <a:spcPct val="107000"/>
                        </a:lnSpc>
                        <a:spcBef>
                          <a:spcPts val="1500"/>
                        </a:spcBef>
                        <a:spcAft>
                          <a:spcPts val="1500"/>
                        </a:spcAft>
                      </a:pPr>
                      <a:r>
                        <a:rPr lang="en-US" sz="2800" dirty="0" err="1">
                          <a:effectLst/>
                        </a:rPr>
                        <a:t>OrderID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CustomerID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EmployeeID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OrderDate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ShipperID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879242">
                <a:tc>
                  <a:txBody>
                    <a:bodyPr/>
                    <a:lstStyle/>
                    <a:p>
                      <a:pPr marL="0" marR="0">
                        <a:lnSpc>
                          <a:spcPct val="107000"/>
                        </a:lnSpc>
                        <a:spcBef>
                          <a:spcPts val="1500"/>
                        </a:spcBef>
                        <a:spcAft>
                          <a:spcPts val="1500"/>
                        </a:spcAft>
                      </a:pPr>
                      <a:r>
                        <a:rPr lang="en-US" sz="2800">
                          <a:effectLst/>
                        </a:rPr>
                        <a:t>10308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dirty="0">
                          <a:effectLst/>
                        </a:rPr>
                        <a:t>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dirty="0">
                          <a:effectLst/>
                        </a:rPr>
                        <a:t>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1996-09-18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879242">
                <a:tc>
                  <a:txBody>
                    <a:bodyPr/>
                    <a:lstStyle/>
                    <a:p>
                      <a:pPr marL="0" marR="0">
                        <a:lnSpc>
                          <a:spcPct val="107000"/>
                        </a:lnSpc>
                        <a:spcBef>
                          <a:spcPts val="1500"/>
                        </a:spcBef>
                        <a:spcAft>
                          <a:spcPts val="1500"/>
                        </a:spcAft>
                      </a:pPr>
                      <a:r>
                        <a:rPr lang="en-US" sz="2800">
                          <a:effectLst/>
                        </a:rPr>
                        <a:t>10309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37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dirty="0">
                          <a:effectLst/>
                        </a:rPr>
                        <a:t>1996-09-19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879242">
                <a:tc>
                  <a:txBody>
                    <a:bodyPr/>
                    <a:lstStyle/>
                    <a:p>
                      <a:pPr marL="0" marR="0">
                        <a:lnSpc>
                          <a:spcPct val="107000"/>
                        </a:lnSpc>
                        <a:spcBef>
                          <a:spcPts val="1500"/>
                        </a:spcBef>
                        <a:spcAft>
                          <a:spcPts val="1500"/>
                        </a:spcAft>
                      </a:pPr>
                      <a:r>
                        <a:rPr lang="en-US" sz="2800">
                          <a:effectLst/>
                        </a:rPr>
                        <a:t>10310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77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a:effectLst/>
                        </a:rPr>
                        <a:t>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dirty="0">
                          <a:effectLst/>
                        </a:rPr>
                        <a:t>1996-09-20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2800" dirty="0">
                          <a:effectLst/>
                        </a:rPr>
                        <a:t>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9608" marR="39608"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3377852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used for joins </a:t>
            </a:r>
            <a:r>
              <a:rPr lang="en-US" dirty="0" smtClean="0"/>
              <a:t>- Customer 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1569833"/>
              </p:ext>
            </p:extLst>
          </p:nvPr>
        </p:nvGraphicFramePr>
        <p:xfrm>
          <a:off x="1122217" y="1413164"/>
          <a:ext cx="9912927" cy="3803071"/>
        </p:xfrm>
        <a:graphic>
          <a:graphicData uri="http://schemas.openxmlformats.org/drawingml/2006/table">
            <a:tbl>
              <a:tblPr firstRow="1" firstCol="1" bandRow="1">
                <a:tableStyleId>{2D5ABB26-0587-4C30-8999-92F81FD0307C}</a:tableStyleId>
              </a:tblPr>
              <a:tblGrid>
                <a:gridCol w="1520687"/>
                <a:gridCol w="1859182"/>
                <a:gridCol w="1655881"/>
                <a:gridCol w="1466812"/>
                <a:gridCol w="965677"/>
                <a:gridCol w="1317387"/>
                <a:gridCol w="1127301"/>
              </a:tblGrid>
              <a:tr h="845127">
                <a:tc>
                  <a:txBody>
                    <a:bodyPr/>
                    <a:lstStyle/>
                    <a:p>
                      <a:pPr marL="0" marR="0">
                        <a:lnSpc>
                          <a:spcPct val="107000"/>
                        </a:lnSpc>
                        <a:spcBef>
                          <a:spcPts val="1500"/>
                        </a:spcBef>
                        <a:spcAft>
                          <a:spcPts val="1500"/>
                        </a:spcAft>
                      </a:pPr>
                      <a:r>
                        <a:rPr lang="en-US" sz="1800" dirty="0" err="1">
                          <a:effectLst/>
                        </a:rPr>
                        <a:t>CustomerID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CustomerName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ContactName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Address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City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PostalCode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Country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845127">
                <a:tc>
                  <a:txBody>
                    <a:bodyPr/>
                    <a:lstStyle/>
                    <a:p>
                      <a:pPr marL="0" marR="0">
                        <a:lnSpc>
                          <a:spcPct val="107000"/>
                        </a:lnSpc>
                        <a:spcBef>
                          <a:spcPts val="1500"/>
                        </a:spcBef>
                        <a:spcAft>
                          <a:spcPts val="1500"/>
                        </a:spcAft>
                      </a:pPr>
                      <a:r>
                        <a:rPr lang="en-US" sz="1800">
                          <a:effectLst/>
                        </a:rPr>
                        <a:t>1</a:t>
                      </a:r>
                      <a:br>
                        <a:rPr lang="en-US" sz="1800">
                          <a:effectLst/>
                        </a:rPr>
                      </a:b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dirty="0" err="1">
                          <a:effectLst/>
                        </a:rPr>
                        <a:t>Alfreds</a:t>
                      </a:r>
                      <a:r>
                        <a:rPr lang="en-US" sz="1800" dirty="0">
                          <a:effectLst/>
                        </a:rPr>
                        <a:t> </a:t>
                      </a:r>
                      <a:r>
                        <a:rPr lang="en-US" sz="1800" dirty="0" err="1">
                          <a:effectLst/>
                        </a:rPr>
                        <a:t>Futterkiste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Maria Anders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Obere Str. 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Berlin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12209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Germany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1267690">
                <a:tc>
                  <a:txBody>
                    <a:bodyPr/>
                    <a:lstStyle/>
                    <a:p>
                      <a:pPr marL="0" marR="0">
                        <a:lnSpc>
                          <a:spcPct val="107000"/>
                        </a:lnSpc>
                        <a:spcBef>
                          <a:spcPts val="1500"/>
                        </a:spcBef>
                        <a:spcAft>
                          <a:spcPts val="1500"/>
                        </a:spcAft>
                      </a:pPr>
                      <a:r>
                        <a:rPr lang="en-US" sz="18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Ana Trujillo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Ana Trujillo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Avda. de la Constitución 2222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México D.F.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05021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Mexico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845127">
                <a:tc>
                  <a:txBody>
                    <a:bodyPr/>
                    <a:lstStyle/>
                    <a:p>
                      <a:pPr marL="0" marR="0">
                        <a:lnSpc>
                          <a:spcPct val="107000"/>
                        </a:lnSpc>
                        <a:spcBef>
                          <a:spcPts val="1500"/>
                        </a:spcBef>
                        <a:spcAft>
                          <a:spcPts val="1500"/>
                        </a:spcAft>
                      </a:pPr>
                      <a:r>
                        <a:rPr lang="en-US" sz="18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Antonio Moreno Taquería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Antonio Moreno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Mataderos 2312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México D.F.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a:effectLst/>
                        </a:rPr>
                        <a:t>05023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07000"/>
                        </a:lnSpc>
                        <a:spcBef>
                          <a:spcPts val="1500"/>
                        </a:spcBef>
                        <a:spcAft>
                          <a:spcPts val="1500"/>
                        </a:spcAft>
                      </a:pPr>
                      <a:r>
                        <a:rPr lang="en-US" sz="1800" dirty="0">
                          <a:effectLst/>
                        </a:rPr>
                        <a:t>Mexico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721665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normAutofit/>
          </a:bodyPr>
          <a:lstStyle/>
          <a:p>
            <a:r>
              <a:rPr lang="en-US" altLang="en-US" sz="3200" dirty="0" smtClean="0"/>
              <a:t>Inner Join</a:t>
            </a:r>
            <a:endParaRPr lang="en-US" altLang="en-US" sz="3200" dirty="0"/>
          </a:p>
        </p:txBody>
      </p:sp>
      <p:sp>
        <p:nvSpPr>
          <p:cNvPr id="277507" name="Rectangle 3"/>
          <p:cNvSpPr>
            <a:spLocks noGrp="1" noChangeArrowheads="1"/>
          </p:cNvSpPr>
          <p:nvPr>
            <p:ph type="body" idx="1"/>
          </p:nvPr>
        </p:nvSpPr>
        <p:spPr/>
        <p:txBody>
          <a:bodyPr>
            <a:normAutofit/>
          </a:bodyPr>
          <a:lstStyle/>
          <a:p>
            <a:pPr marL="0" indent="0">
              <a:buNone/>
            </a:pPr>
            <a:r>
              <a:rPr lang="en-US" dirty="0"/>
              <a:t>SELECT </a:t>
            </a:r>
            <a:r>
              <a:rPr lang="en-US" i="1" dirty="0" err="1"/>
              <a:t>column_name</a:t>
            </a:r>
            <a:r>
              <a:rPr lang="en-US" i="1" dirty="0"/>
              <a:t>(s)</a:t>
            </a:r>
            <a:r>
              <a:rPr lang="en-US" dirty="0"/>
              <a:t/>
            </a:r>
            <a:br>
              <a:rPr lang="en-US" dirty="0"/>
            </a:br>
            <a:r>
              <a:rPr lang="en-US" dirty="0"/>
              <a:t>FROM </a:t>
            </a:r>
            <a:r>
              <a:rPr lang="en-US" i="1" dirty="0"/>
              <a:t>table1</a:t>
            </a:r>
            <a:r>
              <a:rPr lang="en-US" dirty="0"/>
              <a:t/>
            </a:r>
            <a:br>
              <a:rPr lang="en-US" dirty="0"/>
            </a:br>
            <a:r>
              <a:rPr lang="en-US" dirty="0"/>
              <a:t>INNER JOIN </a:t>
            </a:r>
            <a:r>
              <a:rPr lang="en-US" i="1" dirty="0"/>
              <a:t>table2 </a:t>
            </a:r>
            <a:r>
              <a:rPr lang="en-US" dirty="0"/>
              <a:t>ON </a:t>
            </a:r>
            <a:r>
              <a:rPr lang="en-US" i="1" dirty="0"/>
              <a:t>table1.column_name </a:t>
            </a:r>
            <a:r>
              <a:rPr lang="en-US" dirty="0"/>
              <a:t>=</a:t>
            </a:r>
            <a:r>
              <a:rPr lang="en-US" i="1" dirty="0"/>
              <a:t> table2.column_name</a:t>
            </a:r>
            <a:r>
              <a:rPr lang="en-US" dirty="0"/>
              <a:t>;</a:t>
            </a:r>
          </a:p>
          <a:p>
            <a:pPr marL="0" indent="0">
              <a:buNone/>
            </a:pPr>
            <a:r>
              <a:rPr lang="en-US" dirty="0"/>
              <a:t/>
            </a:r>
            <a:br>
              <a:rPr lang="en-US" dirty="0"/>
            </a:br>
            <a:r>
              <a:rPr lang="en-US" altLang="en-US" sz="2400" b="1" dirty="0" smtClean="0">
                <a:solidFill>
                  <a:srgbClr val="FFB006"/>
                </a:solidFill>
              </a:rPr>
              <a:t>Example</a:t>
            </a:r>
            <a:r>
              <a:rPr lang="en-US" altLang="en-US" b="1" dirty="0"/>
              <a:t>:</a:t>
            </a:r>
          </a:p>
          <a:p>
            <a:pPr lvl="1">
              <a:lnSpc>
                <a:spcPct val="90000"/>
              </a:lnSpc>
              <a:buFontTx/>
              <a:buNone/>
            </a:pPr>
            <a:r>
              <a:rPr lang="en-US" altLang="en-US" sz="2000" b="1" dirty="0" smtClean="0">
                <a:solidFill>
                  <a:srgbClr val="000061"/>
                </a:solidFill>
              </a:rPr>
              <a:t>SELECT </a:t>
            </a:r>
            <a:r>
              <a:rPr lang="en-US" altLang="en-US" sz="2000" b="1" dirty="0" err="1">
                <a:solidFill>
                  <a:srgbClr val="000061"/>
                </a:solidFill>
              </a:rPr>
              <a:t>employees.employee_id</a:t>
            </a:r>
            <a:r>
              <a:rPr lang="en-US" altLang="en-US" sz="2000" b="1" dirty="0">
                <a:solidFill>
                  <a:srgbClr val="000061"/>
                </a:solidFill>
              </a:rPr>
              <a:t>, </a:t>
            </a:r>
            <a:r>
              <a:rPr lang="en-US" altLang="en-US" sz="2000" b="1" dirty="0" err="1" smtClean="0">
                <a:solidFill>
                  <a:srgbClr val="000061"/>
                </a:solidFill>
              </a:rPr>
              <a:t>employees.last_name,employees.department_id</a:t>
            </a:r>
            <a:r>
              <a:rPr lang="en-US" altLang="en-US" sz="2000" b="1" dirty="0">
                <a:solidFill>
                  <a:srgbClr val="000061"/>
                </a:solidFill>
              </a:rPr>
              <a:t>, </a:t>
            </a:r>
          </a:p>
          <a:p>
            <a:pPr lvl="1">
              <a:lnSpc>
                <a:spcPct val="90000"/>
              </a:lnSpc>
              <a:buFontTx/>
              <a:buNone/>
            </a:pPr>
            <a:r>
              <a:rPr lang="en-US" altLang="en-US" sz="2000" b="1" dirty="0" err="1" smtClean="0">
                <a:solidFill>
                  <a:srgbClr val="000061"/>
                </a:solidFill>
              </a:rPr>
              <a:t>departments.department_id,departments.location_id</a:t>
            </a:r>
            <a:endParaRPr lang="en-US" altLang="en-US" sz="2000" b="1" dirty="0">
              <a:solidFill>
                <a:srgbClr val="000061"/>
              </a:solidFill>
            </a:endParaRPr>
          </a:p>
          <a:p>
            <a:pPr lvl="1">
              <a:lnSpc>
                <a:spcPct val="90000"/>
              </a:lnSpc>
              <a:buFontTx/>
              <a:buNone/>
            </a:pPr>
            <a:r>
              <a:rPr lang="en-US" altLang="en-US" sz="2000" b="1" dirty="0">
                <a:solidFill>
                  <a:srgbClr val="000061"/>
                </a:solidFill>
              </a:rPr>
              <a:t>FROM employees, departments</a:t>
            </a:r>
          </a:p>
          <a:p>
            <a:pPr lvl="1">
              <a:lnSpc>
                <a:spcPct val="90000"/>
              </a:lnSpc>
              <a:buFontTx/>
              <a:buNone/>
            </a:pPr>
            <a:r>
              <a:rPr lang="en-US" altLang="en-US" sz="2000" b="1" dirty="0">
                <a:solidFill>
                  <a:srgbClr val="000061"/>
                </a:solidFill>
              </a:rPr>
              <a:t>WHERE </a:t>
            </a:r>
            <a:r>
              <a:rPr lang="en-US" altLang="en-US" sz="2000" b="1" dirty="0" err="1">
                <a:solidFill>
                  <a:srgbClr val="000061"/>
                </a:solidFill>
              </a:rPr>
              <a:t>employees.department_id</a:t>
            </a:r>
            <a:r>
              <a:rPr lang="en-US" altLang="en-US" sz="2000" b="1" dirty="0">
                <a:solidFill>
                  <a:srgbClr val="000061"/>
                </a:solidFill>
              </a:rPr>
              <a:t> =  </a:t>
            </a:r>
            <a:r>
              <a:rPr lang="en-US" altLang="en-US" sz="2000" b="1" dirty="0" err="1" smtClean="0">
                <a:solidFill>
                  <a:srgbClr val="000061"/>
                </a:solidFill>
              </a:rPr>
              <a:t>departments.department_id</a:t>
            </a:r>
            <a:endParaRPr lang="en-US" altLang="en-US" sz="2000" dirty="0">
              <a:solidFill>
                <a:srgbClr val="000061"/>
              </a:solidFill>
            </a:endParaRPr>
          </a:p>
          <a:p>
            <a:pPr lvl="1">
              <a:lnSpc>
                <a:spcPct val="90000"/>
              </a:lnSpc>
              <a:buFontTx/>
              <a:buNone/>
            </a:pPr>
            <a:endParaRPr lang="en-US" altLang="en-US" sz="20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1400" dirty="0"/>
          </a:p>
          <a:p>
            <a:pPr>
              <a:lnSpc>
                <a:spcPct val="90000"/>
              </a:lnSpc>
            </a:pPr>
            <a:endParaRPr lang="en-US" altLang="en-US" sz="2400" dirty="0"/>
          </a:p>
        </p:txBody>
      </p:sp>
    </p:spTree>
    <p:extLst>
      <p:ext uri="{BB962C8B-B14F-4D97-AF65-F5344CB8AC3E}">
        <p14:creationId xmlns:p14="http://schemas.microsoft.com/office/powerpoint/2010/main" val="315772964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Props1.xml><?xml version="1.0" encoding="utf-8"?>
<ds:datastoreItem xmlns:ds="http://schemas.openxmlformats.org/officeDocument/2006/customXml" ds:itemID="{7ABAA2D9-7D3A-491B-846D-B4D278AA59C5}"/>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27989A90-8680-4D68-BC4D-2E0F210E03DC}"/>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32568</TotalTime>
  <Words>2056</Words>
  <Application>Microsoft Office PowerPoint</Application>
  <PresentationFormat>Widescreen</PresentationFormat>
  <Paragraphs>481</Paragraphs>
  <Slides>31</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ＭＳ Ｐゴシック</vt:lpstr>
      <vt:lpstr>Arial</vt:lpstr>
      <vt:lpstr>Brush Script Std</vt:lpstr>
      <vt:lpstr>Calibri</vt:lpstr>
      <vt:lpstr>Helvetica Condensed</vt:lpstr>
      <vt:lpstr>HelveticaNeue Condensed</vt:lpstr>
      <vt:lpstr>Symbol</vt:lpstr>
      <vt:lpstr>Tahoma</vt:lpstr>
      <vt:lpstr>Times</vt:lpstr>
      <vt:lpstr>Times New Roman</vt:lpstr>
      <vt:lpstr>Verdana</vt:lpstr>
      <vt:lpstr>Blank Presentation</vt:lpstr>
      <vt:lpstr>MySQL - JOINS</vt:lpstr>
      <vt:lpstr>Session Objective</vt:lpstr>
      <vt:lpstr>Joins</vt:lpstr>
      <vt:lpstr>Obtaining Data from Multiple Tables </vt:lpstr>
      <vt:lpstr>Types Of Joins</vt:lpstr>
      <vt:lpstr>Joining Tables Using MySql</vt:lpstr>
      <vt:lpstr>Tables used for joins –Order Table</vt:lpstr>
      <vt:lpstr>Tables used for joins - Customer Table</vt:lpstr>
      <vt:lpstr>Inner Join</vt:lpstr>
      <vt:lpstr>Qualifying Ambiguous Column Names </vt:lpstr>
      <vt:lpstr>Join – More than two table</vt:lpstr>
      <vt:lpstr>Left join</vt:lpstr>
      <vt:lpstr>Right join</vt:lpstr>
      <vt:lpstr>Self Joins </vt:lpstr>
      <vt:lpstr>Creating Joins with the ON Clause </vt:lpstr>
      <vt:lpstr>Sub Query</vt:lpstr>
      <vt:lpstr> Using a Sub query to Solve a Problem </vt:lpstr>
      <vt:lpstr> Sub Query </vt:lpstr>
      <vt:lpstr>Guidelines</vt:lpstr>
      <vt:lpstr>Types of Sub queries </vt:lpstr>
      <vt:lpstr> Sub Query </vt:lpstr>
      <vt:lpstr>Single Row Sub query</vt:lpstr>
      <vt:lpstr>Single Row Sub query</vt:lpstr>
      <vt:lpstr>Subqueries with the SELECT Statement </vt:lpstr>
      <vt:lpstr>Group Functions in a Sub query </vt:lpstr>
      <vt:lpstr>The HAVING Clause with Sub queries </vt:lpstr>
      <vt:lpstr>Multiple-Row Sub queries </vt:lpstr>
      <vt:lpstr>Multiple-Row Subqueries-IN Operator </vt:lpstr>
      <vt:lpstr>Multiple-Row Subqueries-ANY Operator </vt:lpstr>
      <vt:lpstr>Multiple-Row Sub queries-ALL Operator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UmamaheswariA@hexaware.com</dc:creator>
  <cp:lastModifiedBy>Umamaheswari Aravindan</cp:lastModifiedBy>
  <cp:revision>759</cp:revision>
  <dcterms:created xsi:type="dcterms:W3CDTF">2014-11-02T05:32:32Z</dcterms:created>
  <dcterms:modified xsi:type="dcterms:W3CDTF">2017-11-10T05:25:51Z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