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4" r:id="rId6"/>
    <p:sldId id="387" r:id="rId7"/>
    <p:sldId id="388" r:id="rId8"/>
    <p:sldId id="389" r:id="rId9"/>
    <p:sldId id="390" r:id="rId10"/>
    <p:sldId id="391" r:id="rId11"/>
    <p:sldId id="39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220"/>
    <a:srgbClr val="000061"/>
    <a:srgbClr val="FFB006"/>
    <a:srgbClr val="0E4EFF"/>
    <a:srgbClr val="DAD628"/>
    <a:srgbClr val="2F92CF"/>
    <a:srgbClr val="FFFFFF"/>
    <a:srgbClr val="000041"/>
    <a:srgbClr val="000000"/>
    <a:srgbClr val="FB0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7" autoAdjust="0"/>
  </p:normalViewPr>
  <p:slideViewPr>
    <p:cSldViewPr snapToGrid="0">
      <p:cViewPr varScale="1">
        <p:scale>
          <a:sx n="68" d="100"/>
          <a:sy n="68" d="100"/>
        </p:scale>
        <p:origin x="52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577" indent="-28060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2426" indent="-22448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1396" indent="-22448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0367" indent="-22448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9337" indent="-22448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8308" indent="-22448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7278" indent="-22448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6248" indent="-22448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28FB61-6215-472C-BAEF-94B31831E4E2}" type="slidenum">
              <a:rPr lang="en-US" altLang="en-US" sz="1200">
                <a:latin typeface="Arial" charset="0"/>
              </a:rPr>
              <a:pPr eaLnBrk="1" hangingPunct="1"/>
              <a:t>5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Two types of indexes can be created. One type is a unique index: the Oracle server automatically</a:t>
            </a:r>
          </a:p>
          <a:p>
            <a:pPr eaLnBrk="1" hangingPunct="1"/>
            <a:r>
              <a:rPr lang="en-US" altLang="en-US" smtClean="0"/>
              <a:t>creates this index when you define a column in a table to have a PRIMARY KEY or a UNIQUE key</a:t>
            </a:r>
          </a:p>
          <a:p>
            <a:pPr eaLnBrk="1" hangingPunct="1"/>
            <a:r>
              <a:rPr lang="en-US" altLang="en-US" smtClean="0"/>
              <a:t>constraint. The name of the index is the name given to the constraint.</a:t>
            </a:r>
          </a:p>
          <a:p>
            <a:pPr eaLnBrk="1" hangingPunct="1"/>
            <a:r>
              <a:rPr lang="en-US" altLang="en-US" smtClean="0"/>
              <a:t>The other type of index is a nonunique index, which a user can create. For example, you can create a</a:t>
            </a:r>
          </a:p>
          <a:p>
            <a:pPr eaLnBrk="1" hangingPunct="1"/>
            <a:r>
              <a:rPr lang="en-US" altLang="en-US" smtClean="0"/>
              <a:t>FOREIGN KEY column index for a join in a query to improve retrieval speed.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5748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577" indent="-28060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2426" indent="-22448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1396" indent="-22448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0367" indent="-22448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9337" indent="-22448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8308" indent="-22448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7278" indent="-22448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6248" indent="-22448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DD32933-86D1-4177-91AC-54BA4DC2B201}" type="slidenum">
              <a:rPr lang="en-US" altLang="en-US" sz="1200">
                <a:latin typeface="Arial" charset="0"/>
              </a:rPr>
              <a:pPr eaLnBrk="1" hangingPunct="1"/>
              <a:t>7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More Is Not Always Better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More indexes on a table does not mean faster queries. Each DML operation that is committed on 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table with indexes means that the indexes must be updated. The more indexes you have associated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with a table, the more effort the Oracle server must make to update all the indexes after a DML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operation.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When to Create an Index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Therefore, you should create indexes only if: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• The column contains a wide range of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• The column contains a large number of null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• One or more columns are frequently used together in a WHERE clause or join condition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• The table is large and most queries are expected to retrieve less than 2–4% of the rows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Remember that if you want to enforce uniqueness, you should define a unique constraint in the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definition. Then a unique index is created automatically.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060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78" y="4718050"/>
            <a:ext cx="11360807" cy="1141943"/>
          </a:xfrm>
        </p:spPr>
        <p:txBody>
          <a:bodyPr>
            <a:normAutofit/>
          </a:bodyPr>
          <a:lstStyle/>
          <a:p>
            <a:r>
              <a:rPr lang="en-US" dirty="0" smtClean="0"/>
              <a:t>MySQL </a:t>
            </a:r>
            <a:r>
              <a:rPr lang="en-US" smtClean="0"/>
              <a:t>- </a:t>
            </a:r>
            <a:r>
              <a:rPr lang="en-US" smtClean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Session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4" dirty="0" smtClean="0">
                <a:solidFill>
                  <a:schemeClr val="tx1"/>
                </a:solidFill>
              </a:rPr>
              <a:t>To Understand </a:t>
            </a:r>
            <a:r>
              <a:rPr lang="en-US" sz="2664" smtClean="0">
                <a:solidFill>
                  <a:schemeClr val="tx1"/>
                </a:solidFill>
              </a:rPr>
              <a:t>and create index </a:t>
            </a:r>
            <a:r>
              <a:rPr lang="en-US" sz="2664" dirty="0" smtClean="0">
                <a:solidFill>
                  <a:schemeClr val="tx1"/>
                </a:solidFill>
              </a:rPr>
              <a:t>and its usage in MySQL Database.</a:t>
            </a:r>
            <a:endParaRPr lang="en-US" sz="2664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50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76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700" b="1" dirty="0" smtClean="0"/>
              <a:t>  Index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144" y="1248563"/>
            <a:ext cx="10372530" cy="4897665"/>
          </a:xfrm>
        </p:spPr>
        <p:txBody>
          <a:bodyPr>
            <a:normAutofit/>
          </a:bodyPr>
          <a:lstStyle/>
          <a:p>
            <a:pPr eaLnBrk="1" hangingPunct="1"/>
            <a:endParaRPr lang="en-US" altLang="en-US" b="1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Is a schema object is used by the Oracle server to speed up the retrieval of rows by using a pointer</a:t>
            </a:r>
          </a:p>
          <a:p>
            <a:pPr eaLnBrk="1" hangingPunct="1"/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Can reduce disk I/O by using a rapid path access method to locate data quickly</a:t>
            </a:r>
          </a:p>
          <a:p>
            <a:pPr eaLnBrk="1" hangingPunct="1"/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Is independent of the table it indexes</a:t>
            </a:r>
          </a:p>
          <a:p>
            <a:pPr marL="0" indent="0" eaLnBrk="1" hangingPunct="1">
              <a:buNone/>
            </a:pPr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Is used and maintained automatically by the Oracle server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5172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700" b="1" dirty="0" smtClean="0"/>
              <a:t>Indexes Continued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211" y="1398096"/>
            <a:ext cx="10463755" cy="489766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• </a:t>
            </a:r>
            <a:r>
              <a:rPr lang="en-US" altLang="en-US" sz="1800" b="1" dirty="0" smtClean="0"/>
              <a:t>Automatically:</a:t>
            </a:r>
            <a:r>
              <a:rPr lang="en-US" altLang="en-US" sz="1800" dirty="0" smtClean="0"/>
              <a:t> </a:t>
            </a:r>
          </a:p>
          <a:p>
            <a:pPr marL="0" indent="0" eaLnBrk="1" hangingPunct="1">
              <a:buNone/>
            </a:pPr>
            <a:r>
              <a:rPr lang="en-US" altLang="en-US" sz="1800" dirty="0" smtClean="0"/>
              <a:t>A unique index is created automatically when you define a PRIMARY KEY or UNIQUE constraint in a table definition.</a:t>
            </a:r>
          </a:p>
          <a:p>
            <a:pPr eaLnBrk="1" hangingPunct="1"/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</a:t>
            </a:r>
            <a:r>
              <a:rPr lang="en-US" altLang="en-US" sz="1800" b="1" dirty="0" smtClean="0"/>
              <a:t>Manually:</a:t>
            </a:r>
            <a:r>
              <a:rPr lang="en-US" altLang="en-US" sz="1800" dirty="0" smtClean="0"/>
              <a:t> Users can create non unique indexes on columns to speed up access to the rows.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887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700" b="1" dirty="0" smtClean="0"/>
              <a:t>Creating an Index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7328" y="1364642"/>
            <a:ext cx="6973423" cy="489766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chemeClr val="bg2"/>
                </a:solidFill>
              </a:rPr>
              <a:t>Create an index on one or more columns.</a:t>
            </a:r>
          </a:p>
          <a:p>
            <a:pPr marL="0" indent="0" eaLnBrk="1" hangingPunct="1">
              <a:buNone/>
            </a:pPr>
            <a:endParaRPr lang="en-US" altLang="en-US" sz="1800" dirty="0" smtClean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2060"/>
                </a:solidFill>
              </a:rPr>
              <a:t>Syntax: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2060"/>
                </a:solidFill>
              </a:rPr>
              <a:t>CREATE INDEX </a:t>
            </a:r>
            <a:r>
              <a:rPr lang="en-US" altLang="en-US" sz="1800" i="1" dirty="0" err="1" smtClean="0">
                <a:solidFill>
                  <a:srgbClr val="002060"/>
                </a:solidFill>
              </a:rPr>
              <a:t>index</a:t>
            </a:r>
            <a:endParaRPr lang="en-US" altLang="en-US" sz="1800" i="1" dirty="0" smtClean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2060"/>
                </a:solidFill>
              </a:rPr>
              <a:t>ON </a:t>
            </a:r>
            <a:r>
              <a:rPr lang="en-US" altLang="en-US" sz="1800" i="1" dirty="0" smtClean="0">
                <a:solidFill>
                  <a:srgbClr val="002060"/>
                </a:solidFill>
              </a:rPr>
              <a:t>table </a:t>
            </a:r>
            <a:r>
              <a:rPr lang="en-US" altLang="en-US" sz="1800" dirty="0" smtClean="0">
                <a:solidFill>
                  <a:srgbClr val="002060"/>
                </a:solidFill>
              </a:rPr>
              <a:t>(</a:t>
            </a:r>
            <a:r>
              <a:rPr lang="en-US" altLang="en-US" sz="1800" i="1" dirty="0" smtClean="0">
                <a:solidFill>
                  <a:srgbClr val="002060"/>
                </a:solidFill>
              </a:rPr>
              <a:t>column</a:t>
            </a:r>
            <a:r>
              <a:rPr lang="en-US" altLang="en-US" sz="1800" dirty="0" smtClean="0">
                <a:solidFill>
                  <a:srgbClr val="002060"/>
                </a:solidFill>
              </a:rPr>
              <a:t>[, </a:t>
            </a:r>
            <a:r>
              <a:rPr lang="en-US" altLang="en-US" sz="1800" i="1" dirty="0" smtClean="0">
                <a:solidFill>
                  <a:srgbClr val="002060"/>
                </a:solidFill>
              </a:rPr>
              <a:t>column</a:t>
            </a:r>
            <a:r>
              <a:rPr lang="en-US" altLang="en-US" sz="1800" dirty="0" smtClean="0">
                <a:solidFill>
                  <a:srgbClr val="002060"/>
                </a:solidFill>
              </a:rPr>
              <a:t>]...);</a:t>
            </a:r>
          </a:p>
          <a:p>
            <a:pPr marL="0" indent="0" eaLnBrk="1" hangingPunct="1">
              <a:buNone/>
            </a:pPr>
            <a:endParaRPr lang="en-US" altLang="en-US" sz="1800" dirty="0" smtClean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2060"/>
                </a:solidFill>
              </a:rPr>
              <a:t>Example: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2060"/>
                </a:solidFill>
              </a:rPr>
              <a:t>CREATE INDEX </a:t>
            </a:r>
            <a:r>
              <a:rPr lang="en-US" altLang="en-US" sz="1800" dirty="0" err="1" smtClean="0">
                <a:solidFill>
                  <a:srgbClr val="002060"/>
                </a:solidFill>
              </a:rPr>
              <a:t>emp_last_name_idx</a:t>
            </a:r>
            <a:endParaRPr lang="en-US" altLang="en-US" sz="1800" dirty="0" smtClean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2060"/>
                </a:solidFill>
              </a:rPr>
              <a:t>ON employees(</a:t>
            </a:r>
            <a:r>
              <a:rPr lang="en-US" altLang="en-US" sz="1800" dirty="0" err="1" smtClean="0">
                <a:solidFill>
                  <a:srgbClr val="002060"/>
                </a:solidFill>
              </a:rPr>
              <a:t>last_name</a:t>
            </a:r>
            <a:r>
              <a:rPr lang="en-US" altLang="en-US" sz="1800" dirty="0" smtClean="0">
                <a:solidFill>
                  <a:srgbClr val="002060"/>
                </a:solidFill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solidFill>
                  <a:srgbClr val="002060"/>
                </a:solidFill>
              </a:rPr>
              <a:t>Index created.</a:t>
            </a:r>
          </a:p>
          <a:p>
            <a:pPr marL="0" indent="0" eaLnBrk="1" hangingPunct="1">
              <a:buNone/>
            </a:pPr>
            <a:endParaRPr lang="en-US" altLang="en-US" b="1" dirty="0" smtClean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endParaRPr lang="en-US" alt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50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700" b="1" dirty="0" smtClean="0"/>
              <a:t>Creating an Index continued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9004" y="1416099"/>
            <a:ext cx="10125308" cy="489766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 smtClean="0"/>
              <a:t>You should create an index if:</a:t>
            </a:r>
          </a:p>
          <a:p>
            <a:pPr eaLnBrk="1" hangingPunct="1"/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A column contains a wide range of values</a:t>
            </a:r>
          </a:p>
          <a:p>
            <a:pPr eaLnBrk="1" hangingPunct="1"/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A column contains a large number of null values</a:t>
            </a:r>
          </a:p>
          <a:p>
            <a:pPr eaLnBrk="1" hangingPunct="1"/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One or more columns are frequently used together in a WHERE clause or a join condition.</a:t>
            </a:r>
          </a:p>
          <a:p>
            <a:pPr eaLnBrk="1" hangingPunct="1"/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The table is large and most queries are expected to retrieve less than 2 to 4 percent of the rows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14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700" b="1" dirty="0" smtClean="0"/>
              <a:t>Creating an Index continued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4463" y="1337368"/>
            <a:ext cx="9814162" cy="489766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1800" dirty="0" smtClean="0"/>
              <a:t>It is usually not worth creating an index if:</a:t>
            </a:r>
          </a:p>
          <a:p>
            <a:pPr eaLnBrk="1" hangingPunct="1"/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The table is small</a:t>
            </a:r>
          </a:p>
          <a:p>
            <a:pPr marL="532907" lvl="1" indent="0">
              <a:buNone/>
            </a:pPr>
            <a:r>
              <a:rPr lang="en-US" altLang="en-US" sz="1533" dirty="0" smtClean="0"/>
              <a:t>• The columns are not often used as a condition in the query</a:t>
            </a:r>
          </a:p>
          <a:p>
            <a:pPr eaLnBrk="1" hangingPunct="1"/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Most queries are expected to retrieve more than 2 to 4 percent of the rows in the table</a:t>
            </a:r>
          </a:p>
          <a:p>
            <a:pPr eaLnBrk="1" hangingPunct="1"/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The table is updated frequently</a:t>
            </a:r>
          </a:p>
          <a:p>
            <a:pPr eaLnBrk="1" hangingPunct="1"/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• The indexed columns are referenced as part of an expression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49812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031A67AD61C42943EAA7E3CD69BB5" ma:contentTypeVersion="27" ma:contentTypeDescription="Create a new document." ma:contentTypeScope="" ma:versionID="0049ff18c62cc56b8344e730804c165f">
  <xsd:schema xmlns:xsd="http://www.w3.org/2001/XMLSchema" xmlns:xs="http://www.w3.org/2001/XMLSchema" xmlns:p="http://schemas.microsoft.com/office/2006/metadata/properties" xmlns:ns3="83f541c1-93d0-4555-909e-9278fdf60e09" xmlns:ns4="b18187cb-8916-4058-bf8c-5a14975cbd53" targetNamespace="http://schemas.microsoft.com/office/2006/metadata/properties" ma:root="true" ma:fieldsID="effc5c766fea21256dc953216e535961" ns3:_="" ns4:_="">
    <xsd:import namespace="83f541c1-93d0-4555-909e-9278fdf60e09"/>
    <xsd:import namespace="b18187cb-8916-4058-bf8c-5a14975cbd53"/>
    <xsd:element name="properties">
      <xsd:complexType>
        <xsd:sequence>
          <xsd:element name="documentManagement">
            <xsd:complexType>
              <xsd:all>
                <xsd:element ref="ns3:Document_x0020_Status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541c1-93d0-4555-909e-9278fdf60e09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9" nillable="true" ma:displayName="Document Status" ma:default="New" ma:format="Dropdown" ma:internalName="Document_x0020_Status">
      <xsd:simpleType>
        <xsd:restriction base="dms:Choice">
          <xsd:enumeration value="New"/>
          <xsd:enumeration value="Approved"/>
          <xsd:enumeration value="Due for Revision"/>
          <xsd:enumeration value="Revis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187cb-8916-4058-bf8c-5a14975cbd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23eb8f7-4ab3-4572-aed0-ecdb357c8046}" ma:internalName="TaxCatchAll" ma:showField="CatchAllData" ma:web="bfceae84-e637-4bce-973f-0a9a0545e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8187cb-8916-4058-bf8c-5a14975cbd53"/>
    <Document_x0020_Status xmlns="83f541c1-93d0-4555-909e-9278fdf60e09">New</Document_x0020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2427474e-60f8-4f75-abfc-98841d67cf98" ContentTypeId="0x01" PreviousValue="false"/>
</file>

<file path=customXml/itemProps1.xml><?xml version="1.0" encoding="utf-8"?>
<ds:datastoreItem xmlns:ds="http://schemas.openxmlformats.org/officeDocument/2006/customXml" ds:itemID="{0FBC41A2-0AC9-4193-B865-BA958F3B1236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EFE2F61D-0844-4312-8295-BA9460D20164}"/>
</file>

<file path=customXml/itemProps4.xml><?xml version="1.0" encoding="utf-8"?>
<ds:datastoreItem xmlns:ds="http://schemas.openxmlformats.org/officeDocument/2006/customXml" ds:itemID="{F936081E-5A07-46CB-906A-F4ECB4276CDA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32570</TotalTime>
  <Words>546</Words>
  <Application>Microsoft Office PowerPoint</Application>
  <PresentationFormat>Widescreen</PresentationFormat>
  <Paragraphs>71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Brush Script Std</vt:lpstr>
      <vt:lpstr>Calibri</vt:lpstr>
      <vt:lpstr>Helvetica Condensed</vt:lpstr>
      <vt:lpstr>HelveticaNeue Condensed</vt:lpstr>
      <vt:lpstr>Times</vt:lpstr>
      <vt:lpstr>Blank Presentation</vt:lpstr>
      <vt:lpstr>MySQL - index</vt:lpstr>
      <vt:lpstr>Session Objective</vt:lpstr>
      <vt:lpstr>Index</vt:lpstr>
      <vt:lpstr>  Index </vt:lpstr>
      <vt:lpstr>Indexes Continued </vt:lpstr>
      <vt:lpstr>Creating an Index </vt:lpstr>
      <vt:lpstr>Creating an Index continued </vt:lpstr>
      <vt:lpstr>Creating an Index continued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UmamaheswariA@hexaware.com</dc:creator>
  <cp:lastModifiedBy>Umamaheswari Aravindan</cp:lastModifiedBy>
  <cp:revision>761</cp:revision>
  <dcterms:created xsi:type="dcterms:W3CDTF">2014-11-02T05:32:32Z</dcterms:created>
  <dcterms:modified xsi:type="dcterms:W3CDTF">2017-11-10T06:10:08Z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0x010100B65031A67AD61C42943EAA7E3CD69BB5</vt:lpwstr>
  </property>
</Properties>
</file>