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63" r:id="rId3"/>
    <p:sldId id="262" r:id="rId4"/>
    <p:sldId id="257" r:id="rId5"/>
    <p:sldId id="258" r:id="rId6"/>
    <p:sldId id="259" r:id="rId7"/>
    <p:sldId id="260"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671C51-97B3-433C-A575-31A672A56566}" type="datetimeFigureOut">
              <a:rPr lang="en-IN" smtClean="0"/>
              <a:t>30-08-2025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AA5138-83C7-4F74-AAEA-A12DCA37BA59}" type="slidenum">
              <a:rPr lang="en-IN" smtClean="0"/>
              <a:t>‹#›</a:t>
            </a:fld>
            <a:endParaRPr lang="en-IN"/>
          </a:p>
        </p:txBody>
      </p:sp>
    </p:spTree>
    <p:extLst>
      <p:ext uri="{BB962C8B-B14F-4D97-AF65-F5344CB8AC3E}">
        <p14:creationId xmlns:p14="http://schemas.microsoft.com/office/powerpoint/2010/main" val="3210395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AA5138-83C7-4F74-AAEA-A12DCA37BA59}" type="slidenum">
              <a:rPr lang="en-IN" smtClean="0"/>
              <a:t>4</a:t>
            </a:fld>
            <a:endParaRPr lang="en-IN"/>
          </a:p>
        </p:txBody>
      </p:sp>
    </p:spTree>
    <p:extLst>
      <p:ext uri="{BB962C8B-B14F-4D97-AF65-F5344CB8AC3E}">
        <p14:creationId xmlns:p14="http://schemas.microsoft.com/office/powerpoint/2010/main" val="608806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86415E-1A4F-462B-83FA-C07F11E3088B}"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817AC-ED14-4CD0-9869-1BA682A2DC63}"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9009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C86415E-1A4F-462B-83FA-C07F11E3088B}" type="datetimeFigureOut">
              <a:rPr lang="en-IN" smtClean="0"/>
              <a:t>30-08-2025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1817AC-ED14-4CD0-9869-1BA682A2DC63}" type="slidenum">
              <a:rPr lang="en-IN" smtClean="0"/>
              <a:t>‹#›</a:t>
            </a:fld>
            <a:endParaRPr lang="en-IN"/>
          </a:p>
        </p:txBody>
      </p:sp>
    </p:spTree>
    <p:extLst>
      <p:ext uri="{BB962C8B-B14F-4D97-AF65-F5344CB8AC3E}">
        <p14:creationId xmlns:p14="http://schemas.microsoft.com/office/powerpoint/2010/main" val="766210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6415E-1A4F-462B-83FA-C07F11E3088B}"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817AC-ED14-4CD0-9869-1BA682A2DC63}" type="slidenum">
              <a:rPr lang="en-IN" smtClean="0"/>
              <a:t>‹#›</a:t>
            </a:fld>
            <a:endParaRPr lang="en-IN"/>
          </a:p>
        </p:txBody>
      </p:sp>
    </p:spTree>
    <p:extLst>
      <p:ext uri="{BB962C8B-B14F-4D97-AF65-F5344CB8AC3E}">
        <p14:creationId xmlns:p14="http://schemas.microsoft.com/office/powerpoint/2010/main" val="1986567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6415E-1A4F-462B-83FA-C07F11E3088B}"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817AC-ED14-4CD0-9869-1BA682A2DC63}"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64772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6415E-1A4F-462B-83FA-C07F11E3088B}"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817AC-ED14-4CD0-9869-1BA682A2DC63}" type="slidenum">
              <a:rPr lang="en-IN" smtClean="0"/>
              <a:t>‹#›</a:t>
            </a:fld>
            <a:endParaRPr lang="en-IN"/>
          </a:p>
        </p:txBody>
      </p:sp>
    </p:spTree>
    <p:extLst>
      <p:ext uri="{BB962C8B-B14F-4D97-AF65-F5344CB8AC3E}">
        <p14:creationId xmlns:p14="http://schemas.microsoft.com/office/powerpoint/2010/main" val="987674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6415E-1A4F-462B-83FA-C07F11E3088B}"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817AC-ED14-4CD0-9869-1BA682A2DC63}"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92144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6415E-1A4F-462B-83FA-C07F11E3088B}"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817AC-ED14-4CD0-9869-1BA682A2DC63}" type="slidenum">
              <a:rPr lang="en-IN" smtClean="0"/>
              <a:t>‹#›</a:t>
            </a:fld>
            <a:endParaRPr lang="en-IN"/>
          </a:p>
        </p:txBody>
      </p:sp>
    </p:spTree>
    <p:extLst>
      <p:ext uri="{BB962C8B-B14F-4D97-AF65-F5344CB8AC3E}">
        <p14:creationId xmlns:p14="http://schemas.microsoft.com/office/powerpoint/2010/main" val="25282407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6415E-1A4F-462B-83FA-C07F11E3088B}"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817AC-ED14-4CD0-9869-1BA682A2DC63}" type="slidenum">
              <a:rPr lang="en-IN" smtClean="0"/>
              <a:t>‹#›</a:t>
            </a:fld>
            <a:endParaRPr lang="en-IN"/>
          </a:p>
        </p:txBody>
      </p:sp>
    </p:spTree>
    <p:extLst>
      <p:ext uri="{BB962C8B-B14F-4D97-AF65-F5344CB8AC3E}">
        <p14:creationId xmlns:p14="http://schemas.microsoft.com/office/powerpoint/2010/main" val="39365774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6415E-1A4F-462B-83FA-C07F11E3088B}"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817AC-ED14-4CD0-9869-1BA682A2DC63}" type="slidenum">
              <a:rPr lang="en-IN" smtClean="0"/>
              <a:t>‹#›</a:t>
            </a:fld>
            <a:endParaRPr lang="en-IN"/>
          </a:p>
        </p:txBody>
      </p:sp>
    </p:spTree>
    <p:extLst>
      <p:ext uri="{BB962C8B-B14F-4D97-AF65-F5344CB8AC3E}">
        <p14:creationId xmlns:p14="http://schemas.microsoft.com/office/powerpoint/2010/main" val="2612049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86415E-1A4F-462B-83FA-C07F11E3088B}"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817AC-ED14-4CD0-9869-1BA682A2DC63}" type="slidenum">
              <a:rPr lang="en-IN" smtClean="0"/>
              <a:t>‹#›</a:t>
            </a:fld>
            <a:endParaRPr lang="en-IN"/>
          </a:p>
        </p:txBody>
      </p:sp>
    </p:spTree>
    <p:extLst>
      <p:ext uri="{BB962C8B-B14F-4D97-AF65-F5344CB8AC3E}">
        <p14:creationId xmlns:p14="http://schemas.microsoft.com/office/powerpoint/2010/main" val="105236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86415E-1A4F-462B-83FA-C07F11E3088B}"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21817AC-ED14-4CD0-9869-1BA682A2DC63}" type="slidenum">
              <a:rPr lang="en-IN" smtClean="0"/>
              <a:t>‹#›</a:t>
            </a:fld>
            <a:endParaRPr lang="en-IN"/>
          </a:p>
        </p:txBody>
      </p:sp>
    </p:spTree>
    <p:extLst>
      <p:ext uri="{BB962C8B-B14F-4D97-AF65-F5344CB8AC3E}">
        <p14:creationId xmlns:p14="http://schemas.microsoft.com/office/powerpoint/2010/main" val="3400052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86415E-1A4F-462B-83FA-C07F11E3088B}"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1817AC-ED14-4CD0-9869-1BA682A2DC63}" type="slidenum">
              <a:rPr lang="en-IN" smtClean="0"/>
              <a:t>‹#›</a:t>
            </a:fld>
            <a:endParaRPr lang="en-IN"/>
          </a:p>
        </p:txBody>
      </p:sp>
    </p:spTree>
    <p:extLst>
      <p:ext uri="{BB962C8B-B14F-4D97-AF65-F5344CB8AC3E}">
        <p14:creationId xmlns:p14="http://schemas.microsoft.com/office/powerpoint/2010/main" val="4039302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86415E-1A4F-462B-83FA-C07F11E3088B}" type="datetimeFigureOut">
              <a:rPr lang="en-IN" smtClean="0"/>
              <a:t>30-08-2025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21817AC-ED14-4CD0-9869-1BA682A2DC63}" type="slidenum">
              <a:rPr lang="en-IN" smtClean="0"/>
              <a:t>‹#›</a:t>
            </a:fld>
            <a:endParaRPr lang="en-IN"/>
          </a:p>
        </p:txBody>
      </p:sp>
    </p:spTree>
    <p:extLst>
      <p:ext uri="{BB962C8B-B14F-4D97-AF65-F5344CB8AC3E}">
        <p14:creationId xmlns:p14="http://schemas.microsoft.com/office/powerpoint/2010/main" val="4151627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86415E-1A4F-462B-83FA-C07F11E3088B}" type="datetimeFigureOut">
              <a:rPr lang="en-IN" smtClean="0"/>
              <a:t>30-08-2025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21817AC-ED14-4CD0-9869-1BA682A2DC63}" type="slidenum">
              <a:rPr lang="en-IN" smtClean="0"/>
              <a:t>‹#›</a:t>
            </a:fld>
            <a:endParaRPr lang="en-IN"/>
          </a:p>
        </p:txBody>
      </p:sp>
    </p:spTree>
    <p:extLst>
      <p:ext uri="{BB962C8B-B14F-4D97-AF65-F5344CB8AC3E}">
        <p14:creationId xmlns:p14="http://schemas.microsoft.com/office/powerpoint/2010/main" val="1743088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6415E-1A4F-462B-83FA-C07F11E3088B}" type="datetimeFigureOut">
              <a:rPr lang="en-IN" smtClean="0"/>
              <a:t>30-08-2025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21817AC-ED14-4CD0-9869-1BA682A2DC63}" type="slidenum">
              <a:rPr lang="en-IN" smtClean="0"/>
              <a:t>‹#›</a:t>
            </a:fld>
            <a:endParaRPr lang="en-IN"/>
          </a:p>
        </p:txBody>
      </p:sp>
    </p:spTree>
    <p:extLst>
      <p:ext uri="{BB962C8B-B14F-4D97-AF65-F5344CB8AC3E}">
        <p14:creationId xmlns:p14="http://schemas.microsoft.com/office/powerpoint/2010/main" val="4009963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86415E-1A4F-462B-83FA-C07F11E3088B}"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1817AC-ED14-4CD0-9869-1BA682A2DC63}" type="slidenum">
              <a:rPr lang="en-IN" smtClean="0"/>
              <a:t>‹#›</a:t>
            </a:fld>
            <a:endParaRPr lang="en-IN"/>
          </a:p>
        </p:txBody>
      </p:sp>
    </p:spTree>
    <p:extLst>
      <p:ext uri="{BB962C8B-B14F-4D97-AF65-F5344CB8AC3E}">
        <p14:creationId xmlns:p14="http://schemas.microsoft.com/office/powerpoint/2010/main" val="118058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86415E-1A4F-462B-83FA-C07F11E3088B}"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21817AC-ED14-4CD0-9869-1BA682A2DC63}" type="slidenum">
              <a:rPr lang="en-IN" smtClean="0"/>
              <a:t>‹#›</a:t>
            </a:fld>
            <a:endParaRPr lang="en-IN"/>
          </a:p>
        </p:txBody>
      </p:sp>
    </p:spTree>
    <p:extLst>
      <p:ext uri="{BB962C8B-B14F-4D97-AF65-F5344CB8AC3E}">
        <p14:creationId xmlns:p14="http://schemas.microsoft.com/office/powerpoint/2010/main" val="338844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C86415E-1A4F-462B-83FA-C07F11E3088B}" type="datetimeFigureOut">
              <a:rPr lang="en-IN" smtClean="0"/>
              <a:t>30-08-2025</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121817AC-ED14-4CD0-9869-1BA682A2DC63}" type="slidenum">
              <a:rPr lang="en-IN" smtClean="0"/>
              <a:t>‹#›</a:t>
            </a:fld>
            <a:endParaRPr lang="en-IN"/>
          </a:p>
        </p:txBody>
      </p:sp>
    </p:spTree>
    <p:extLst>
      <p:ext uri="{BB962C8B-B14F-4D97-AF65-F5344CB8AC3E}">
        <p14:creationId xmlns:p14="http://schemas.microsoft.com/office/powerpoint/2010/main" val="2716149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787A4-65B7-574A-39EF-C15F7DB32379}"/>
              </a:ext>
            </a:extLst>
          </p:cNvPr>
          <p:cNvSpPr>
            <a:spLocks noGrp="1"/>
          </p:cNvSpPr>
          <p:nvPr>
            <p:ph type="ctrTitle"/>
          </p:nvPr>
        </p:nvSpPr>
        <p:spPr>
          <a:xfrm>
            <a:off x="403124" y="157316"/>
            <a:ext cx="11523406" cy="1096522"/>
          </a:xfrm>
        </p:spPr>
        <p:txBody>
          <a:bodyPr>
            <a:normAutofit/>
          </a:bodyPr>
          <a:lstStyle/>
          <a:p>
            <a:r>
              <a:rPr lang="en-US" sz="3600" dirty="0" err="1">
                <a:latin typeface="Algerian" panose="04020705040A02060702" pitchFamily="82" charset="0"/>
              </a:rPr>
              <a:t>Tkr</a:t>
            </a:r>
            <a:r>
              <a:rPr lang="en-US" sz="3600" dirty="0">
                <a:latin typeface="Algerian" panose="04020705040A02060702" pitchFamily="82" charset="0"/>
              </a:rPr>
              <a:t> college of engineering ang technology</a:t>
            </a:r>
            <a:endParaRPr lang="en-IN" sz="3600" dirty="0">
              <a:latin typeface="Algerian" panose="04020705040A02060702" pitchFamily="82" charset="0"/>
            </a:endParaRPr>
          </a:p>
        </p:txBody>
      </p:sp>
      <p:sp>
        <p:nvSpPr>
          <p:cNvPr id="3" name="Subtitle 2">
            <a:extLst>
              <a:ext uri="{FF2B5EF4-FFF2-40B4-BE49-F238E27FC236}">
                <a16:creationId xmlns:a16="http://schemas.microsoft.com/office/drawing/2014/main" id="{63C66AD4-0B86-16A0-F0A9-862F0062A3AF}"/>
              </a:ext>
            </a:extLst>
          </p:cNvPr>
          <p:cNvSpPr>
            <a:spLocks noGrp="1"/>
          </p:cNvSpPr>
          <p:nvPr>
            <p:ph type="subTitle" idx="1"/>
          </p:nvPr>
        </p:nvSpPr>
        <p:spPr/>
        <p:txBody>
          <a:bodyPr/>
          <a:lstStyle/>
          <a:p>
            <a:r>
              <a:rPr lang="en-US" dirty="0">
                <a:latin typeface="Bookman Old Style" panose="02050604050505020204" pitchFamily="18" charset="0"/>
              </a:rPr>
              <a:t>TEAM MEMBERS: GUNTI KAVYA</a:t>
            </a:r>
          </a:p>
          <a:p>
            <a:r>
              <a:rPr lang="en-US" dirty="0">
                <a:latin typeface="Bookman Old Style" panose="02050604050505020204" pitchFamily="18" charset="0"/>
              </a:rPr>
              <a:t>                              LAVUDYA SUNITHA</a:t>
            </a:r>
          </a:p>
          <a:p>
            <a:r>
              <a:rPr lang="en-US" dirty="0">
                <a:latin typeface="Bookman Old Style" panose="02050604050505020204" pitchFamily="18" charset="0"/>
              </a:rPr>
              <a:t>                               JALA GOUTHAMI</a:t>
            </a:r>
          </a:p>
          <a:p>
            <a:endParaRPr lang="en-US" dirty="0">
              <a:latin typeface="Bookman Old Style" panose="02050604050505020204" pitchFamily="18" charset="0"/>
            </a:endParaRPr>
          </a:p>
        </p:txBody>
      </p:sp>
      <p:sp>
        <p:nvSpPr>
          <p:cNvPr id="6" name="TextBox 5">
            <a:extLst>
              <a:ext uri="{FF2B5EF4-FFF2-40B4-BE49-F238E27FC236}">
                <a16:creationId xmlns:a16="http://schemas.microsoft.com/office/drawing/2014/main" id="{96DD0184-B5F4-CEE1-13B8-75609EB8AE32}"/>
              </a:ext>
            </a:extLst>
          </p:cNvPr>
          <p:cNvSpPr txBox="1"/>
          <p:nvPr/>
        </p:nvSpPr>
        <p:spPr>
          <a:xfrm>
            <a:off x="753039" y="1253838"/>
            <a:ext cx="11173491" cy="523220"/>
          </a:xfrm>
          <a:prstGeom prst="rect">
            <a:avLst/>
          </a:prstGeom>
          <a:noFill/>
        </p:spPr>
        <p:txBody>
          <a:bodyPr wrap="square" rtlCol="0">
            <a:spAutoFit/>
          </a:bodyPr>
          <a:lstStyle/>
          <a:p>
            <a:r>
              <a:rPr lang="en-US" sz="2800" dirty="0">
                <a:latin typeface="Algerian" panose="04020705040A02060702" pitchFamily="82" charset="0"/>
              </a:rPr>
              <a:t>                </a:t>
            </a:r>
            <a:r>
              <a:rPr lang="en-US" sz="2800" dirty="0">
                <a:latin typeface="Californian FB" panose="0207040306080B030204" pitchFamily="18" charset="0"/>
              </a:rPr>
              <a:t>STUDYMATE-An AI POWERED PDF BASED </a:t>
            </a:r>
            <a:endParaRPr lang="en-IN" sz="2800" dirty="0">
              <a:latin typeface="Californian FB" panose="0207040306080B030204" pitchFamily="18" charset="0"/>
            </a:endParaRPr>
          </a:p>
        </p:txBody>
      </p:sp>
      <p:sp>
        <p:nvSpPr>
          <p:cNvPr id="7" name="TextBox 6">
            <a:extLst>
              <a:ext uri="{FF2B5EF4-FFF2-40B4-BE49-F238E27FC236}">
                <a16:creationId xmlns:a16="http://schemas.microsoft.com/office/drawing/2014/main" id="{B3F84A4C-76E2-9308-3ACE-1356C9D3B1EC}"/>
              </a:ext>
            </a:extLst>
          </p:cNvPr>
          <p:cNvSpPr txBox="1"/>
          <p:nvPr/>
        </p:nvSpPr>
        <p:spPr>
          <a:xfrm>
            <a:off x="2871019" y="1691148"/>
            <a:ext cx="5122607" cy="523220"/>
          </a:xfrm>
          <a:prstGeom prst="rect">
            <a:avLst/>
          </a:prstGeom>
          <a:noFill/>
        </p:spPr>
        <p:txBody>
          <a:bodyPr wrap="square" rtlCol="0">
            <a:spAutoFit/>
          </a:bodyPr>
          <a:lstStyle/>
          <a:p>
            <a:r>
              <a:rPr lang="en-US" sz="2800" dirty="0">
                <a:latin typeface="Californian FB" panose="0207040306080B030204" pitchFamily="18" charset="0"/>
              </a:rPr>
              <a:t>Q&amp;A SYSTEM FOR STUDENTS</a:t>
            </a:r>
            <a:endParaRPr lang="en-IN" sz="2800" dirty="0">
              <a:latin typeface="Californian FB" panose="0207040306080B030204" pitchFamily="18" charset="0"/>
            </a:endParaRPr>
          </a:p>
        </p:txBody>
      </p:sp>
      <p:sp>
        <p:nvSpPr>
          <p:cNvPr id="12" name="TextBox 11">
            <a:extLst>
              <a:ext uri="{FF2B5EF4-FFF2-40B4-BE49-F238E27FC236}">
                <a16:creationId xmlns:a16="http://schemas.microsoft.com/office/drawing/2014/main" id="{B3933551-92B9-6F5D-B9F9-AF3C475F8582}"/>
              </a:ext>
            </a:extLst>
          </p:cNvPr>
          <p:cNvSpPr txBox="1"/>
          <p:nvPr/>
        </p:nvSpPr>
        <p:spPr>
          <a:xfrm>
            <a:off x="285135" y="2910348"/>
            <a:ext cx="5810865" cy="523220"/>
          </a:xfrm>
          <a:prstGeom prst="rect">
            <a:avLst/>
          </a:prstGeom>
          <a:noFill/>
        </p:spPr>
        <p:txBody>
          <a:bodyPr wrap="square" rtlCol="0">
            <a:spAutoFit/>
          </a:bodyPr>
          <a:lstStyle/>
          <a:p>
            <a:r>
              <a:rPr lang="en-US" sz="2800" dirty="0">
                <a:latin typeface="Perpetua" panose="02020502060401020303" pitchFamily="18" charset="0"/>
              </a:rPr>
              <a:t>TEAM NAME:  KAVYA AND TEAM</a:t>
            </a:r>
            <a:endParaRPr lang="en-IN" sz="2800" dirty="0">
              <a:latin typeface="Perpetua" panose="02020502060401020303" pitchFamily="18" charset="0"/>
            </a:endParaRPr>
          </a:p>
        </p:txBody>
      </p:sp>
    </p:spTree>
    <p:extLst>
      <p:ext uri="{BB962C8B-B14F-4D97-AF65-F5344CB8AC3E}">
        <p14:creationId xmlns:p14="http://schemas.microsoft.com/office/powerpoint/2010/main" val="1372585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DD80C2-2046-083F-3E13-63F730B2E3A3}"/>
              </a:ext>
            </a:extLst>
          </p:cNvPr>
          <p:cNvSpPr txBox="1"/>
          <p:nvPr/>
        </p:nvSpPr>
        <p:spPr>
          <a:xfrm flipH="1">
            <a:off x="216310" y="530942"/>
            <a:ext cx="4286864" cy="523220"/>
          </a:xfrm>
          <a:prstGeom prst="rect">
            <a:avLst/>
          </a:prstGeom>
          <a:noFill/>
        </p:spPr>
        <p:txBody>
          <a:bodyPr wrap="square" rtlCol="0">
            <a:spAutoFit/>
          </a:bodyPr>
          <a:lstStyle/>
          <a:p>
            <a:r>
              <a:rPr lang="en-US" sz="2800" dirty="0">
                <a:latin typeface="Bookman Old Style" panose="02050604050505020204" pitchFamily="18" charset="0"/>
              </a:rPr>
              <a:t>INTRODUCTION:</a:t>
            </a:r>
            <a:endParaRPr lang="en-IN" sz="2800" dirty="0"/>
          </a:p>
        </p:txBody>
      </p:sp>
      <p:sp>
        <p:nvSpPr>
          <p:cNvPr id="11" name="TextBox 10">
            <a:extLst>
              <a:ext uri="{FF2B5EF4-FFF2-40B4-BE49-F238E27FC236}">
                <a16:creationId xmlns:a16="http://schemas.microsoft.com/office/drawing/2014/main" id="{52213F14-E753-D3F7-52E0-33A47D4E2D75}"/>
              </a:ext>
            </a:extLst>
          </p:cNvPr>
          <p:cNvSpPr txBox="1"/>
          <p:nvPr/>
        </p:nvSpPr>
        <p:spPr>
          <a:xfrm>
            <a:off x="216310" y="1445343"/>
            <a:ext cx="11297264" cy="3693319"/>
          </a:xfrm>
          <a:prstGeom prst="rect">
            <a:avLst/>
          </a:prstGeom>
          <a:noFill/>
        </p:spPr>
        <p:txBody>
          <a:bodyPr wrap="square" rtlCol="0">
            <a:spAutoFit/>
          </a:bodyPr>
          <a:lstStyle/>
          <a:p>
            <a:pPr marL="342900" indent="-342900">
              <a:buFont typeface="Wingdings" panose="05000000000000000000" pitchFamily="2" charset="2"/>
              <a:buChar char="Ø"/>
            </a:pPr>
            <a:r>
              <a:rPr lang="en-US" sz="2400" dirty="0" err="1">
                <a:latin typeface="Perpetua" panose="02020502060401020303" pitchFamily="18" charset="0"/>
              </a:rPr>
              <a:t>Studymate</a:t>
            </a:r>
            <a:r>
              <a:rPr lang="en-US" sz="2400" dirty="0">
                <a:latin typeface="Perpetua" panose="02020502060401020303" pitchFamily="18" charset="0"/>
              </a:rPr>
              <a:t> is an AI-powered tool designed to help students study smarter by turning PDF documents, like textbooks or notes in to summarized form to understand easily. It simplifies learning by allowing students to upload PDFs and get instant  summaries making studying faster and more effective’</a:t>
            </a:r>
          </a:p>
          <a:p>
            <a:pPr marL="342900" indent="-342900">
              <a:buFont typeface="Wingdings" panose="05000000000000000000" pitchFamily="2" charset="2"/>
              <a:buChar char="Ø"/>
            </a:pPr>
            <a:r>
              <a:rPr lang="en-US" sz="2400" dirty="0" err="1">
                <a:latin typeface="Perpetua" panose="02020502060401020303" pitchFamily="18" charset="0"/>
              </a:rPr>
              <a:t>Streamlit</a:t>
            </a:r>
            <a:r>
              <a:rPr lang="en-US" sz="2400" dirty="0">
                <a:latin typeface="Perpetua" panose="02020502060401020303" pitchFamily="18" charset="0"/>
              </a:rPr>
              <a:t> application enables users to upload a PDF file, extract its text, and generate a concise summary using a transformer-based summarization model</a:t>
            </a:r>
            <a:r>
              <a:rPr lang="en-US" sz="2400" dirty="0"/>
              <a:t>.</a:t>
            </a:r>
          </a:p>
          <a:p>
            <a:pPr marL="342900" indent="-342900">
              <a:buFont typeface="Wingdings" panose="05000000000000000000" pitchFamily="2" charset="2"/>
              <a:buChar char="Ø"/>
            </a:pPr>
            <a:r>
              <a:rPr lang="en-US" sz="2400" dirty="0">
                <a:latin typeface="Perpetua" panose="02020502060401020303" pitchFamily="18" charset="0"/>
              </a:rPr>
              <a:t>This </a:t>
            </a:r>
            <a:r>
              <a:rPr lang="en-US" sz="2400" dirty="0" err="1">
                <a:latin typeface="Perpetua" panose="02020502060401020303" pitchFamily="18" charset="0"/>
              </a:rPr>
              <a:t>Streamlit</a:t>
            </a:r>
            <a:r>
              <a:rPr lang="en-US" sz="2400" dirty="0">
                <a:latin typeface="Perpetua" panose="02020502060401020303" pitchFamily="18" charset="0"/>
              </a:rPr>
              <a:t> application allows users to upload a PDF file, extract its text using PyPDF2, and generate a concise summary using the distilbart-cnn-12-6 transformer model powered by </a:t>
            </a:r>
            <a:r>
              <a:rPr lang="en-US" sz="2400" dirty="0" err="1">
                <a:latin typeface="Perpetua" panose="02020502060401020303" pitchFamily="18" charset="0"/>
              </a:rPr>
              <a:t>PyTorch</a:t>
            </a:r>
            <a:endParaRPr lang="en-IN" sz="2400" dirty="0">
              <a:latin typeface="Perpetua" panose="02020502060401020303" pitchFamily="18" charset="0"/>
            </a:endParaRPr>
          </a:p>
          <a:p>
            <a:pPr marL="342900" indent="-342900">
              <a:buFont typeface="Wingdings" panose="05000000000000000000" pitchFamily="2" charset="2"/>
              <a:buChar char="Ø"/>
            </a:pPr>
            <a:endParaRPr lang="en-US" sz="2400" dirty="0">
              <a:latin typeface="Perpetua" panose="02020502060401020303" pitchFamily="18" charset="0"/>
            </a:endParaRPr>
          </a:p>
          <a:p>
            <a:endParaRPr lang="en-IN" dirty="0"/>
          </a:p>
        </p:txBody>
      </p:sp>
    </p:spTree>
    <p:extLst>
      <p:ext uri="{BB962C8B-B14F-4D97-AF65-F5344CB8AC3E}">
        <p14:creationId xmlns:p14="http://schemas.microsoft.com/office/powerpoint/2010/main" val="189321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09C8B2-021F-778E-3A81-DD8D14117A97}"/>
              </a:ext>
            </a:extLst>
          </p:cNvPr>
          <p:cNvSpPr txBox="1"/>
          <p:nvPr/>
        </p:nvSpPr>
        <p:spPr>
          <a:xfrm>
            <a:off x="501445" y="540774"/>
            <a:ext cx="5447071" cy="461665"/>
          </a:xfrm>
          <a:prstGeom prst="rect">
            <a:avLst/>
          </a:prstGeom>
          <a:noFill/>
        </p:spPr>
        <p:txBody>
          <a:bodyPr wrap="square" rtlCol="0">
            <a:spAutoFit/>
          </a:bodyPr>
          <a:lstStyle/>
          <a:p>
            <a:r>
              <a:rPr lang="en-US" sz="2400" dirty="0">
                <a:latin typeface="Bookman Old Style" panose="02050604050505020204" pitchFamily="18" charset="0"/>
              </a:rPr>
              <a:t>OBJECTIVE:</a:t>
            </a:r>
            <a:endParaRPr lang="en-IN" sz="2400" dirty="0">
              <a:latin typeface="Bookman Old Style" panose="02050604050505020204" pitchFamily="18" charset="0"/>
            </a:endParaRPr>
          </a:p>
        </p:txBody>
      </p:sp>
      <p:sp>
        <p:nvSpPr>
          <p:cNvPr id="5" name="TextBox 4">
            <a:extLst>
              <a:ext uri="{FF2B5EF4-FFF2-40B4-BE49-F238E27FC236}">
                <a16:creationId xmlns:a16="http://schemas.microsoft.com/office/drawing/2014/main" id="{36D8B02F-FA6E-6102-F189-778E68977327}"/>
              </a:ext>
            </a:extLst>
          </p:cNvPr>
          <p:cNvSpPr txBox="1"/>
          <p:nvPr/>
        </p:nvSpPr>
        <p:spPr>
          <a:xfrm>
            <a:off x="432619" y="629264"/>
            <a:ext cx="9792929" cy="3416320"/>
          </a:xfrm>
          <a:prstGeom prst="rect">
            <a:avLst/>
          </a:prstGeom>
          <a:noFill/>
        </p:spPr>
        <p:txBody>
          <a:bodyPr wrap="square">
            <a:spAutoFit/>
          </a:bodyPr>
          <a:lstStyle/>
          <a:p>
            <a:pPr lvl="2"/>
            <a:endParaRPr lang="en-US" sz="2400" dirty="0">
              <a:latin typeface="Perpetua" panose="02020502060401020303" pitchFamily="18" charset="0"/>
            </a:endParaRPr>
          </a:p>
          <a:p>
            <a:endParaRPr lang="en-US" sz="2400" dirty="0">
              <a:latin typeface="Perpetua" panose="02020502060401020303" pitchFamily="18" charset="0"/>
            </a:endParaRPr>
          </a:p>
          <a:p>
            <a:pPr marL="342900" indent="-342900">
              <a:buFont typeface="Wingdings" panose="05000000000000000000" pitchFamily="2" charset="2"/>
              <a:buChar char="Ø"/>
            </a:pPr>
            <a:r>
              <a:rPr lang="en-US" sz="2400" dirty="0">
                <a:latin typeface="Perpetua" panose="02020502060401020303" pitchFamily="18" charset="0"/>
              </a:rPr>
              <a:t>To enhance learning efficiency by providing instant, accurate, and context-based answers from study materials without requiring manual search</a:t>
            </a:r>
          </a:p>
          <a:p>
            <a:pPr marL="342900" indent="-342900">
              <a:buFont typeface="Wingdings" panose="05000000000000000000" pitchFamily="2" charset="2"/>
              <a:buChar char="Ø"/>
            </a:pPr>
            <a:r>
              <a:rPr lang="en-US" sz="2400" dirty="0">
                <a:latin typeface="Perpetua" panose="02020502060401020303" pitchFamily="18" charset="0"/>
              </a:rPr>
              <a:t> To improve content accessibility by summarizing lengthy documents and highlighting key concepts for quick understanding</a:t>
            </a:r>
          </a:p>
          <a:p>
            <a:pPr marL="342900" indent="-342900">
              <a:buFont typeface="Wingdings" panose="05000000000000000000" pitchFamily="2" charset="2"/>
              <a:buChar char="Ø"/>
            </a:pPr>
            <a:r>
              <a:rPr lang="en-US" sz="2400" dirty="0">
                <a:latin typeface="Perpetua" panose="02020502060401020303" pitchFamily="18" charset="0"/>
              </a:rPr>
              <a:t> To reduce academic stress and cognitive load by simplifying the retrieval of information and promoting self-paced learning</a:t>
            </a:r>
          </a:p>
          <a:p>
            <a:pPr marL="342900" indent="-342900">
              <a:buFont typeface="Wingdings" panose="05000000000000000000" pitchFamily="2" charset="2"/>
              <a:buChar char="Ø"/>
            </a:pPr>
            <a:r>
              <a:rPr lang="en-US" sz="2400" dirty="0">
                <a:latin typeface="Perpetua" panose="02020502060401020303" pitchFamily="18" charset="0"/>
              </a:rPr>
              <a:t>Provides  students with an AI assistant for academic pdfs.</a:t>
            </a:r>
            <a:endParaRPr lang="en-IN" sz="2400" dirty="0">
              <a:latin typeface="Perpetua" panose="02020502060401020303" pitchFamily="18" charset="0"/>
            </a:endParaRPr>
          </a:p>
        </p:txBody>
      </p:sp>
    </p:spTree>
    <p:extLst>
      <p:ext uri="{BB962C8B-B14F-4D97-AF65-F5344CB8AC3E}">
        <p14:creationId xmlns:p14="http://schemas.microsoft.com/office/powerpoint/2010/main" val="217985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DF372C-FDA1-DB0A-CEF7-5C6DBB9A343E}"/>
              </a:ext>
            </a:extLst>
          </p:cNvPr>
          <p:cNvSpPr txBox="1"/>
          <p:nvPr/>
        </p:nvSpPr>
        <p:spPr>
          <a:xfrm flipH="1">
            <a:off x="393290" y="403123"/>
            <a:ext cx="4397101" cy="523220"/>
          </a:xfrm>
          <a:prstGeom prst="rect">
            <a:avLst/>
          </a:prstGeom>
          <a:noFill/>
        </p:spPr>
        <p:txBody>
          <a:bodyPr wrap="square" rtlCol="0">
            <a:spAutoFit/>
          </a:bodyPr>
          <a:lstStyle/>
          <a:p>
            <a:r>
              <a:rPr lang="en-US" sz="2800" dirty="0">
                <a:latin typeface="Bookman Old Style" panose="02050604050505020204" pitchFamily="18" charset="0"/>
              </a:rPr>
              <a:t>ARCHITECTURE:</a:t>
            </a:r>
            <a:endParaRPr lang="en-IN" sz="2800" dirty="0">
              <a:latin typeface="Bookman Old Style" panose="02050604050505020204" pitchFamily="18" charset="0"/>
            </a:endParaRPr>
          </a:p>
        </p:txBody>
      </p:sp>
      <p:sp>
        <p:nvSpPr>
          <p:cNvPr id="6" name="TextBox 5">
            <a:extLst>
              <a:ext uri="{FF2B5EF4-FFF2-40B4-BE49-F238E27FC236}">
                <a16:creationId xmlns:a16="http://schemas.microsoft.com/office/drawing/2014/main" id="{231BA718-9437-DFB7-EB61-888CE10D5534}"/>
              </a:ext>
            </a:extLst>
          </p:cNvPr>
          <p:cNvSpPr txBox="1"/>
          <p:nvPr/>
        </p:nvSpPr>
        <p:spPr>
          <a:xfrm>
            <a:off x="432619" y="1514168"/>
            <a:ext cx="11572567" cy="2308324"/>
          </a:xfrm>
          <a:prstGeom prst="rect">
            <a:avLst/>
          </a:prstGeom>
          <a:noFill/>
        </p:spPr>
        <p:txBody>
          <a:bodyPr wrap="square" rtlCol="0">
            <a:spAutoFit/>
          </a:bodyPr>
          <a:lstStyle/>
          <a:p>
            <a:pPr algn="just"/>
            <a:r>
              <a:rPr lang="en-US" sz="2400" dirty="0" err="1"/>
              <a:t>StudyMate</a:t>
            </a:r>
            <a:r>
              <a:rPr lang="en-US" sz="2400" dirty="0"/>
              <a:t> works using advanced artificial intelligence.</a:t>
            </a:r>
          </a:p>
          <a:p>
            <a:pPr algn="just"/>
            <a:r>
              <a:rPr lang="en-US" dirty="0"/>
              <a:t> </a:t>
            </a:r>
            <a:r>
              <a:rPr lang="en-US" sz="2400" dirty="0">
                <a:latin typeface="Perpetua" panose="02020502060401020303" pitchFamily="18" charset="0"/>
              </a:rPr>
              <a:t>Here's how it functions in simple terms:</a:t>
            </a:r>
          </a:p>
          <a:p>
            <a:pPr marL="342900" indent="-342900" algn="just">
              <a:buFont typeface="Wingdings" panose="05000000000000000000" pitchFamily="2" charset="2"/>
              <a:buChar char="Ø"/>
            </a:pPr>
            <a:r>
              <a:rPr lang="en-US" sz="2400" dirty="0">
                <a:latin typeface="Californian FB" panose="0207040306080B030204" pitchFamily="18" charset="0"/>
                <a:ea typeface="Cambria" panose="02040503050406030204" pitchFamily="18" charset="0"/>
              </a:rPr>
              <a:t>PDF Upload</a:t>
            </a:r>
            <a:r>
              <a:rPr lang="en-US" sz="2400" dirty="0">
                <a:latin typeface="Californian FB" panose="0207040306080B030204" pitchFamily="18" charset="0"/>
              </a:rPr>
              <a:t>: </a:t>
            </a:r>
            <a:r>
              <a:rPr lang="en-US" sz="2400" dirty="0">
                <a:latin typeface="Perpetua" panose="02020502060401020303" pitchFamily="18" charset="0"/>
              </a:rPr>
              <a:t>Students upload their PDF study materials (notes, textbooks, or slides).</a:t>
            </a:r>
          </a:p>
          <a:p>
            <a:pPr marL="342900" indent="-342900" algn="just">
              <a:buFont typeface="Wingdings" panose="05000000000000000000" pitchFamily="2" charset="2"/>
              <a:buChar char="Ø"/>
            </a:pPr>
            <a:r>
              <a:rPr lang="en-US" sz="2400" dirty="0">
                <a:latin typeface="Californian FB" panose="0207040306080B030204" pitchFamily="18" charset="0"/>
              </a:rPr>
              <a:t>Content Analysis</a:t>
            </a:r>
            <a:r>
              <a:rPr lang="en-US" sz="2400" dirty="0">
                <a:latin typeface="+mj-lt"/>
              </a:rPr>
              <a:t>: </a:t>
            </a:r>
            <a:r>
              <a:rPr lang="en-US" sz="2400" dirty="0">
                <a:latin typeface="Perpetua" panose="02020502060401020303" pitchFamily="18" charset="0"/>
              </a:rPr>
              <a:t>The AI scans and understands the text in the PDF, identifying key concepts and topics.</a:t>
            </a:r>
          </a:p>
          <a:p>
            <a:pPr marL="342900" indent="-342900" algn="just">
              <a:buFont typeface="Wingdings" panose="05000000000000000000" pitchFamily="2" charset="2"/>
              <a:buChar char="Ø"/>
            </a:pPr>
            <a:r>
              <a:rPr lang="en-US" sz="2400" dirty="0" err="1">
                <a:latin typeface="Californian FB" panose="0207040306080B030204" pitchFamily="18" charset="0"/>
              </a:rPr>
              <a:t>Summarize:</a:t>
            </a:r>
            <a:r>
              <a:rPr lang="en-US" sz="2400" dirty="0" err="1">
                <a:latin typeface="Perpetua" panose="02020502060401020303" pitchFamily="18" charset="0"/>
              </a:rPr>
              <a:t>AI</a:t>
            </a:r>
            <a:r>
              <a:rPr lang="en-US" sz="2400" dirty="0">
                <a:latin typeface="Perpetua" panose="02020502060401020303" pitchFamily="18" charset="0"/>
              </a:rPr>
              <a:t> prepare to summarize the content in a way that’s easy to understand.</a:t>
            </a:r>
            <a:endParaRPr lang="en-IN" sz="2400" dirty="0">
              <a:latin typeface="Perpetua" panose="02020502060401020303" pitchFamily="18" charset="0"/>
            </a:endParaRPr>
          </a:p>
        </p:txBody>
      </p:sp>
    </p:spTree>
    <p:extLst>
      <p:ext uri="{BB962C8B-B14F-4D97-AF65-F5344CB8AC3E}">
        <p14:creationId xmlns:p14="http://schemas.microsoft.com/office/powerpoint/2010/main" val="2670605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AF6AB0-3451-DAC7-16A1-129B2D1695DF}"/>
              </a:ext>
            </a:extLst>
          </p:cNvPr>
          <p:cNvSpPr txBox="1"/>
          <p:nvPr/>
        </p:nvSpPr>
        <p:spPr>
          <a:xfrm>
            <a:off x="324465" y="241596"/>
            <a:ext cx="5840361" cy="523220"/>
          </a:xfrm>
          <a:prstGeom prst="rect">
            <a:avLst/>
          </a:prstGeom>
          <a:noFill/>
        </p:spPr>
        <p:txBody>
          <a:bodyPr wrap="square" rtlCol="0">
            <a:spAutoFit/>
          </a:bodyPr>
          <a:lstStyle/>
          <a:p>
            <a:r>
              <a:rPr lang="en-US" sz="2800" dirty="0">
                <a:latin typeface="Bookman Old Style" panose="02050604050505020204" pitchFamily="18" charset="0"/>
              </a:rPr>
              <a:t>FUTURE SCOPE:</a:t>
            </a:r>
            <a:endParaRPr lang="en-IN" sz="2800" dirty="0">
              <a:latin typeface="Bookman Old Style" panose="02050604050505020204" pitchFamily="18" charset="0"/>
            </a:endParaRPr>
          </a:p>
        </p:txBody>
      </p:sp>
      <p:sp>
        <p:nvSpPr>
          <p:cNvPr id="4" name="TextBox 3">
            <a:extLst>
              <a:ext uri="{FF2B5EF4-FFF2-40B4-BE49-F238E27FC236}">
                <a16:creationId xmlns:a16="http://schemas.microsoft.com/office/drawing/2014/main" id="{B5182F34-9423-103B-9B46-49160B0D8216}"/>
              </a:ext>
            </a:extLst>
          </p:cNvPr>
          <p:cNvSpPr txBox="1"/>
          <p:nvPr/>
        </p:nvSpPr>
        <p:spPr>
          <a:xfrm>
            <a:off x="285136" y="982176"/>
            <a:ext cx="10844981" cy="4893647"/>
          </a:xfrm>
          <a:prstGeom prst="rect">
            <a:avLst/>
          </a:prstGeom>
          <a:noFill/>
        </p:spPr>
        <p:txBody>
          <a:bodyPr wrap="square" rtlCol="0">
            <a:spAutoFit/>
          </a:bodyPr>
          <a:lstStyle/>
          <a:p>
            <a:pPr algn="just"/>
            <a:r>
              <a:rPr lang="en-US" sz="2400" dirty="0" err="1"/>
              <a:t>Studymate</a:t>
            </a:r>
            <a:r>
              <a:rPr lang="en-US" sz="2400" dirty="0"/>
              <a:t> has exciting potential to grow and improve education:</a:t>
            </a:r>
          </a:p>
          <a:p>
            <a:pPr marL="342900" indent="-342900" algn="just">
              <a:buFont typeface="Wingdings" panose="05000000000000000000" pitchFamily="2" charset="2"/>
              <a:buChar char="Ø"/>
            </a:pPr>
            <a:r>
              <a:rPr lang="en-US" sz="2400" dirty="0">
                <a:latin typeface="Californian FB" panose="0207040306080B030204" pitchFamily="18" charset="0"/>
              </a:rPr>
              <a:t>Support for More Formats</a:t>
            </a:r>
            <a:r>
              <a:rPr lang="en-US" sz="2400" dirty="0">
                <a:latin typeface="Perpetua" panose="02020502060401020303" pitchFamily="18" charset="0"/>
              </a:rPr>
              <a:t>: In the future, it could handle videos, images, or handwritten notes alongside PDFs.</a:t>
            </a:r>
          </a:p>
          <a:p>
            <a:pPr marL="342900" indent="-342900" algn="just">
              <a:buFont typeface="Wingdings" panose="05000000000000000000" pitchFamily="2" charset="2"/>
              <a:buChar char="Ø"/>
            </a:pPr>
            <a:r>
              <a:rPr lang="en-US" sz="2400" dirty="0">
                <a:latin typeface="Californian FB" panose="0207040306080B030204" pitchFamily="18" charset="0"/>
              </a:rPr>
              <a:t>Multilingual Support</a:t>
            </a:r>
            <a:r>
              <a:rPr lang="en-US" sz="2400" dirty="0">
                <a:latin typeface="Perpetua" panose="02020502060401020303" pitchFamily="18" charset="0"/>
              </a:rPr>
              <a:t>: It may offer summaries and answers in multiple languages to help students worldwide.</a:t>
            </a:r>
          </a:p>
          <a:p>
            <a:pPr marL="342900" indent="-342900" algn="just">
              <a:buFont typeface="Wingdings" panose="05000000000000000000" pitchFamily="2" charset="2"/>
              <a:buChar char="Ø"/>
            </a:pPr>
            <a:r>
              <a:rPr lang="en-US" sz="2400" dirty="0">
                <a:latin typeface="Californian FB" panose="0207040306080B030204" pitchFamily="18" charset="0"/>
              </a:rPr>
              <a:t>Personalized Learning Plans</a:t>
            </a:r>
            <a:r>
              <a:rPr lang="en-US" sz="2400" dirty="0">
                <a:latin typeface="Perpetua" panose="02020502060401020303" pitchFamily="18" charset="0"/>
              </a:rPr>
              <a:t>: The AI could create tailored study schedules based on a student’s progress and goals.</a:t>
            </a:r>
          </a:p>
          <a:p>
            <a:pPr marL="342900" indent="-342900" algn="just">
              <a:buFont typeface="Wingdings" panose="05000000000000000000" pitchFamily="2" charset="2"/>
              <a:buChar char="Ø"/>
            </a:pPr>
            <a:r>
              <a:rPr lang="en-US" sz="2400" dirty="0">
                <a:latin typeface="Californian FB" panose="0207040306080B030204" pitchFamily="18" charset="0"/>
              </a:rPr>
              <a:t>Integration with Schools</a:t>
            </a:r>
            <a:r>
              <a:rPr lang="en-US" sz="2400" dirty="0">
                <a:latin typeface="Perpetua" panose="02020502060401020303" pitchFamily="18" charset="0"/>
              </a:rPr>
              <a:t>: </a:t>
            </a:r>
            <a:r>
              <a:rPr lang="en-US" sz="2400" dirty="0" err="1">
                <a:latin typeface="Perpetua" panose="02020502060401020303" pitchFamily="18" charset="0"/>
              </a:rPr>
              <a:t>StudyMate</a:t>
            </a:r>
            <a:r>
              <a:rPr lang="en-US" sz="2400" dirty="0">
                <a:latin typeface="Perpetua" panose="02020502060401020303" pitchFamily="18" charset="0"/>
              </a:rPr>
              <a:t> could connect with learning management systems (LMS) to align with classroom syllabi.</a:t>
            </a:r>
          </a:p>
          <a:p>
            <a:pPr marL="342900" indent="-342900" algn="just">
              <a:buFont typeface="Wingdings" panose="05000000000000000000" pitchFamily="2" charset="2"/>
              <a:buChar char="Ø"/>
            </a:pPr>
            <a:r>
              <a:rPr lang="en-US" sz="2400" dirty="0">
                <a:latin typeface="Californian FB" panose="0207040306080B030204" pitchFamily="18" charset="0"/>
              </a:rPr>
              <a:t>Enhanced Interactivity</a:t>
            </a:r>
            <a:r>
              <a:rPr lang="en-US" sz="2400" dirty="0">
                <a:latin typeface="Perpetua" panose="02020502060401020303" pitchFamily="18" charset="0"/>
              </a:rPr>
              <a:t>: Features like virtual reality (VR) or augmented reality (AR) could make studying more engaging, such as visualizing complex concepts in 3D.</a:t>
            </a:r>
          </a:p>
          <a:p>
            <a:pPr marL="342900" indent="-342900" algn="just">
              <a:buFont typeface="Wingdings" panose="05000000000000000000" pitchFamily="2" charset="2"/>
              <a:buChar char="Ø"/>
            </a:pPr>
            <a:r>
              <a:rPr lang="en-US" sz="2400" dirty="0">
                <a:latin typeface="Californian FB" panose="0207040306080B030204" pitchFamily="18" charset="0"/>
              </a:rPr>
              <a:t>Accessibility</a:t>
            </a:r>
            <a:r>
              <a:rPr lang="en-US" sz="2400" dirty="0">
                <a:latin typeface="Perpetua" panose="02020502060401020303" pitchFamily="18" charset="0"/>
              </a:rPr>
              <a:t>: It could better support students with learning disabilities, like dyslexia, by offering audio summaries or simplified explanations.</a:t>
            </a:r>
            <a:endParaRPr lang="en-IN" sz="2400" dirty="0">
              <a:latin typeface="Perpetua" panose="02020502060401020303" pitchFamily="18" charset="0"/>
            </a:endParaRPr>
          </a:p>
        </p:txBody>
      </p:sp>
    </p:spTree>
    <p:extLst>
      <p:ext uri="{BB962C8B-B14F-4D97-AF65-F5344CB8AC3E}">
        <p14:creationId xmlns:p14="http://schemas.microsoft.com/office/powerpoint/2010/main" val="3602674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91640B-7DC2-7B2C-15FB-C021BAD284D6}"/>
              </a:ext>
            </a:extLst>
          </p:cNvPr>
          <p:cNvSpPr txBox="1"/>
          <p:nvPr/>
        </p:nvSpPr>
        <p:spPr>
          <a:xfrm>
            <a:off x="137652" y="157317"/>
            <a:ext cx="6046838" cy="523220"/>
          </a:xfrm>
          <a:prstGeom prst="rect">
            <a:avLst/>
          </a:prstGeom>
          <a:noFill/>
        </p:spPr>
        <p:txBody>
          <a:bodyPr wrap="square" rtlCol="0">
            <a:spAutoFit/>
          </a:bodyPr>
          <a:lstStyle/>
          <a:p>
            <a:r>
              <a:rPr lang="en-US" sz="2800" dirty="0">
                <a:latin typeface="Bookman Old Style" panose="02050604050505020204" pitchFamily="18" charset="0"/>
              </a:rPr>
              <a:t>SOLUTION:</a:t>
            </a:r>
            <a:endParaRPr lang="en-IN" sz="2800" dirty="0">
              <a:latin typeface="Bookman Old Style" panose="02050604050505020204" pitchFamily="18" charset="0"/>
            </a:endParaRPr>
          </a:p>
        </p:txBody>
      </p:sp>
      <p:sp>
        <p:nvSpPr>
          <p:cNvPr id="4" name="TextBox 3">
            <a:extLst>
              <a:ext uri="{FF2B5EF4-FFF2-40B4-BE49-F238E27FC236}">
                <a16:creationId xmlns:a16="http://schemas.microsoft.com/office/drawing/2014/main" id="{AA531A6F-5D07-39F0-ABA2-CEFD9356B1EC}"/>
              </a:ext>
            </a:extLst>
          </p:cNvPr>
          <p:cNvSpPr txBox="1"/>
          <p:nvPr/>
        </p:nvSpPr>
        <p:spPr>
          <a:xfrm>
            <a:off x="314632" y="1091381"/>
            <a:ext cx="11346426" cy="1569660"/>
          </a:xfrm>
          <a:prstGeom prst="rect">
            <a:avLst/>
          </a:prstGeom>
          <a:noFill/>
        </p:spPr>
        <p:txBody>
          <a:bodyPr wrap="square" rtlCol="0">
            <a:spAutoFit/>
          </a:bodyPr>
          <a:lstStyle/>
          <a:p>
            <a:pPr algn="just"/>
            <a:r>
              <a:rPr lang="en-US" sz="2400" dirty="0" err="1">
                <a:latin typeface="Perpetua" panose="02020502060401020303" pitchFamily="18" charset="0"/>
              </a:rPr>
              <a:t>StudyMate</a:t>
            </a:r>
            <a:r>
              <a:rPr lang="en-US" sz="2400" dirty="0">
                <a:latin typeface="Perpetua" panose="02020502060401020303" pitchFamily="18" charset="0"/>
              </a:rPr>
              <a:t> solves common student challenges like time-consuming note-taking, difficulty understanding complex topics, and preparing for exams. By uploading a PDF, students can quickly get summaries specific questions, saving time and boosting understanding. It promotes active learning through </a:t>
            </a:r>
            <a:r>
              <a:rPr lang="en-US" sz="2400" dirty="0" err="1">
                <a:latin typeface="Perpetua" panose="02020502060401020303" pitchFamily="18" charset="0"/>
              </a:rPr>
              <a:t>this,which</a:t>
            </a:r>
            <a:r>
              <a:rPr lang="en-US" sz="2400" dirty="0">
                <a:latin typeface="Perpetua" panose="02020502060401020303" pitchFamily="18" charset="0"/>
              </a:rPr>
              <a:t> research shows improves retention by up to 30%.</a:t>
            </a:r>
            <a:endParaRPr lang="en-IN" sz="2400" dirty="0">
              <a:latin typeface="Perpetua" panose="02020502060401020303" pitchFamily="18" charset="0"/>
            </a:endParaRPr>
          </a:p>
        </p:txBody>
      </p:sp>
    </p:spTree>
    <p:extLst>
      <p:ext uri="{BB962C8B-B14F-4D97-AF65-F5344CB8AC3E}">
        <p14:creationId xmlns:p14="http://schemas.microsoft.com/office/powerpoint/2010/main" val="2091091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437FE9-DAF1-DCAE-5415-965DFFE4A7F6}"/>
              </a:ext>
            </a:extLst>
          </p:cNvPr>
          <p:cNvSpPr txBox="1"/>
          <p:nvPr/>
        </p:nvSpPr>
        <p:spPr>
          <a:xfrm>
            <a:off x="393290" y="226141"/>
            <a:ext cx="6017342" cy="461665"/>
          </a:xfrm>
          <a:prstGeom prst="rect">
            <a:avLst/>
          </a:prstGeom>
          <a:noFill/>
        </p:spPr>
        <p:txBody>
          <a:bodyPr wrap="square" rtlCol="0">
            <a:spAutoFit/>
          </a:bodyPr>
          <a:lstStyle/>
          <a:p>
            <a:r>
              <a:rPr lang="en-US" sz="2400" dirty="0">
                <a:latin typeface="Bookman Old Style" panose="02050604050505020204" pitchFamily="18" charset="0"/>
              </a:rPr>
              <a:t>CONCLUSION:</a:t>
            </a:r>
            <a:endParaRPr lang="en-IN" sz="2400" dirty="0">
              <a:latin typeface="Bookman Old Style" panose="02050604050505020204" pitchFamily="18" charset="0"/>
            </a:endParaRPr>
          </a:p>
        </p:txBody>
      </p:sp>
      <p:sp>
        <p:nvSpPr>
          <p:cNvPr id="3" name="TextBox 2">
            <a:extLst>
              <a:ext uri="{FF2B5EF4-FFF2-40B4-BE49-F238E27FC236}">
                <a16:creationId xmlns:a16="http://schemas.microsoft.com/office/drawing/2014/main" id="{7789E98B-15BA-62D0-FD86-7355D52FBB52}"/>
              </a:ext>
            </a:extLst>
          </p:cNvPr>
          <p:cNvSpPr txBox="1"/>
          <p:nvPr/>
        </p:nvSpPr>
        <p:spPr>
          <a:xfrm>
            <a:off x="393290" y="1229032"/>
            <a:ext cx="10658167" cy="1569660"/>
          </a:xfrm>
          <a:prstGeom prst="rect">
            <a:avLst/>
          </a:prstGeom>
          <a:noFill/>
        </p:spPr>
        <p:txBody>
          <a:bodyPr wrap="square" rtlCol="0">
            <a:spAutoFit/>
          </a:bodyPr>
          <a:lstStyle/>
          <a:p>
            <a:pPr algn="just"/>
            <a:r>
              <a:rPr lang="en-US" sz="2400" dirty="0" err="1">
                <a:latin typeface="Perpetua" panose="02020502060401020303" pitchFamily="18" charset="0"/>
              </a:rPr>
              <a:t>Studymate</a:t>
            </a:r>
            <a:r>
              <a:rPr lang="en-US" sz="2400" dirty="0">
                <a:latin typeface="Perpetua" panose="02020502060401020303" pitchFamily="18" charset="0"/>
              </a:rPr>
              <a:t> is a game-changer for students, making studying easier, faster, and more personalized. As AI technology advances, </a:t>
            </a:r>
            <a:r>
              <a:rPr lang="en-US" sz="2400" dirty="0" err="1">
                <a:latin typeface="Perpetua" panose="02020502060401020303" pitchFamily="18" charset="0"/>
              </a:rPr>
              <a:t>Studymate</a:t>
            </a:r>
            <a:r>
              <a:rPr lang="en-US" sz="2400" dirty="0">
                <a:latin typeface="Perpetua" panose="02020502060401020303" pitchFamily="18" charset="0"/>
              </a:rPr>
              <a:t> can become an even more powerful tool, helping students worldwide achieve academic success with less stress. By embracing AI, it paves the way for a smarter, more efficient future of education.</a:t>
            </a:r>
            <a:endParaRPr lang="en-IN" sz="2400" dirty="0">
              <a:latin typeface="Perpetua" panose="02020502060401020303" pitchFamily="18" charset="0"/>
            </a:endParaRPr>
          </a:p>
        </p:txBody>
      </p:sp>
    </p:spTree>
    <p:extLst>
      <p:ext uri="{BB962C8B-B14F-4D97-AF65-F5344CB8AC3E}">
        <p14:creationId xmlns:p14="http://schemas.microsoft.com/office/powerpoint/2010/main" val="1160632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79B14B-982E-9209-210C-D095A8DCB665}"/>
              </a:ext>
            </a:extLst>
          </p:cNvPr>
          <p:cNvSpPr txBox="1"/>
          <p:nvPr/>
        </p:nvSpPr>
        <p:spPr>
          <a:xfrm>
            <a:off x="2113935" y="2369574"/>
            <a:ext cx="9035845" cy="1569660"/>
          </a:xfrm>
          <a:prstGeom prst="rect">
            <a:avLst/>
          </a:prstGeom>
          <a:noFill/>
        </p:spPr>
        <p:txBody>
          <a:bodyPr wrap="square" rtlCol="0">
            <a:spAutoFit/>
          </a:bodyPr>
          <a:lstStyle/>
          <a:p>
            <a:r>
              <a:rPr lang="en-US" sz="9600" dirty="0">
                <a:latin typeface="Bookman Old Style" panose="02050604050505020204" pitchFamily="18" charset="0"/>
              </a:rPr>
              <a:t>THANKYOU</a:t>
            </a:r>
            <a:endParaRPr lang="en-IN" sz="9600" dirty="0">
              <a:latin typeface="Bookman Old Style" panose="02050604050505020204" pitchFamily="18" charset="0"/>
            </a:endParaRPr>
          </a:p>
        </p:txBody>
      </p:sp>
    </p:spTree>
    <p:extLst>
      <p:ext uri="{BB962C8B-B14F-4D97-AF65-F5344CB8AC3E}">
        <p14:creationId xmlns:p14="http://schemas.microsoft.com/office/powerpoint/2010/main" val="39458019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103</TotalTime>
  <Words>540</Words>
  <Application>Microsoft Office PowerPoint</Application>
  <PresentationFormat>Widescreen</PresentationFormat>
  <Paragraphs>38</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Algerian</vt:lpstr>
      <vt:lpstr>Bookman Old Style</vt:lpstr>
      <vt:lpstr>Calibri</vt:lpstr>
      <vt:lpstr>Californian FB</vt:lpstr>
      <vt:lpstr>Century Gothic</vt:lpstr>
      <vt:lpstr>Perpetua</vt:lpstr>
      <vt:lpstr>Wingdings</vt:lpstr>
      <vt:lpstr>Wingdings 3</vt:lpstr>
      <vt:lpstr>Slice</vt:lpstr>
      <vt:lpstr>Tkr college of engineering ang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bhumikaravula05@outlook.com</dc:creator>
  <cp:lastModifiedBy>bhumikaravula05@outlook.com</cp:lastModifiedBy>
  <cp:revision>4</cp:revision>
  <dcterms:created xsi:type="dcterms:W3CDTF">2025-08-29T17:40:23Z</dcterms:created>
  <dcterms:modified xsi:type="dcterms:W3CDTF">2025-08-30T05:45:43Z</dcterms:modified>
</cp:coreProperties>
</file>