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16"/>
  </p:notesMasterIdLst>
  <p:sldIdLst>
    <p:sldId id="256" r:id="rId2"/>
    <p:sldId id="258" r:id="rId3"/>
    <p:sldId id="260" r:id="rId4"/>
    <p:sldId id="289" r:id="rId5"/>
    <p:sldId id="290" r:id="rId6"/>
    <p:sldId id="288" r:id="rId7"/>
    <p:sldId id="291" r:id="rId8"/>
    <p:sldId id="265" r:id="rId9"/>
    <p:sldId id="267" r:id="rId10"/>
    <p:sldId id="292" r:id="rId11"/>
    <p:sldId id="259" r:id="rId12"/>
    <p:sldId id="278" r:id="rId13"/>
    <p:sldId id="281" r:id="rId14"/>
    <p:sldId id="282" r:id="rId15"/>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panose="020B0604020202020204" pitchFamily="34" charset="0"/>
        <a:ea typeface="DejaVu LGC Sans" charset="0"/>
        <a:cs typeface="DejaVu LGC Sans" charset="0"/>
      </a:defRPr>
    </a:lvl1pPr>
    <a:lvl2pPr marL="4318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panose="020B0604020202020204" pitchFamily="34" charset="0"/>
        <a:ea typeface="DejaVu LGC Sans" charset="0"/>
        <a:cs typeface="DejaVu LGC Sans" charset="0"/>
      </a:defRPr>
    </a:lvl2pPr>
    <a:lvl3pPr marL="6477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panose="020B0604020202020204" pitchFamily="34" charset="0"/>
        <a:ea typeface="DejaVu LGC Sans" charset="0"/>
        <a:cs typeface="DejaVu LGC Sans" charset="0"/>
      </a:defRPr>
    </a:lvl3pPr>
    <a:lvl4pPr marL="8636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panose="020B0604020202020204" pitchFamily="34" charset="0"/>
        <a:ea typeface="DejaVu LGC Sans" charset="0"/>
        <a:cs typeface="DejaVu LGC Sans" charset="0"/>
      </a:defRPr>
    </a:lvl4pPr>
    <a:lvl5pPr marL="1079500" indent="-215900" algn="l" defTabSz="457200" rtl="0" fontAlgn="base" hangingPunct="0">
      <a:lnSpc>
        <a:spcPct val="93000"/>
      </a:lnSpc>
      <a:spcBef>
        <a:spcPct val="0"/>
      </a:spcBef>
      <a:spcAft>
        <a:spcPct val="0"/>
      </a:spcAft>
      <a:buClr>
        <a:srgbClr val="000000"/>
      </a:buClr>
      <a:buSzPct val="45000"/>
      <a:buFont typeface="Wingdings" pitchFamily="2" charset="2"/>
      <a:defRPr kern="1200">
        <a:solidFill>
          <a:schemeClr val="tx1"/>
        </a:solidFill>
        <a:latin typeface="Arial" panose="020B0604020202020204" pitchFamily="34" charset="0"/>
        <a:ea typeface="DejaVu LGC Sans" charset="0"/>
        <a:cs typeface="DejaVu LGC Sans" charset="0"/>
      </a:defRPr>
    </a:lvl5pPr>
    <a:lvl6pPr marL="2286000" algn="l" defTabSz="914400" rtl="0" eaLnBrk="1" latinLnBrk="0" hangingPunct="1">
      <a:defRPr kern="1200">
        <a:solidFill>
          <a:schemeClr val="tx1"/>
        </a:solidFill>
        <a:latin typeface="Arial" panose="020B0604020202020204" pitchFamily="34" charset="0"/>
        <a:ea typeface="DejaVu LGC Sans" charset="0"/>
        <a:cs typeface="DejaVu LGC Sans" charset="0"/>
      </a:defRPr>
    </a:lvl6pPr>
    <a:lvl7pPr marL="2743200" algn="l" defTabSz="914400" rtl="0" eaLnBrk="1" latinLnBrk="0" hangingPunct="1">
      <a:defRPr kern="1200">
        <a:solidFill>
          <a:schemeClr val="tx1"/>
        </a:solidFill>
        <a:latin typeface="Arial" panose="020B0604020202020204" pitchFamily="34" charset="0"/>
        <a:ea typeface="DejaVu LGC Sans" charset="0"/>
        <a:cs typeface="DejaVu LGC Sans" charset="0"/>
      </a:defRPr>
    </a:lvl7pPr>
    <a:lvl8pPr marL="3200400" algn="l" defTabSz="914400" rtl="0" eaLnBrk="1" latinLnBrk="0" hangingPunct="1">
      <a:defRPr kern="1200">
        <a:solidFill>
          <a:schemeClr val="tx1"/>
        </a:solidFill>
        <a:latin typeface="Arial" panose="020B0604020202020204" pitchFamily="34" charset="0"/>
        <a:ea typeface="DejaVu LGC Sans" charset="0"/>
        <a:cs typeface="DejaVu LGC Sans" charset="0"/>
      </a:defRPr>
    </a:lvl8pPr>
    <a:lvl9pPr marL="3657600" algn="l" defTabSz="914400" rtl="0" eaLnBrk="1" latinLnBrk="0" hangingPunct="1">
      <a:defRPr kern="1200">
        <a:solidFill>
          <a:schemeClr val="tx1"/>
        </a:solidFill>
        <a:latin typeface="Arial" panose="020B0604020202020204" pitchFamily="34" charset="0"/>
        <a:ea typeface="DejaVu LGC Sans" charset="0"/>
        <a:cs typeface="DejaVu LGC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73379"/>
  </p:normalViewPr>
  <p:slideViewPr>
    <p:cSldViewPr>
      <p:cViewPr>
        <p:scale>
          <a:sx n="87" d="100"/>
          <a:sy n="87" d="100"/>
        </p:scale>
        <p:origin x="1664" y="43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480EC4C9-F7AA-774A-867D-DDA17D85E2BF}"/>
              </a:ext>
            </a:extLst>
          </p:cNvPr>
          <p:cNvSpPr>
            <a:spLocks noGrp="1" noChangeArrowheads="1"/>
          </p:cNvSpPr>
          <p:nvPr>
            <p:ph type="sldImg"/>
          </p:nvPr>
        </p:nvSpPr>
        <p:spPr bwMode="auto">
          <a:xfrm>
            <a:off x="1349375" y="965200"/>
            <a:ext cx="5070475" cy="347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a:extLst>
              <a:ext uri="{FF2B5EF4-FFF2-40B4-BE49-F238E27FC236}">
                <a16:creationId xmlns:a16="http://schemas.microsoft.com/office/drawing/2014/main" id="{59D1F76A-6EE0-8C4C-188D-102B98EEA0C6}"/>
              </a:ext>
            </a:extLst>
          </p:cNvPr>
          <p:cNvSpPr>
            <a:spLocks noGrp="1" noChangeArrowheads="1"/>
          </p:cNvSpPr>
          <p:nvPr>
            <p:ph type="body"/>
          </p:nvPr>
        </p:nvSpPr>
        <p:spPr bwMode="auto">
          <a:xfrm>
            <a:off x="1201738" y="4784725"/>
            <a:ext cx="5372100" cy="386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77870F07-7999-2E0C-CD91-7A2F3F578B4D}"/>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a:extLst>
              <a:ext uri="{FF2B5EF4-FFF2-40B4-BE49-F238E27FC236}">
                <a16:creationId xmlns:a16="http://schemas.microsoft.com/office/drawing/2014/main" id="{4E5D4E93-80B8-B0C4-2BCC-A08C7BCF334D}"/>
              </a:ext>
            </a:extLst>
          </p:cNvPr>
          <p:cNvSpPr txBox="1">
            <a:spLocks noChangeArrowheads="1"/>
          </p:cNvSpPr>
          <p:nvPr>
            <p:ph type="body" idx="1"/>
          </p:nvPr>
        </p:nvSpPr>
        <p:spPr>
          <a:xfrm>
            <a:off x="1201738" y="4784725"/>
            <a:ext cx="5373687" cy="3863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ar-SA" altLang="en-SA" dirty="0">
                <a:latin typeface="Times New Roman" panose="02020603050405020304" pitchFamily="18" charset="0"/>
              </a:rPr>
              <a:t>السلام عليكم</a:t>
            </a:r>
          </a:p>
          <a:p>
            <a:endParaRPr lang="ar-SA" altLang="en-SA" dirty="0">
              <a:latin typeface="Times New Roman" panose="02020603050405020304" pitchFamily="18" charset="0"/>
            </a:endParaRPr>
          </a:p>
          <a:p>
            <a:r>
              <a:rPr lang="ar-SA" altLang="en-SA" dirty="0">
                <a:latin typeface="Times New Roman" panose="02020603050405020304" pitchFamily="18" charset="0"/>
              </a:rPr>
              <a:t>حياكم الله معانا في هذا اللقاء اللي رح نقدم فيه ان شاء الله مقدمة بسيطة عن أنظمة أو نماذج التعرف على الصوت، أو بالأصح التعرف على الكلام</a:t>
            </a:r>
          </a:p>
          <a:p>
            <a:r>
              <a:rPr lang="ar-SA" altLang="en-SA" dirty="0">
                <a:latin typeface="Times New Roman" panose="02020603050405020304" pitchFamily="18" charset="0"/>
              </a:rPr>
              <a:t>علما بأن التعرف على الأصوات ومدلولاتها مجملا سواء أصوات الطيور أو أصوات الآلات أو أي نوع من الأصوات يستخدم نفس أدوات التنقيب والمعالجة والنمذجة المستخدمة في أنظمة التعرف على الكلام أو الصوت البشري </a:t>
            </a:r>
          </a:p>
          <a:p>
            <a:endParaRPr lang="ar-SA" altLang="en-SA" dirty="0">
              <a:latin typeface="Times New Roman" panose="02020603050405020304" pitchFamily="18" charset="0"/>
            </a:endParaRPr>
          </a:p>
          <a:p>
            <a:r>
              <a:rPr lang="ar-SA" altLang="en-SA" dirty="0">
                <a:latin typeface="Times New Roman" panose="02020603050405020304" pitchFamily="18" charset="0"/>
              </a:rPr>
              <a:t>في هذا اللقاء رح نتكلم عن قشور وسطحيات معالجة الكلام البشري، لأنه في الحقيقة هناك تشعبات كثيرة، وتاريخ طويل لهذا العلم، فهناك علم مختص باللسانيات وعلم مختص بهندسة الصوت وعلم مختص بمعالجة الإشارات أو </a:t>
            </a:r>
            <a:r>
              <a:rPr lang="ar-SA" altLang="en-SA" dirty="0" err="1">
                <a:latin typeface="Times New Roman" panose="02020603050405020304" pitchFamily="18" charset="0"/>
              </a:rPr>
              <a:t>السقنالز</a:t>
            </a:r>
            <a:r>
              <a:rPr lang="ar-SA" altLang="en-SA" dirty="0">
                <a:latin typeface="Times New Roman" panose="02020603050405020304" pitchFamily="18" charset="0"/>
              </a:rPr>
              <a:t> </a:t>
            </a:r>
          </a:p>
          <a:p>
            <a:endParaRPr lang="ar-SA" altLang="en-SA" dirty="0">
              <a:latin typeface="Times New Roman" panose="02020603050405020304" pitchFamily="18" charset="0"/>
            </a:endParaRPr>
          </a:p>
          <a:p>
            <a:r>
              <a:rPr lang="ar-SA" altLang="en-SA" dirty="0">
                <a:latin typeface="Times New Roman" panose="02020603050405020304" pitchFamily="18" charset="0"/>
              </a:rPr>
              <a:t>تقاطع هذي العلوم مع </a:t>
            </a:r>
            <a:r>
              <a:rPr lang="ar-SA" altLang="en-SA" dirty="0" err="1">
                <a:latin typeface="Times New Roman" panose="02020603050405020304" pitchFamily="18" charset="0"/>
              </a:rPr>
              <a:t>بضها</a:t>
            </a:r>
            <a:r>
              <a:rPr lang="ar-SA" altLang="en-SA" dirty="0">
                <a:latin typeface="Times New Roman" panose="02020603050405020304" pitchFamily="18" charset="0"/>
              </a:rPr>
              <a:t> هو الذي أنتج لنا اليوم سيري </a:t>
            </a:r>
            <a:r>
              <a:rPr lang="ar-SA" altLang="en-SA" dirty="0" err="1">
                <a:latin typeface="Times New Roman" panose="02020603050405020304" pitchFamily="18" charset="0"/>
              </a:rPr>
              <a:t>وألكسا</a:t>
            </a:r>
            <a:r>
              <a:rPr lang="ar-SA" altLang="en-SA" dirty="0">
                <a:latin typeface="Times New Roman" panose="02020603050405020304" pitchFamily="18" charset="0"/>
              </a:rPr>
              <a:t> والنماذج المفتوحة المصدر </a:t>
            </a:r>
          </a:p>
          <a:p>
            <a:endParaRPr lang="ar-SA" altLang="en-SA" dirty="0">
              <a:latin typeface="Times New Roman" panose="02020603050405020304" pitchFamily="18" charset="0"/>
            </a:endParaRPr>
          </a:p>
          <a:p>
            <a:r>
              <a:rPr lang="ar-SA" altLang="en-SA" dirty="0">
                <a:latin typeface="Times New Roman" panose="02020603050405020304" pitchFamily="18" charset="0"/>
              </a:rPr>
              <a:t>وفي الحقيقة أنا لست مختصا وليس عندي تجربة أكاديمية في هذه العلوم ولكن </a:t>
            </a:r>
            <a:r>
              <a:rPr lang="ar-SA" altLang="en-SA" dirty="0" err="1">
                <a:latin typeface="Times New Roman" panose="02020603050405020304" pitchFamily="18" charset="0"/>
              </a:rPr>
              <a:t>تجرتبي</a:t>
            </a:r>
            <a:r>
              <a:rPr lang="ar-SA" altLang="en-SA" dirty="0">
                <a:latin typeface="Times New Roman" panose="02020603050405020304" pitchFamily="18" charset="0"/>
              </a:rPr>
              <a:t> مع نماذج الصوت محدودة باجتهادات شخصية وفترة في العمل أوكلت لي فيه مهمة تجربة هذه النماذج واستخدامها لإضافة قيمة للمكان الذي أعمل فيه</a:t>
            </a:r>
          </a:p>
          <a:p>
            <a:endParaRPr lang="ar-SA" altLang="en-SA"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2A51E726-33BE-046E-45B6-F4678CF7BA0F}"/>
              </a:ext>
            </a:extLst>
          </p:cNvPr>
          <p:cNvSpPr txBox="1">
            <a:spLocks noGrp="1" noRot="1" noChangeAspect="1"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a:extLst>
              <a:ext uri="{FF2B5EF4-FFF2-40B4-BE49-F238E27FC236}">
                <a16:creationId xmlns:a16="http://schemas.microsoft.com/office/drawing/2014/main" id="{EB8BE96D-248D-E7CD-3CD8-A7838E3B91F0}"/>
              </a:ext>
            </a:extLst>
          </p:cNvPr>
          <p:cNvSpPr txBox="1">
            <a:spLocks noGrp="1"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طيب بالنسبة للنماذج أو </a:t>
            </a:r>
            <a:r>
              <a:rPr lang="ar-SA" altLang="en-SA" dirty="0" err="1">
                <a:latin typeface="Times New Roman" panose="02020603050405020304" pitchFamily="18" charset="0"/>
              </a:rPr>
              <a:t>للموديلز</a:t>
            </a:r>
            <a:r>
              <a:rPr lang="ar-SA" altLang="en-SA" dirty="0">
                <a:latin typeface="Times New Roman" panose="02020603050405020304" pitchFamily="18" charset="0"/>
              </a:rPr>
              <a:t>. هذا الموضوع بالذات </a:t>
            </a:r>
            <a:r>
              <a:rPr lang="ar-SA" altLang="en-SA" dirty="0" err="1">
                <a:latin typeface="Times New Roman" panose="02020603050405020304" pitchFamily="18" charset="0"/>
              </a:rPr>
              <a:t>يبغاله</a:t>
            </a:r>
            <a:r>
              <a:rPr lang="ar-SA" altLang="en-SA" dirty="0">
                <a:latin typeface="Times New Roman" panose="02020603050405020304" pitchFamily="18" charset="0"/>
              </a:rPr>
              <a:t> دراسة وتشعب ماله أول ولا آخر</a:t>
            </a:r>
          </a:p>
          <a:p>
            <a:pPr algn="r"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ولكن </a:t>
            </a:r>
            <a:r>
              <a:rPr lang="ar-SA" altLang="en-SA" dirty="0" err="1">
                <a:latin typeface="Times New Roman" panose="02020603050405020304" pitchFamily="18" charset="0"/>
              </a:rPr>
              <a:t>خليني</a:t>
            </a:r>
            <a:r>
              <a:rPr lang="ar-SA" altLang="en-SA" dirty="0">
                <a:latin typeface="Times New Roman" panose="02020603050405020304" pitchFamily="18" charset="0"/>
              </a:rPr>
              <a:t> على عجالة أقول إنه معظم النماذج تستخدم بشكل أو بآخر آليات التفات، واللي معناها إنه بطريقة ما سوا كانت </a:t>
            </a:r>
            <a:r>
              <a:rPr lang="ar-SA" altLang="en-SA" dirty="0" err="1">
                <a:latin typeface="Times New Roman" panose="02020603050405020304" pitchFamily="18" charset="0"/>
              </a:rPr>
              <a:t>بأتنشن</a:t>
            </a:r>
            <a:r>
              <a:rPr lang="ar-SA" altLang="en-SA" dirty="0">
                <a:latin typeface="Times New Roman" panose="02020603050405020304" pitchFamily="18" charset="0"/>
              </a:rPr>
              <a:t> لير أو أر إن إن لابد أن يكون للمدخل السابق أثر على التنبؤ بالمدخل التالي</a:t>
            </a:r>
          </a:p>
          <a:p>
            <a:pPr algn="r"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صراحة ما أعرف أبسط الموضوع أكثر من كذا لكن </a:t>
            </a:r>
            <a:r>
              <a:rPr lang="ar-SA" altLang="en-SA" dirty="0" err="1">
                <a:latin typeface="Times New Roman" panose="02020603050405020304" pitchFamily="18" charset="0"/>
              </a:rPr>
              <a:t>حنشوف</a:t>
            </a:r>
            <a:r>
              <a:rPr lang="ar-SA" altLang="en-SA" dirty="0">
                <a:latin typeface="Times New Roman" panose="02020603050405020304" pitchFamily="18" charset="0"/>
              </a:rPr>
              <a:t> مثلا في الشرح البرمجي نقوم فيه باستخدام </a:t>
            </a:r>
            <a:r>
              <a:rPr lang="ar-SA" altLang="en-SA" dirty="0" err="1">
                <a:latin typeface="Times New Roman" panose="02020603050405020304" pitchFamily="18" charset="0"/>
              </a:rPr>
              <a:t>كونفلوشن</a:t>
            </a:r>
            <a:r>
              <a:rPr lang="ar-SA" altLang="en-SA" dirty="0">
                <a:latin typeface="Times New Roman" panose="02020603050405020304" pitchFamily="18" charset="0"/>
              </a:rPr>
              <a:t> </a:t>
            </a:r>
            <a:r>
              <a:rPr lang="ar-SA" altLang="en-SA" dirty="0" err="1">
                <a:latin typeface="Times New Roman" panose="02020603050405020304" pitchFamily="18" charset="0"/>
              </a:rPr>
              <a:t>نيورل</a:t>
            </a:r>
            <a:r>
              <a:rPr lang="ar-SA" altLang="en-SA" dirty="0">
                <a:latin typeface="Times New Roman" panose="02020603050405020304" pitchFamily="18" charset="0"/>
              </a:rPr>
              <a:t> نتورك مجردة طبعا </a:t>
            </a:r>
            <a:r>
              <a:rPr lang="ar-SA" altLang="en-SA" dirty="0" err="1">
                <a:latin typeface="Times New Roman" panose="02020603050405020304" pitchFamily="18" charset="0"/>
              </a:rPr>
              <a:t>الأدفانس</a:t>
            </a:r>
            <a:r>
              <a:rPr lang="ar-SA" altLang="en-SA" dirty="0">
                <a:latin typeface="Times New Roman" panose="02020603050405020304" pitchFamily="18" charset="0"/>
              </a:rPr>
              <a:t> </a:t>
            </a:r>
            <a:r>
              <a:rPr lang="ar-SA" altLang="en-SA" dirty="0" err="1">
                <a:latin typeface="Times New Roman" panose="02020603050405020304" pitchFamily="18" charset="0"/>
              </a:rPr>
              <a:t>موديلز</a:t>
            </a:r>
            <a:r>
              <a:rPr lang="ar-SA" altLang="en-SA" dirty="0">
                <a:latin typeface="Times New Roman" panose="02020603050405020304" pitchFamily="18" charset="0"/>
              </a:rPr>
              <a:t> تستخدم </a:t>
            </a:r>
            <a:r>
              <a:rPr lang="ar-SA" altLang="en-SA" dirty="0" err="1">
                <a:latin typeface="Times New Roman" panose="02020603050405020304" pitchFamily="18" charset="0"/>
              </a:rPr>
              <a:t>كونفلوشن</a:t>
            </a:r>
            <a:r>
              <a:rPr lang="ar-SA" altLang="en-SA" dirty="0">
                <a:latin typeface="Times New Roman" panose="02020603050405020304" pitchFamily="18" charset="0"/>
              </a:rPr>
              <a:t> ليرز لكن لابد ما تتبعها زي ما ذكرت </a:t>
            </a:r>
            <a:r>
              <a:rPr lang="ar-SA" altLang="en-SA" dirty="0" err="1">
                <a:latin typeface="Times New Roman" panose="02020603050405020304" pitchFamily="18" charset="0"/>
              </a:rPr>
              <a:t>بليرز</a:t>
            </a:r>
            <a:r>
              <a:rPr lang="ar-SA" altLang="en-SA" dirty="0">
                <a:latin typeface="Times New Roman" panose="02020603050405020304" pitchFamily="18" charset="0"/>
              </a:rPr>
              <a:t> فيها خاصية </a:t>
            </a:r>
            <a:r>
              <a:rPr lang="ar-SA" altLang="en-SA" dirty="0" err="1">
                <a:latin typeface="Times New Roman" panose="02020603050405020304" pitchFamily="18" charset="0"/>
              </a:rPr>
              <a:t>الإلتفات</a:t>
            </a:r>
            <a:r>
              <a:rPr lang="ar-SA" altLang="en-SA" dirty="0">
                <a:latin typeface="Times New Roman" panose="02020603050405020304" pitchFamily="18" charset="0"/>
              </a:rPr>
              <a:t> </a:t>
            </a:r>
          </a:p>
          <a:p>
            <a:pPr algn="r"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في الرابط هذا تجدون شرح وافي عن النماذج المستخدمة</a:t>
            </a:r>
          </a:p>
        </p:txBody>
      </p:sp>
    </p:spTree>
    <p:extLst>
      <p:ext uri="{BB962C8B-B14F-4D97-AF65-F5344CB8AC3E}">
        <p14:creationId xmlns:p14="http://schemas.microsoft.com/office/powerpoint/2010/main" val="3862013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B5585BFC-FA0E-D703-7BE6-21EAD7C1025D}"/>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a:extLst>
              <a:ext uri="{FF2B5EF4-FFF2-40B4-BE49-F238E27FC236}">
                <a16:creationId xmlns:a16="http://schemas.microsoft.com/office/drawing/2014/main" id="{928BB3BD-160D-7D1D-D318-0961D6D8EF3D}"/>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محور آخر ومهم هو كيف نقيم أداء عمل هذه الأنظمة، ممكن أن نقول أن أفضل أداء هو الذي يحقق أنجع تنبؤ أو تحزير للوحدات الكلامية الموجودة في اللغة، هذه الوحدات تختلف </a:t>
            </a:r>
            <a:r>
              <a:rPr lang="ar-SA" altLang="en-SA" dirty="0" err="1">
                <a:latin typeface="Times New Roman" panose="02020603050405020304" pitchFamily="18" charset="0"/>
              </a:rPr>
              <a:t>باختلات</a:t>
            </a:r>
            <a:r>
              <a:rPr lang="ar-SA" altLang="en-SA" dirty="0">
                <a:latin typeface="Times New Roman" panose="02020603050405020304" pitchFamily="18" charset="0"/>
              </a:rPr>
              <a:t> المشكلة، قد تكون وحدات صوتية دقيقة تدعو </a:t>
            </a:r>
            <a:r>
              <a:rPr lang="ar-SA" altLang="en-SA" dirty="0" err="1">
                <a:latin typeface="Times New Roman" panose="02020603050405020304" pitchFamily="18" charset="0"/>
              </a:rPr>
              <a:t>الفونز</a:t>
            </a:r>
            <a:r>
              <a:rPr lang="ar-SA" altLang="en-SA" dirty="0">
                <a:latin typeface="Times New Roman" panose="02020603050405020304" pitchFamily="18" charset="0"/>
              </a:rPr>
              <a:t> أو وحدات الكلمة أو الجملة أو حتى الفهم؟ يعني في حالة تحزير أو تخمين كوماند أو أمر معين، لا يهمنا مستوى دقة تدوين أو انتاج الجملة، كل ما يهمنا هو التنبؤ بالكوماند </a:t>
            </a:r>
            <a:r>
              <a:rPr lang="ar-SA" altLang="en-SA" dirty="0" err="1">
                <a:latin typeface="Times New Roman" panose="02020603050405020304" pitchFamily="18" charset="0"/>
              </a:rPr>
              <a:t>والكومامند</a:t>
            </a:r>
            <a:r>
              <a:rPr lang="ar-SA" altLang="en-SA" dirty="0">
                <a:latin typeface="Times New Roman" panose="02020603050405020304" pitchFamily="18" charset="0"/>
              </a:rPr>
              <a:t> فقط</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en-US" altLang="en-SA"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65ED7540-720C-F2BB-7D47-9A361C0F938D}"/>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2">
            <a:extLst>
              <a:ext uri="{FF2B5EF4-FFF2-40B4-BE49-F238E27FC236}">
                <a16:creationId xmlns:a16="http://schemas.microsoft.com/office/drawing/2014/main" id="{F3F8F6D7-412D-D894-801F-1930089DAF4E}"/>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قبل ما أنهي </a:t>
            </a:r>
            <a:r>
              <a:rPr lang="ar-SA" altLang="en-SA" dirty="0" err="1">
                <a:latin typeface="Times New Roman" panose="02020603050405020304" pitchFamily="18" charset="0"/>
              </a:rPr>
              <a:t>البرزنتيشن</a:t>
            </a:r>
            <a:r>
              <a:rPr lang="ar-SA" altLang="en-SA" dirty="0">
                <a:latin typeface="Times New Roman" panose="02020603050405020304" pitchFamily="18" charset="0"/>
              </a:rPr>
              <a:t> أحب أنوه بموضوع في غاية الأهمية، وهو إنه نماذج التعرف على الصوت مهما كان أداءها لا يمكن أبدا أن تكون فعالة وذات موثوقية عالية لحالها... من دون مصحح لغوي.. معقولة... نعم معقولة</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err="1">
                <a:latin typeface="Times New Roman" panose="02020603050405020304" pitchFamily="18" charset="0"/>
              </a:rPr>
              <a:t>إيش</a:t>
            </a:r>
            <a:r>
              <a:rPr lang="ar-SA" altLang="en-SA" dirty="0">
                <a:latin typeface="Times New Roman" panose="02020603050405020304" pitchFamily="18" charset="0"/>
              </a:rPr>
              <a:t> يعني مصحح لغوي</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أنا الآن رح اتفلسف شوي. الكلام اللي رح أقوله </a:t>
            </a:r>
            <a:r>
              <a:rPr lang="ar-SA" altLang="en-SA" dirty="0" err="1">
                <a:latin typeface="Times New Roman" panose="02020603050405020304" pitchFamily="18" charset="0"/>
              </a:rPr>
              <a:t>ماهو</a:t>
            </a:r>
            <a:r>
              <a:rPr lang="ar-SA" altLang="en-SA" dirty="0">
                <a:latin typeface="Times New Roman" panose="02020603050405020304" pitchFamily="18" charset="0"/>
              </a:rPr>
              <a:t> علمي. لكن </a:t>
            </a:r>
            <a:r>
              <a:rPr lang="ar-SA" altLang="en-SA" dirty="0" err="1">
                <a:latin typeface="Times New Roman" panose="02020603050405020304" pitchFamily="18" charset="0"/>
              </a:rPr>
              <a:t>خليني</a:t>
            </a:r>
            <a:r>
              <a:rPr lang="ar-SA" altLang="en-SA" dirty="0">
                <a:latin typeface="Times New Roman" panose="02020603050405020304" pitchFamily="18" charset="0"/>
              </a:rPr>
              <a:t> أتخيل إنه صحيح</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في رأيي إنه الإنسان كذلك يستخدم هذا المصحح اللغوي... أظن والله أعلم إنه إحنا ما نسمح حرف بحرف بقدر ما نسمع كلمات ويقوم مخنا عن طريق القاموس </a:t>
            </a:r>
            <a:r>
              <a:rPr lang="ar-SA" altLang="en-SA" dirty="0" err="1">
                <a:latin typeface="Times New Roman" panose="02020603050405020304" pitchFamily="18" charset="0"/>
              </a:rPr>
              <a:t>االعصبي</a:t>
            </a:r>
            <a:r>
              <a:rPr lang="ar-SA" altLang="en-SA" dirty="0">
                <a:latin typeface="Times New Roman" panose="02020603050405020304" pitchFamily="18" charset="0"/>
              </a:rPr>
              <a:t> اللي عندنا بإكمال الناقص وتصحيح المشوه وبعدها يكمل عملية الفهم</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في حالة الواحد يسمع كلمة جديدة أو كلمة غير دارجة أو جملة أو مصطلح متداخل في الصوت يحتاج يكون أكثر تركيزا ويقوي سمعه عشان يقدر يدونها أو يترجمها في مخه حرفا بحرف</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نرجع لموضوعنا.... الأنظمة الموجودة الآن كلها فيه نموذجين.. نموذج يحول الصوت إلى نص، ونموذج يصحح النص.. الأول يسموه </a:t>
            </a:r>
            <a:r>
              <a:rPr lang="ar-SA" altLang="en-SA" dirty="0" err="1">
                <a:latin typeface="Times New Roman" panose="02020603050405020304" pitchFamily="18" charset="0"/>
              </a:rPr>
              <a:t>أكويستيك</a:t>
            </a:r>
            <a:r>
              <a:rPr lang="ar-SA" altLang="en-SA" dirty="0">
                <a:latin typeface="Times New Roman" panose="02020603050405020304" pitchFamily="18" charset="0"/>
              </a:rPr>
              <a:t> موديل، والثاني </a:t>
            </a:r>
            <a:r>
              <a:rPr lang="ar-SA" altLang="en-SA" dirty="0" err="1">
                <a:latin typeface="Times New Roman" panose="02020603050405020304" pitchFamily="18" charset="0"/>
              </a:rPr>
              <a:t>لنجويستيك</a:t>
            </a:r>
            <a:r>
              <a:rPr lang="ar-SA" altLang="en-SA" dirty="0">
                <a:latin typeface="Times New Roman" panose="02020603050405020304" pitchFamily="18" charset="0"/>
              </a:rPr>
              <a:t> موديل.. أو </a:t>
            </a:r>
            <a:r>
              <a:rPr lang="ar-SA" altLang="en-SA" dirty="0" err="1">
                <a:latin typeface="Times New Roman" panose="02020603050405020304" pitchFamily="18" charset="0"/>
              </a:rPr>
              <a:t>اللانجويج</a:t>
            </a:r>
            <a:r>
              <a:rPr lang="ar-SA" altLang="en-SA" dirty="0">
                <a:latin typeface="Times New Roman" panose="02020603050405020304" pitchFamily="18" charset="0"/>
              </a:rPr>
              <a:t> موديل تكلمنا عن </a:t>
            </a:r>
            <a:r>
              <a:rPr lang="ar-SA" altLang="en-SA" dirty="0" err="1">
                <a:latin typeface="Times New Roman" panose="02020603050405020304" pitchFamily="18" charset="0"/>
              </a:rPr>
              <a:t>الأكويستيك</a:t>
            </a:r>
            <a:r>
              <a:rPr lang="ar-SA" altLang="en-SA" dirty="0">
                <a:latin typeface="Times New Roman" panose="02020603050405020304" pitchFamily="18" charset="0"/>
              </a:rPr>
              <a:t> </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33566752-CC1F-CC65-6B61-632610191838}"/>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2">
            <a:extLst>
              <a:ext uri="{FF2B5EF4-FFF2-40B4-BE49-F238E27FC236}">
                <a16:creationId xmlns:a16="http://schemas.microsoft.com/office/drawing/2014/main" id="{5E65EE54-6C4F-930D-AEC9-65338C66CC57}"/>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بالنسبة </a:t>
            </a:r>
            <a:r>
              <a:rPr lang="ar-SA" altLang="en-SA" dirty="0" err="1">
                <a:latin typeface="Times New Roman" panose="02020603050405020304" pitchFamily="18" charset="0"/>
              </a:rPr>
              <a:t>للانجويج</a:t>
            </a:r>
            <a:r>
              <a:rPr lang="ar-SA" altLang="en-SA" dirty="0">
                <a:latin typeface="Times New Roman" panose="02020603050405020304" pitchFamily="18" charset="0"/>
              </a:rPr>
              <a:t> موديل الموضوع بسيط جدا</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كل اللي نعمله هو إننا نجيب نصوص كثيرة تعبر عن المجال اللي نبغى نشغل فيه هذا الموديل... </a:t>
            </a:r>
            <a:r>
              <a:rPr lang="ar-SA" altLang="en-SA" dirty="0" err="1">
                <a:latin typeface="Times New Roman" panose="02020603050405020304" pitchFamily="18" charset="0"/>
              </a:rPr>
              <a:t>إيش</a:t>
            </a:r>
            <a:r>
              <a:rPr lang="ar-SA" altLang="en-SA" dirty="0">
                <a:latin typeface="Times New Roman" panose="02020603050405020304" pitchFamily="18" charset="0"/>
              </a:rPr>
              <a:t> يعني المجال... يعني لو نبغى النموذج الصوتي حقنا يشتغل مع الأحاديث الدارجة والجمل اليومية ممكن نجيب نصوص روايات أو ويكيبيديا أو غيرها...</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لكن لو نبغى </a:t>
            </a:r>
            <a:r>
              <a:rPr lang="ar-SA" altLang="en-SA" dirty="0" err="1">
                <a:latin typeface="Times New Roman" panose="02020603050405020304" pitchFamily="18" charset="0"/>
              </a:rPr>
              <a:t>نوذج</a:t>
            </a:r>
            <a:r>
              <a:rPr lang="ar-SA" altLang="en-SA" dirty="0">
                <a:latin typeface="Times New Roman" panose="02020603050405020304" pitchFamily="18" charset="0"/>
              </a:rPr>
              <a:t> يكون أكثر تخصص، مثلا يعرف مصطلحات هندسية ويعرف أسماء مرافق أو اختصارات معينة فنحتاج نجيب نصوص فيها هذي الأشياء</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a:extLst>
              <a:ext uri="{FF2B5EF4-FFF2-40B4-BE49-F238E27FC236}">
                <a16:creationId xmlns:a16="http://schemas.microsoft.com/office/drawing/2014/main" id="{5D1F2906-BD32-FF01-B251-555E2383B298}"/>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Rectangle 2">
            <a:extLst>
              <a:ext uri="{FF2B5EF4-FFF2-40B4-BE49-F238E27FC236}">
                <a16:creationId xmlns:a16="http://schemas.microsoft.com/office/drawing/2014/main" id="{932BAF78-5423-E002-B10D-19844EE99D0A}"/>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r" defTabSz="457200"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ar-SA" altLang="en-SA" dirty="0">
                <a:latin typeface="Times New Roman" panose="02020603050405020304" pitchFamily="18" charset="0"/>
              </a:rPr>
              <a:t>النموذج اللغوي اللي رح نبنيه ببساطة هو نموذج احتمالي يدرس، احتمالية ورود كلمة معينة في النص… ومن ثم احتمالية ورودها جنبا إلا جنب مع كلمة أخرى سابقة أو كلمة لاحقة</a:t>
            </a:r>
          </a:p>
          <a:p>
            <a:pPr marL="0" marR="0" lvl="0" indent="0" algn="r" defTabSz="457200"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ar-SA" altLang="en-SA" dirty="0">
                <a:latin typeface="Times New Roman" panose="02020603050405020304" pitchFamily="18" charset="0"/>
              </a:rPr>
              <a:t>وأيضا احتمالية ورودها جنبا إلى جنب مع كلمتين </a:t>
            </a:r>
            <a:r>
              <a:rPr lang="ar-SA" altLang="en-SA" dirty="0" err="1">
                <a:latin typeface="Times New Roman" panose="02020603050405020304" pitchFamily="18" charset="0"/>
              </a:rPr>
              <a:t>أخرريين</a:t>
            </a:r>
            <a:r>
              <a:rPr lang="ar-SA" altLang="en-SA" dirty="0">
                <a:latin typeface="Times New Roman" panose="02020603050405020304" pitchFamily="18" charset="0"/>
              </a:rPr>
              <a:t>.. أو ثلاثة أو أربعة وهكذا.. هذا النموذج يسمى </a:t>
            </a:r>
            <a:r>
              <a:rPr lang="en-US" altLang="en-SA" dirty="0" err="1">
                <a:latin typeface="Times New Roman" panose="02020603050405020304" pitchFamily="18" charset="0"/>
              </a:rPr>
              <a:t>ngram</a:t>
            </a:r>
            <a:r>
              <a:rPr lang="ar-SA" altLang="en-SA" dirty="0">
                <a:latin typeface="Times New Roman" panose="02020603050405020304" pitchFamily="18" charset="0"/>
              </a:rPr>
              <a:t> حيث تحدد سلفا كم كلمة تريد النموذج أن يراعي كحد أقصى... وبعدها يستخدم هذا النموذج لتقويم أداء </a:t>
            </a:r>
            <a:r>
              <a:rPr lang="ar-SA" altLang="en-SA" dirty="0" err="1">
                <a:latin typeface="Times New Roman" panose="02020603050405020304" pitchFamily="18" charset="0"/>
              </a:rPr>
              <a:t>الأكويستك</a:t>
            </a:r>
            <a:r>
              <a:rPr lang="ar-SA" altLang="en-SA" dirty="0">
                <a:latin typeface="Times New Roman" panose="02020603050405020304" pitchFamily="18" charset="0"/>
              </a:rPr>
              <a:t> موديل</a:t>
            </a:r>
          </a:p>
          <a:p>
            <a:pPr marL="0" marR="0" lvl="0" indent="0" algn="r" defTabSz="457200"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endParaRPr lang="ar-SA" altLang="en-SA" dirty="0">
              <a:latin typeface="Times New Roman" panose="02020603050405020304" pitchFamily="18" charset="0"/>
            </a:endParaRPr>
          </a:p>
          <a:p>
            <a:pPr marL="0" marR="0" lvl="0" indent="0" algn="r" defTabSz="457200" rtl="1"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ar-SA" altLang="en-SA" dirty="0">
                <a:latin typeface="Times New Roman" panose="02020603050405020304" pitchFamily="18" charset="0"/>
              </a:rPr>
              <a:t>وبكذا نكون خلصنا كل ما يتعلق </a:t>
            </a:r>
            <a:r>
              <a:rPr lang="ar-SA" altLang="en-SA" dirty="0" err="1">
                <a:latin typeface="Times New Roman" panose="02020603050405020304" pitchFamily="18" charset="0"/>
              </a:rPr>
              <a:t>بالبرزنتشن</a:t>
            </a:r>
            <a:r>
              <a:rPr lang="ar-SA" altLang="en-SA" dirty="0">
                <a:latin typeface="Times New Roman" panose="02020603050405020304" pitchFamily="18" charset="0"/>
              </a:rPr>
              <a:t>... ننتقل الآن للجزء العملي ونشوف مثال برمجي بدائي وبسيط لتتضح </a:t>
            </a:r>
            <a:r>
              <a:rPr lang="ar-SA" altLang="en-SA">
                <a:latin typeface="Times New Roman" panose="02020603050405020304" pitchFamily="18" charset="0"/>
              </a:rPr>
              <a:t>بعض الأفكار</a:t>
            </a:r>
            <a:endParaRPr lang="en-US" altLang="en-SA"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B04C76F0-63D6-7218-3A8F-B5E0AA282C0F}"/>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a:extLst>
              <a:ext uri="{FF2B5EF4-FFF2-40B4-BE49-F238E27FC236}">
                <a16:creationId xmlns:a16="http://schemas.microsoft.com/office/drawing/2014/main" id="{DEF41D26-CBD9-2BB4-6BC6-4B7E88B3847C}"/>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ar-SA" altLang="en-SA" dirty="0">
                <a:latin typeface="Times New Roman" panose="02020603050405020304" pitchFamily="18" charset="0"/>
              </a:rPr>
              <a:t>في البداية لو سألنا أنفسنا لماذا نحتاج أنظمة الصوت أو التعرف على الأصوات</a:t>
            </a:r>
          </a:p>
          <a:p>
            <a:endParaRPr lang="ar-SA" altLang="en-SA" dirty="0">
              <a:latin typeface="Times New Roman" panose="02020603050405020304" pitchFamily="18" charset="0"/>
            </a:endParaRPr>
          </a:p>
          <a:p>
            <a:r>
              <a:rPr lang="ar-SA" altLang="en-SA" dirty="0">
                <a:latin typeface="Times New Roman" panose="02020603050405020304" pitchFamily="18" charset="0"/>
              </a:rPr>
              <a:t>في رأيي أهم خصيصة لهذي التقنية هو تمكين الإنسان من التحكم بالآلات والبرامج عن بعد</a:t>
            </a:r>
          </a:p>
          <a:p>
            <a:endParaRPr lang="ar-SA" altLang="en-SA" dirty="0">
              <a:latin typeface="Times New Roman" panose="02020603050405020304" pitchFamily="18" charset="0"/>
            </a:endParaRPr>
          </a:p>
          <a:p>
            <a:r>
              <a:rPr lang="ar-SA" altLang="en-SA" dirty="0">
                <a:latin typeface="Times New Roman" panose="02020603050405020304" pitchFamily="18" charset="0"/>
              </a:rPr>
              <a:t>ولا يخفى عليكم اليوم أن أساس نجاح تقنيات المساعد الشخصي ما كانت لتكون شيئا لولا تطور تقنيات معالجة الصوت أو اللغة</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85A8FDD2-4150-4E4B-B7A7-4EC7010EAADF}"/>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a:extLst>
              <a:ext uri="{FF2B5EF4-FFF2-40B4-BE49-F238E27FC236}">
                <a16:creationId xmlns:a16="http://schemas.microsoft.com/office/drawing/2014/main" id="{FADB9593-8B0A-A659-7C5A-82E8AA793DC6}"/>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ar-SA" altLang="en-SA" dirty="0">
                <a:latin typeface="Times New Roman" panose="02020603050405020304" pitchFamily="18" charset="0"/>
              </a:rPr>
              <a:t>ممتاز</a:t>
            </a:r>
          </a:p>
          <a:p>
            <a:endParaRPr lang="ar-SA" altLang="en-SA" dirty="0">
              <a:latin typeface="Times New Roman" panose="02020603050405020304" pitchFamily="18" charset="0"/>
            </a:endParaRPr>
          </a:p>
          <a:p>
            <a:r>
              <a:rPr lang="ar-SA" altLang="en-SA" dirty="0">
                <a:latin typeface="Times New Roman" panose="02020603050405020304" pitchFamily="18" charset="0"/>
              </a:rPr>
              <a:t>لكن خلينا نسأل في البداية؟ </a:t>
            </a:r>
            <a:r>
              <a:rPr lang="ar-SA" altLang="en-SA" dirty="0" err="1">
                <a:latin typeface="Times New Roman" panose="02020603050405020304" pitchFamily="18" charset="0"/>
              </a:rPr>
              <a:t>إيش</a:t>
            </a:r>
            <a:r>
              <a:rPr lang="ar-SA" altLang="en-SA" dirty="0">
                <a:latin typeface="Times New Roman" panose="02020603050405020304" pitchFamily="18" charset="0"/>
              </a:rPr>
              <a:t> هو الصوت أو بالأصح </a:t>
            </a:r>
            <a:r>
              <a:rPr lang="ar-SA" altLang="en-SA" dirty="0" err="1">
                <a:latin typeface="Times New Roman" panose="02020603050405020304" pitchFamily="18" charset="0"/>
              </a:rPr>
              <a:t>إيش</a:t>
            </a:r>
            <a:r>
              <a:rPr lang="ar-SA" altLang="en-SA" dirty="0">
                <a:latin typeface="Times New Roman" panose="02020603050405020304" pitchFamily="18" charset="0"/>
              </a:rPr>
              <a:t> هو الكلام؟</a:t>
            </a:r>
          </a:p>
          <a:p>
            <a:endParaRPr lang="ar-SA" altLang="en-SA" dirty="0">
              <a:latin typeface="Times New Roman" panose="02020603050405020304" pitchFamily="18" charset="0"/>
            </a:endParaRPr>
          </a:p>
          <a:p>
            <a:r>
              <a:rPr lang="ar-SA" altLang="en-SA" dirty="0">
                <a:latin typeface="Times New Roman" panose="02020603050405020304" pitchFamily="18" charset="0"/>
              </a:rPr>
              <a:t>الكلام اللي يصدره الإنسان عبارة عن إشارة أو موجة أو </a:t>
            </a:r>
            <a:r>
              <a:rPr lang="ar-SA" altLang="en-SA" dirty="0" err="1">
                <a:latin typeface="Times New Roman" panose="02020603050405020304" pitchFamily="18" charset="0"/>
              </a:rPr>
              <a:t>سقنال</a:t>
            </a:r>
            <a:r>
              <a:rPr lang="ar-SA" altLang="en-SA" dirty="0">
                <a:latin typeface="Times New Roman" panose="02020603050405020304" pitchFamily="18" charset="0"/>
              </a:rPr>
              <a:t> متصلة ومتناظرة ومتشابهة ومتماثلة </a:t>
            </a:r>
          </a:p>
          <a:p>
            <a:endParaRPr lang="ar-SA" altLang="en-SA" dirty="0">
              <a:latin typeface="Times New Roman" panose="02020603050405020304" pitchFamily="18" charset="0"/>
            </a:endParaRPr>
          </a:p>
          <a:p>
            <a:r>
              <a:rPr lang="ar-SA" altLang="en-SA" dirty="0" err="1">
                <a:latin typeface="Times New Roman" panose="02020603050405020304" pitchFamily="18" charset="0"/>
              </a:rPr>
              <a:t>إيش</a:t>
            </a:r>
            <a:r>
              <a:rPr lang="ar-SA" altLang="en-SA" dirty="0">
                <a:latin typeface="Times New Roman" panose="02020603050405020304" pitchFamily="18" charset="0"/>
              </a:rPr>
              <a:t> يعني الكلام </a:t>
            </a:r>
            <a:r>
              <a:rPr lang="ar-SA" altLang="en-SA" dirty="0" err="1">
                <a:latin typeface="Times New Roman" panose="02020603050405020304" pitchFamily="18" charset="0"/>
              </a:rPr>
              <a:t>دا</a:t>
            </a:r>
            <a:r>
              <a:rPr lang="ar-SA" altLang="en-SA" dirty="0">
                <a:latin typeface="Times New Roman" panose="02020603050405020304" pitchFamily="18" charset="0"/>
              </a:rPr>
              <a:t>؟</a:t>
            </a:r>
          </a:p>
          <a:p>
            <a:endParaRPr lang="ar-SA" altLang="en-SA" dirty="0">
              <a:latin typeface="Times New Roman" panose="02020603050405020304" pitchFamily="18" charset="0"/>
            </a:endParaRPr>
          </a:p>
          <a:p>
            <a:r>
              <a:rPr lang="ar-SA" altLang="en-SA" dirty="0">
                <a:latin typeface="Times New Roman" panose="02020603050405020304" pitchFamily="18" charset="0"/>
              </a:rPr>
              <a:t>ببساطة الكلام فيزيائيا هو </a:t>
            </a:r>
            <a:r>
              <a:rPr lang="ar-SA" altLang="en-SA" dirty="0" err="1">
                <a:latin typeface="Times New Roman" panose="02020603050405020304" pitchFamily="18" charset="0"/>
              </a:rPr>
              <a:t>كونتنيوس</a:t>
            </a:r>
            <a:r>
              <a:rPr lang="ar-SA" altLang="en-SA" dirty="0">
                <a:latin typeface="Times New Roman" panose="02020603050405020304" pitchFamily="18" charset="0"/>
              </a:rPr>
              <a:t> </a:t>
            </a:r>
            <a:r>
              <a:rPr lang="ar-SA" altLang="en-SA" dirty="0" err="1">
                <a:latin typeface="Times New Roman" panose="02020603050405020304" pitchFamily="18" charset="0"/>
              </a:rPr>
              <a:t>سقنال</a:t>
            </a:r>
            <a:r>
              <a:rPr lang="ar-SA" altLang="en-SA" dirty="0">
                <a:latin typeface="Times New Roman" panose="02020603050405020304" pitchFamily="18" charset="0"/>
              </a:rPr>
              <a:t> تمشي وتطير في الوسط أو الأثير عبر تغير الضغط في الهواء</a:t>
            </a:r>
          </a:p>
          <a:p>
            <a:endParaRPr lang="ar-SA" altLang="en-SA" dirty="0">
              <a:latin typeface="Times New Roman" panose="02020603050405020304" pitchFamily="18" charset="0"/>
            </a:endParaRPr>
          </a:p>
          <a:p>
            <a:r>
              <a:rPr lang="ar-SA" altLang="en-SA" dirty="0">
                <a:latin typeface="Times New Roman" panose="02020603050405020304" pitchFamily="18" charset="0"/>
              </a:rPr>
              <a:t>ممتاز، الآن لمعالجة هذه الموجة حاسوبيا نحتاج إلى تخزينها أولا أو نقلها من الحالة المستمرة إلى حالة رقمية!</a:t>
            </a:r>
          </a:p>
          <a:p>
            <a:endParaRPr lang="ar-SA" altLang="en-SA" dirty="0">
              <a:latin typeface="Times New Roman" panose="02020603050405020304" pitchFamily="18" charset="0"/>
            </a:endParaRPr>
          </a:p>
          <a:p>
            <a:r>
              <a:rPr lang="ar-SA" altLang="en-SA" dirty="0">
                <a:latin typeface="Times New Roman" panose="02020603050405020304" pitchFamily="18" charset="0"/>
              </a:rPr>
              <a:t>ماذا يعني ذلك، يعني لنا من </a:t>
            </a:r>
            <a:r>
              <a:rPr lang="ar-SA" altLang="en-SA" dirty="0" err="1">
                <a:latin typeface="Times New Roman" panose="02020603050405020304" pitchFamily="18" charset="0"/>
              </a:rPr>
              <a:t>رقمنة</a:t>
            </a:r>
            <a:r>
              <a:rPr lang="ar-SA" altLang="en-SA" dirty="0">
                <a:latin typeface="Times New Roman" panose="02020603050405020304" pitchFamily="18" charset="0"/>
              </a:rPr>
              <a:t> الصوت؟ يعني تحويله إلى صفر وواحد</a:t>
            </a:r>
          </a:p>
          <a:p>
            <a:endParaRPr lang="ar-SA" altLang="en-SA" dirty="0">
              <a:latin typeface="Times New Roman" panose="02020603050405020304" pitchFamily="18" charset="0"/>
            </a:endParaRPr>
          </a:p>
          <a:p>
            <a:r>
              <a:rPr lang="ar-SA" altLang="en-SA" dirty="0">
                <a:latin typeface="Times New Roman" panose="02020603050405020304" pitchFamily="18" charset="0"/>
              </a:rPr>
              <a:t>كيف يكون ذلك؟</a:t>
            </a:r>
          </a:p>
          <a:p>
            <a:endParaRPr lang="ar-SA" altLang="en-SA" dirty="0">
              <a:latin typeface="Times New Roman" panose="02020603050405020304" pitchFamily="18" charset="0"/>
            </a:endParaRPr>
          </a:p>
          <a:p>
            <a:r>
              <a:rPr lang="ar-SA" altLang="en-SA" dirty="0">
                <a:latin typeface="Times New Roman" panose="02020603050405020304" pitchFamily="18" charset="0"/>
              </a:rPr>
              <a:t>يكون بحاجة تدعى </a:t>
            </a:r>
            <a:r>
              <a:rPr lang="ar-SA" altLang="en-SA" dirty="0" err="1">
                <a:latin typeface="Times New Roman" panose="02020603050405020304" pitchFamily="18" charset="0"/>
              </a:rPr>
              <a:t>سامبلنق</a:t>
            </a:r>
            <a:endParaRPr lang="ar-SA" altLang="en-SA" dirty="0">
              <a:latin typeface="Times New Roman" panose="02020603050405020304" pitchFamily="18" charset="0"/>
            </a:endParaRPr>
          </a:p>
          <a:p>
            <a:endParaRPr lang="ar-SA" altLang="en-SA" dirty="0">
              <a:latin typeface="Times New Roman" panose="02020603050405020304" pitchFamily="18" charset="0"/>
            </a:endParaRPr>
          </a:p>
          <a:p>
            <a:endParaRPr lang="ar-SA" altLang="en-SA"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85A8FDD2-4150-4E4B-B7A7-4EC7010EAADF}"/>
              </a:ext>
            </a:extLst>
          </p:cNvPr>
          <p:cNvSpPr txBox="1">
            <a:spLocks noGrp="1" noRot="1" noChangeAspect="1"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a:extLst>
              <a:ext uri="{FF2B5EF4-FFF2-40B4-BE49-F238E27FC236}">
                <a16:creationId xmlns:a16="http://schemas.microsoft.com/office/drawing/2014/main" id="{FADB9593-8B0A-A659-7C5A-82E8AA793DC6}"/>
              </a:ext>
            </a:extLst>
          </p:cNvPr>
          <p:cNvSpPr txBox="1">
            <a:spLocks noGrp="1"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ar-SA" altLang="en-SA" dirty="0">
                <a:latin typeface="Times New Roman" panose="02020603050405020304" pitchFamily="18" charset="0"/>
              </a:rPr>
              <a:t>تجاوزا نقول أن هناك أداة أو جهاز يلتقط الصوت من الإنسان ويقوم بتخزينه رقميا؟ فعليا </a:t>
            </a:r>
            <a:r>
              <a:rPr lang="ar-SA" altLang="en-SA" dirty="0" err="1">
                <a:latin typeface="Times New Roman" panose="02020603050405020304" pitchFamily="18" charset="0"/>
              </a:rPr>
              <a:t>مايقوم</a:t>
            </a:r>
            <a:r>
              <a:rPr lang="ar-SA" altLang="en-SA" dirty="0">
                <a:latin typeface="Times New Roman" panose="02020603050405020304" pitchFamily="18" charset="0"/>
              </a:rPr>
              <a:t> به هذا </a:t>
            </a:r>
            <a:r>
              <a:rPr lang="ar-SA" altLang="en-SA" dirty="0" err="1">
                <a:latin typeface="Times New Roman" panose="02020603050405020304" pitchFamily="18" charset="0"/>
              </a:rPr>
              <a:t>الجهوز</a:t>
            </a:r>
            <a:r>
              <a:rPr lang="ar-SA" altLang="en-SA" dirty="0">
                <a:latin typeface="Times New Roman" panose="02020603050405020304" pitchFamily="18" charset="0"/>
              </a:rPr>
              <a:t> هو أخذ </a:t>
            </a:r>
            <a:r>
              <a:rPr lang="ar-SA" altLang="en-SA" dirty="0" err="1">
                <a:latin typeface="Times New Roman" panose="02020603050405020304" pitchFamily="18" charset="0"/>
              </a:rPr>
              <a:t>سامبلز</a:t>
            </a:r>
            <a:r>
              <a:rPr lang="ar-SA" altLang="en-SA" dirty="0">
                <a:latin typeface="Times New Roman" panose="02020603050405020304" pitchFamily="18" charset="0"/>
              </a:rPr>
              <a:t> أو عينات من الموجة؟ يعني أنه يسجل الحدة في الموجة المستقبلة</a:t>
            </a:r>
          </a:p>
          <a:p>
            <a:endParaRPr lang="ar-SA" altLang="en-SA" dirty="0">
              <a:latin typeface="Times New Roman" panose="02020603050405020304" pitchFamily="18" charset="0"/>
            </a:endParaRPr>
          </a:p>
          <a:p>
            <a:r>
              <a:rPr lang="ar-SA" altLang="en-SA" dirty="0">
                <a:latin typeface="Times New Roman" panose="02020603050405020304" pitchFamily="18" charset="0"/>
              </a:rPr>
              <a:t>كلما كان أسرع في التقاط العينات كلما استطعنا تكوين صورة أفضل وأوضح عن الموجة</a:t>
            </a:r>
          </a:p>
          <a:p>
            <a:endParaRPr lang="ar-SA" altLang="en-SA" dirty="0">
              <a:latin typeface="Times New Roman" panose="02020603050405020304" pitchFamily="18" charset="0"/>
            </a:endParaRPr>
          </a:p>
          <a:p>
            <a:r>
              <a:rPr lang="ar-SA" altLang="en-SA" dirty="0">
                <a:latin typeface="Times New Roman" panose="02020603050405020304" pitchFamily="18" charset="0"/>
              </a:rPr>
              <a:t>وهذا </a:t>
            </a:r>
            <a:r>
              <a:rPr lang="ar-SA" altLang="en-SA" dirty="0" err="1">
                <a:latin typeface="Times New Roman" panose="02020603050405020304" pitchFamily="18" charset="0"/>
              </a:rPr>
              <a:t>مايعرف</a:t>
            </a:r>
            <a:r>
              <a:rPr lang="ar-SA" altLang="en-SA" dirty="0">
                <a:latin typeface="Times New Roman" panose="02020603050405020304" pitchFamily="18" charset="0"/>
              </a:rPr>
              <a:t> في معالجة الصوت أو في ملف الصوت </a:t>
            </a:r>
            <a:r>
              <a:rPr lang="ar-SA" altLang="en-SA" dirty="0" err="1">
                <a:latin typeface="Times New Roman" panose="02020603050405020304" pitchFamily="18" charset="0"/>
              </a:rPr>
              <a:t>بالسامبلنق</a:t>
            </a:r>
            <a:r>
              <a:rPr lang="ar-SA" altLang="en-SA" dirty="0">
                <a:latin typeface="Times New Roman" panose="02020603050405020304" pitchFamily="18" charset="0"/>
              </a:rPr>
              <a:t> </a:t>
            </a:r>
            <a:r>
              <a:rPr lang="ar-SA" altLang="en-SA" dirty="0" err="1">
                <a:latin typeface="Times New Roman" panose="02020603050405020304" pitchFamily="18" charset="0"/>
              </a:rPr>
              <a:t>ريت</a:t>
            </a:r>
            <a:r>
              <a:rPr lang="ar-SA" altLang="en-SA" dirty="0">
                <a:latin typeface="Times New Roman" panose="02020603050405020304" pitchFamily="18" charset="0"/>
              </a:rPr>
              <a:t> أو معدل التقاط العينات </a:t>
            </a:r>
          </a:p>
          <a:p>
            <a:endParaRPr lang="ar-SA" altLang="en-SA" dirty="0">
              <a:latin typeface="Times New Roman" panose="02020603050405020304" pitchFamily="18" charset="0"/>
            </a:endParaRPr>
          </a:p>
          <a:p>
            <a:r>
              <a:rPr lang="ar-SA" altLang="en-SA" dirty="0">
                <a:latin typeface="Times New Roman" panose="02020603050405020304" pitchFamily="18" charset="0"/>
              </a:rPr>
              <a:t>يعني لما يكون المعدل ١٦ </a:t>
            </a:r>
            <a:r>
              <a:rPr lang="ar-SA" altLang="en-SA" dirty="0" err="1">
                <a:latin typeface="Times New Roman" panose="02020603050405020304" pitchFamily="18" charset="0"/>
              </a:rPr>
              <a:t>كيلوهيرتز</a:t>
            </a:r>
            <a:r>
              <a:rPr lang="ar-SA" altLang="en-SA" dirty="0">
                <a:latin typeface="Times New Roman" panose="02020603050405020304" pitchFamily="18" charset="0"/>
              </a:rPr>
              <a:t> معناته أن المسجل يقوم بالتقاط ١٦ ألف عينة في الثانية</a:t>
            </a:r>
          </a:p>
          <a:p>
            <a:r>
              <a:rPr lang="ar-SA" altLang="en-SA" dirty="0">
                <a:latin typeface="Times New Roman" panose="02020603050405020304" pitchFamily="18" charset="0"/>
              </a:rPr>
              <a:t>وكذلك الحال مع ٨٠٠٠ هيرتز أو ٤٤١ </a:t>
            </a:r>
            <a:r>
              <a:rPr lang="ar-SA" altLang="en-SA" dirty="0" err="1">
                <a:latin typeface="Times New Roman" panose="02020603050405020304" pitchFamily="18" charset="0"/>
              </a:rPr>
              <a:t>كيلوهيرتز</a:t>
            </a:r>
            <a:endParaRPr lang="ar-SA" altLang="en-SA" dirty="0">
              <a:latin typeface="Times New Roman" panose="02020603050405020304" pitchFamily="18" charset="0"/>
            </a:endParaRPr>
          </a:p>
          <a:p>
            <a:endParaRPr lang="ar-SA" altLang="en-SA" dirty="0">
              <a:latin typeface="Times New Roman" panose="02020603050405020304" pitchFamily="18" charset="0"/>
            </a:endParaRPr>
          </a:p>
          <a:p>
            <a:r>
              <a:rPr lang="ar-SA" altLang="en-SA" dirty="0">
                <a:latin typeface="Times New Roman" panose="02020603050405020304" pitchFamily="18" charset="0"/>
              </a:rPr>
              <a:t>ممتاز</a:t>
            </a:r>
          </a:p>
          <a:p>
            <a:endParaRPr lang="ar-SA" altLang="en-SA" dirty="0">
              <a:latin typeface="Times New Roman" panose="02020603050405020304" pitchFamily="18" charset="0"/>
            </a:endParaRPr>
          </a:p>
          <a:p>
            <a:r>
              <a:rPr lang="ar-SA" altLang="en-SA" dirty="0">
                <a:latin typeface="Times New Roman" panose="02020603050405020304" pitchFamily="18" charset="0"/>
              </a:rPr>
              <a:t>إذا الصوت رقميا هو مجموعة من الأرقام أو مصفوفة من الأرقام تعبر كل قيمة فيها على حدة الصوت في وحدة الوقت</a:t>
            </a:r>
          </a:p>
          <a:p>
            <a:endParaRPr lang="ar-SA" altLang="en-SA" dirty="0">
              <a:latin typeface="Times New Roman" panose="02020603050405020304" pitchFamily="18" charset="0"/>
            </a:endParaRPr>
          </a:p>
          <a:p>
            <a:endParaRPr lang="ar-SA" altLang="en-SA" dirty="0">
              <a:latin typeface="Times New Roman" panose="02020603050405020304" pitchFamily="18" charset="0"/>
            </a:endParaRPr>
          </a:p>
          <a:p>
            <a:r>
              <a:rPr lang="ar-SA" altLang="en-SA" dirty="0">
                <a:latin typeface="Times New Roman" panose="02020603050405020304" pitchFamily="18" charset="0"/>
              </a:rPr>
              <a:t>حلوين</a:t>
            </a:r>
          </a:p>
          <a:p>
            <a:endParaRPr lang="ar-SA" altLang="en-SA" dirty="0">
              <a:latin typeface="Times New Roman" panose="02020603050405020304" pitchFamily="18" charset="0"/>
            </a:endParaRPr>
          </a:p>
          <a:p>
            <a:r>
              <a:rPr lang="ar-SA" altLang="en-SA" dirty="0">
                <a:latin typeface="Times New Roman" panose="02020603050405020304" pitchFamily="18" charset="0"/>
              </a:rPr>
              <a:t>هذا هو الصوت</a:t>
            </a:r>
          </a:p>
        </p:txBody>
      </p:sp>
    </p:spTree>
    <p:extLst>
      <p:ext uri="{BB962C8B-B14F-4D97-AF65-F5344CB8AC3E}">
        <p14:creationId xmlns:p14="http://schemas.microsoft.com/office/powerpoint/2010/main" val="291125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B04C76F0-63D6-7218-3A8F-B5E0AA282C0F}"/>
              </a:ext>
            </a:extLst>
          </p:cNvPr>
          <p:cNvSpPr txBox="1">
            <a:spLocks noGrp="1" noRot="1" noChangeAspect="1"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a:extLst>
              <a:ext uri="{FF2B5EF4-FFF2-40B4-BE49-F238E27FC236}">
                <a16:creationId xmlns:a16="http://schemas.microsoft.com/office/drawing/2014/main" id="{DEF41D26-CBD9-2BB4-6BC6-4B7E88B3847C}"/>
              </a:ext>
            </a:extLst>
          </p:cNvPr>
          <p:cNvSpPr txBox="1">
            <a:spLocks noGrp="1"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إذا ماهي مشكلة التعرف على الكلام؟ ببساطة التعرف على الكلام يتفرع في تطبيقات عديدة، ولكن مجملا نقول أنه لو أعطيتك موجة أو إشارة رقمية هل تستطيع أن تتعرف منها على هوية المتحدث</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يتضمن ذلك من هو </a:t>
            </a:r>
            <a:r>
              <a:rPr lang="ar-SA" altLang="en-SA" dirty="0" err="1">
                <a:latin typeface="Times New Roman" panose="02020603050405020304" pitchFamily="18" charset="0"/>
              </a:rPr>
              <a:t>ماجنسه</a:t>
            </a:r>
            <a:r>
              <a:rPr lang="ar-SA" altLang="en-SA" dirty="0">
                <a:latin typeface="Times New Roman" panose="02020603050405020304" pitchFamily="18" charset="0"/>
              </a:rPr>
              <a:t> </a:t>
            </a:r>
            <a:r>
              <a:rPr lang="ar-SA" altLang="en-SA" dirty="0" err="1">
                <a:latin typeface="Times New Roman" panose="02020603050405020304" pitchFamily="18" charset="0"/>
              </a:rPr>
              <a:t>مالغته</a:t>
            </a:r>
            <a:r>
              <a:rPr lang="ar-SA" altLang="en-SA" dirty="0">
                <a:latin typeface="Times New Roman" panose="02020603050405020304" pitchFamily="18" charset="0"/>
              </a:rPr>
              <a:t> ما لهجته وهكذا</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ثم هل تستطيع أن تحدد ماهية الكلام الذي يتحدث به سواء</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حرفا بحرف أو كلمة بكلمة أو جملة بجملة أو حتى أمرا بأمر</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يعني ربما تكون المشكلة التي نعالجها لا تهتم بالكلمة الواحدة أو الحرف الواحد ولكن لو أعطيتك موجة رقمية اختر لي أمرا أو كوماند من مجموعة الأوامر المعرفة مسبقا</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حلوين</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p:txBody>
      </p:sp>
    </p:spTree>
    <p:extLst>
      <p:ext uri="{BB962C8B-B14F-4D97-AF65-F5344CB8AC3E}">
        <p14:creationId xmlns:p14="http://schemas.microsoft.com/office/powerpoint/2010/main" val="28872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B04C76F0-63D6-7218-3A8F-B5E0AA282C0F}"/>
              </a:ext>
            </a:extLst>
          </p:cNvPr>
          <p:cNvSpPr txBox="1">
            <a:spLocks noGrp="1" noRot="1" noChangeAspect="1"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a:extLst>
              <a:ext uri="{FF2B5EF4-FFF2-40B4-BE49-F238E27FC236}">
                <a16:creationId xmlns:a16="http://schemas.microsoft.com/office/drawing/2014/main" id="{DEF41D26-CBD9-2BB4-6BC6-4B7E88B3847C}"/>
              </a:ext>
            </a:extLst>
          </p:cNvPr>
          <p:cNvSpPr txBox="1">
            <a:spLocks noGrp="1"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هناك في الحقيقة عدة عوامل تتحكم في الحل الذي سنستخدمه أو مجموعة الأدوات التي سنستخدمها لحل المشكلة</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أولا </a:t>
            </a:r>
            <a:r>
              <a:rPr lang="ar-SA" altLang="en-SA" dirty="0" err="1">
                <a:latin typeface="Times New Roman" panose="02020603050405020304" pitchFamily="18" charset="0"/>
              </a:rPr>
              <a:t>ماهو</a:t>
            </a:r>
            <a:r>
              <a:rPr lang="ar-SA" altLang="en-SA" dirty="0">
                <a:latin typeface="Times New Roman" panose="02020603050405020304" pitchFamily="18" charset="0"/>
              </a:rPr>
              <a:t> نوع </a:t>
            </a:r>
            <a:r>
              <a:rPr lang="ar-SA" altLang="en-SA" dirty="0" err="1">
                <a:latin typeface="Times New Roman" panose="02020603050405020304" pitchFamily="18" charset="0"/>
              </a:rPr>
              <a:t>المايكرفون</a:t>
            </a:r>
            <a:r>
              <a:rPr lang="ar-SA" altLang="en-SA" dirty="0">
                <a:latin typeface="Times New Roman" panose="02020603050405020304" pitchFamily="18" charset="0"/>
              </a:rPr>
              <a:t> المستخدم، هل لدينا في البيئة التي سنستخدم فيها هذا النظام </a:t>
            </a:r>
            <a:r>
              <a:rPr lang="ar-SA" altLang="en-SA" dirty="0" err="1">
                <a:latin typeface="Times New Roman" panose="02020603050405020304" pitchFamily="18" charset="0"/>
              </a:rPr>
              <a:t>مايكرفون</a:t>
            </a:r>
            <a:r>
              <a:rPr lang="ar-SA" altLang="en-SA" dirty="0">
                <a:latin typeface="Times New Roman" panose="02020603050405020304" pitchFamily="18" charset="0"/>
              </a:rPr>
              <a:t> حلقي أو مغلق أو </a:t>
            </a:r>
            <a:r>
              <a:rPr lang="ar-SA" altLang="en-SA" dirty="0" err="1">
                <a:latin typeface="Times New Roman" panose="02020603050405020304" pitchFamily="18" charset="0"/>
              </a:rPr>
              <a:t>ستريمنق</a:t>
            </a:r>
            <a:r>
              <a:rPr lang="ar-SA" altLang="en-SA" dirty="0">
                <a:latin typeface="Times New Roman" panose="02020603050405020304" pitchFamily="18" charset="0"/>
              </a:rPr>
              <a:t> </a:t>
            </a:r>
            <a:r>
              <a:rPr lang="ar-SA" altLang="en-SA" dirty="0" err="1">
                <a:latin typeface="Times New Roman" panose="02020603050405020304" pitchFamily="18" charset="0"/>
              </a:rPr>
              <a:t>سيستيم</a:t>
            </a:r>
            <a:r>
              <a:rPr lang="ar-SA" altLang="en-SA" dirty="0">
                <a:latin typeface="Times New Roman" panose="02020603050405020304" pitchFamily="18" charset="0"/>
              </a:rPr>
              <a:t> أو حتى مصفوفة من </a:t>
            </a:r>
            <a:r>
              <a:rPr lang="ar-SA" altLang="en-SA" dirty="0" err="1">
                <a:latin typeface="Times New Roman" panose="02020603050405020304" pitchFamily="18" charset="0"/>
              </a:rPr>
              <a:t>المايكرفونات</a:t>
            </a: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ثم ما طبيعة مصدر الصوت، هل هناك </a:t>
            </a:r>
            <a:r>
              <a:rPr lang="ar-SA" altLang="en-SA" dirty="0" err="1">
                <a:latin typeface="Times New Roman" panose="02020603050405020304" pitchFamily="18" charset="0"/>
              </a:rPr>
              <a:t>شوشرة</a:t>
            </a:r>
            <a:r>
              <a:rPr lang="ar-SA" altLang="en-SA" dirty="0">
                <a:latin typeface="Times New Roman" panose="02020603050405020304" pitchFamily="18" charset="0"/>
              </a:rPr>
              <a:t> وهل هو محصور في ترددات معينة وهل هناك ارتداد أو صدى للصوت</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هل هناك متحدث واحد؟ أم مجموعة؟ ما أجناسهم؟ ما ألوانهم؟ ما أحوالهم</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هل هم يتحدثون لغة مفتوحة؟ أم هناك مفردات محددة في هذه اللغة، وطرق تحدث واضحة ومنظمة</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ثم ما نوع النتيجة المرادة</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هل نريد تدوين الكلام المقال أم تحديد هوية المتحدث أم التقاط مفردات معينة مفتاحية أو دلالية، مثلا في حالة الجهاز الاستخباراتي أو أنظمة الصوت بحثية</a:t>
            </a: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l" defTabSz="457200" rtl="0" eaLnBrk="0" fontAlgn="base" hangingPunct="0">
              <a:spcBef>
                <a:spcPct val="30000"/>
              </a:spcBef>
              <a:spcAft>
                <a:spcPct val="0"/>
              </a:spcAft>
              <a:buClr>
                <a:srgbClr val="000000"/>
              </a:buClr>
              <a:buSzPct val="100000"/>
              <a:buFont typeface="Times New Roman" panose="02020603050405020304" pitchFamily="18" charset="0"/>
            </a:pPr>
            <a:endParaRPr lang="en-US" altLang="en-SA" dirty="0">
              <a:latin typeface="Times New Roman" panose="02020603050405020304" pitchFamily="18" charset="0"/>
            </a:endParaRPr>
          </a:p>
        </p:txBody>
      </p:sp>
    </p:spTree>
    <p:extLst>
      <p:ext uri="{BB962C8B-B14F-4D97-AF65-F5344CB8AC3E}">
        <p14:creationId xmlns:p14="http://schemas.microsoft.com/office/powerpoint/2010/main" val="3545783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B04C76F0-63D6-7218-3A8F-B5E0AA282C0F}"/>
              </a:ext>
            </a:extLst>
          </p:cNvPr>
          <p:cNvSpPr txBox="1">
            <a:spLocks noGrp="1" noRot="1" noChangeAspect="1"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a:extLst>
              <a:ext uri="{FF2B5EF4-FFF2-40B4-BE49-F238E27FC236}">
                <a16:creationId xmlns:a16="http://schemas.microsoft.com/office/drawing/2014/main" id="{DEF41D26-CBD9-2BB4-6BC6-4B7E88B3847C}"/>
              </a:ext>
            </a:extLst>
          </p:cNvPr>
          <p:cNvSpPr txBox="1">
            <a:spLocks noGrp="1"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خلينا نبسط الموضوع ونتجاوز سنين من البحث والحلول المختلفة  والتفرعات العديدة ونصوغ  المشكلة بالطريقة التالية</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أعطيك موجة صوت لكلام ما : مثلا كلمة مرحبا أو </a:t>
            </a:r>
            <a:r>
              <a:rPr lang="ar-SA" altLang="en-SA" dirty="0" err="1">
                <a:latin typeface="Times New Roman" panose="02020603050405020304" pitchFamily="18" charset="0"/>
              </a:rPr>
              <a:t>هلو</a:t>
            </a: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حاول تبني شبكة عصبية تحول هذا الصوت إلى نص تكست </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بهذي الصياغة تكون المشكلة واضحة</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في أي نموذج عصبي أو شبكة عصبية أو </a:t>
            </a:r>
            <a:r>
              <a:rPr lang="ar-SA" altLang="en-SA" dirty="0" err="1">
                <a:latin typeface="Times New Roman" panose="02020603050405020304" pitchFamily="18" charset="0"/>
              </a:rPr>
              <a:t>نيورال</a:t>
            </a:r>
            <a:r>
              <a:rPr lang="ar-SA" altLang="en-SA" dirty="0">
                <a:latin typeface="Times New Roman" panose="02020603050405020304" pitchFamily="18" charset="0"/>
              </a:rPr>
              <a:t> </a:t>
            </a:r>
            <a:r>
              <a:rPr lang="ar-SA" altLang="en-SA" dirty="0" err="1">
                <a:latin typeface="Times New Roman" panose="02020603050405020304" pitchFamily="18" charset="0"/>
              </a:rPr>
              <a:t>نتكورك</a:t>
            </a:r>
            <a:r>
              <a:rPr lang="ar-SA" altLang="en-SA" dirty="0">
                <a:latin typeface="Times New Roman" panose="02020603050405020304" pitchFamily="18" charset="0"/>
              </a:rPr>
              <a:t> </a:t>
            </a:r>
            <a:r>
              <a:rPr lang="ar-SA" altLang="en-SA" dirty="0" err="1">
                <a:latin typeface="Times New Roman" panose="02020603050405020304" pitchFamily="18" charset="0"/>
              </a:rPr>
              <a:t>بنحتاج</a:t>
            </a:r>
            <a:r>
              <a:rPr lang="ar-SA" altLang="en-SA" dirty="0">
                <a:latin typeface="Times New Roman" panose="02020603050405020304" pitchFamily="18" charset="0"/>
              </a:rPr>
              <a:t> أشياء أساسية</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 الأول </a:t>
            </a:r>
            <a:r>
              <a:rPr lang="ar-SA" altLang="en-SA" dirty="0" err="1">
                <a:latin typeface="Times New Roman" panose="02020603050405020304" pitchFamily="18" charset="0"/>
              </a:rPr>
              <a:t>فيتشرز</a:t>
            </a:r>
            <a:r>
              <a:rPr lang="ar-SA" altLang="en-SA" dirty="0">
                <a:latin typeface="Times New Roman" panose="02020603050405020304" pitchFamily="18" charset="0"/>
              </a:rPr>
              <a:t> أو داتا </a:t>
            </a:r>
            <a:r>
              <a:rPr lang="ar-SA" altLang="en-SA" dirty="0" err="1">
                <a:latin typeface="Times New Roman" panose="02020603050405020304" pitchFamily="18" charset="0"/>
              </a:rPr>
              <a:t>ربرزنتيشن</a:t>
            </a:r>
            <a:r>
              <a:rPr lang="ar-SA" altLang="en-SA" dirty="0">
                <a:latin typeface="Times New Roman" panose="02020603050405020304" pitchFamily="18" charset="0"/>
              </a:rPr>
              <a:t>، يعني </a:t>
            </a:r>
            <a:r>
              <a:rPr lang="ar-SA" altLang="en-SA" dirty="0" err="1">
                <a:latin typeface="Times New Roman" panose="02020603050405020304" pitchFamily="18" charset="0"/>
              </a:rPr>
              <a:t>بنحاول</a:t>
            </a:r>
            <a:r>
              <a:rPr lang="ar-SA" altLang="en-SA" dirty="0">
                <a:latin typeface="Times New Roman" panose="02020603050405020304" pitchFamily="18" charset="0"/>
              </a:rPr>
              <a:t> نحول الداتا أو نلاقي طريقة لتحوير الداتا إلى فضاء آخر يجلها أكثر وضوحا وتمايزا</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الأمر الثاني نحتاج لهيكلة ما للشبكة العصبية سواء كانت </a:t>
            </a:r>
            <a:r>
              <a:rPr lang="ar-SA" altLang="en-SA" dirty="0" err="1">
                <a:latin typeface="Times New Roman" panose="02020603050405020304" pitchFamily="18" charset="0"/>
              </a:rPr>
              <a:t>كونفلوشن</a:t>
            </a:r>
            <a:r>
              <a:rPr lang="ar-SA" altLang="en-SA" dirty="0">
                <a:latin typeface="Times New Roman" panose="02020603050405020304" pitchFamily="18" charset="0"/>
              </a:rPr>
              <a:t> أو آر ان ان أو </a:t>
            </a:r>
            <a:r>
              <a:rPr lang="ar-SA" altLang="en-SA" dirty="0" err="1">
                <a:latin typeface="Times New Roman" panose="02020603050405020304" pitchFamily="18" charset="0"/>
              </a:rPr>
              <a:t>مايعرف</a:t>
            </a:r>
            <a:r>
              <a:rPr lang="ar-SA" altLang="en-SA" dirty="0">
                <a:latin typeface="Times New Roman" panose="02020603050405020304" pitchFamily="18" charset="0"/>
              </a:rPr>
              <a:t> حديثا </a:t>
            </a:r>
            <a:r>
              <a:rPr lang="ar-SA" altLang="en-SA" dirty="0" err="1">
                <a:latin typeface="Times New Roman" panose="02020603050405020304" pitchFamily="18" charset="0"/>
              </a:rPr>
              <a:t>بالترانسفورمرز</a:t>
            </a:r>
            <a:r>
              <a:rPr lang="ar-SA" altLang="en-SA" dirty="0">
                <a:latin typeface="Times New Roman" panose="02020603050405020304" pitchFamily="18" charset="0"/>
              </a:rPr>
              <a:t> أو غيرها</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وفيه حاجة أخرى صراحة مهمة جدا ولكن في حالة الصوت تعتبر ليست فقط مهمة بل وغريبة بعض الشيء... وهي </a:t>
            </a:r>
            <a:r>
              <a:rPr lang="ar-SA" altLang="en-SA" dirty="0" err="1">
                <a:latin typeface="Times New Roman" panose="02020603050405020304" pitchFamily="18" charset="0"/>
              </a:rPr>
              <a:t>اللوس</a:t>
            </a:r>
            <a:r>
              <a:rPr lang="ar-SA" altLang="en-SA" dirty="0">
                <a:latin typeface="Times New Roman" panose="02020603050405020304" pitchFamily="18" charset="0"/>
              </a:rPr>
              <a:t> فنكشن. يمكن إذا سمح الوقت أتكلم عن </a:t>
            </a:r>
            <a:r>
              <a:rPr lang="ar-SA" altLang="en-SA" dirty="0" err="1">
                <a:latin typeface="Times New Roman" panose="02020603050405020304" pitchFamily="18" charset="0"/>
              </a:rPr>
              <a:t>اللوس</a:t>
            </a:r>
            <a:r>
              <a:rPr lang="ar-SA" altLang="en-SA" dirty="0">
                <a:latin typeface="Times New Roman" panose="02020603050405020304" pitchFamily="18" charset="0"/>
              </a:rPr>
              <a:t> فنكشن وتعقيداتها في أنظمة التعرف على الصوت</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p:txBody>
      </p:sp>
    </p:spTree>
    <p:extLst>
      <p:ext uri="{BB962C8B-B14F-4D97-AF65-F5344CB8AC3E}">
        <p14:creationId xmlns:p14="http://schemas.microsoft.com/office/powerpoint/2010/main" val="51273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7D90132A-6930-826E-4163-6D55C043985B}"/>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a:extLst>
              <a:ext uri="{FF2B5EF4-FFF2-40B4-BE49-F238E27FC236}">
                <a16:creationId xmlns:a16="http://schemas.microsoft.com/office/drawing/2014/main" id="{E543C1BB-5070-24A1-D241-18C0072C1EA2}"/>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في الحقيقة كثير من أدوات معالجة الصوت تتم في ما يعرف </a:t>
            </a:r>
            <a:r>
              <a:rPr lang="ar-SA" altLang="en-SA" dirty="0" err="1">
                <a:latin typeface="Times New Roman" panose="02020603050405020304" pitchFamily="18" charset="0"/>
              </a:rPr>
              <a:t>بالفركوينسي</a:t>
            </a:r>
            <a:r>
              <a:rPr lang="ar-SA" altLang="en-SA" dirty="0">
                <a:latin typeface="Times New Roman" panose="02020603050405020304" pitchFamily="18" charset="0"/>
              </a:rPr>
              <a:t> دومين، ببساطة شديدة </a:t>
            </a:r>
            <a:r>
              <a:rPr lang="ar-SA" altLang="en-SA" dirty="0" err="1">
                <a:latin typeface="Times New Roman" panose="02020603050405020304" pitchFamily="18" charset="0"/>
              </a:rPr>
              <a:t>الفركوينسي</a:t>
            </a:r>
            <a:r>
              <a:rPr lang="ar-SA" altLang="en-SA" dirty="0">
                <a:latin typeface="Times New Roman" panose="02020603050405020304" pitchFamily="18" charset="0"/>
              </a:rPr>
              <a:t> دومين هو بدل من التعبير عن الموجة بأنها حدة مقابل الوقت نعبر عنها بأنها حدة مقابل </a:t>
            </a:r>
            <a:r>
              <a:rPr lang="ar-SA" altLang="en-SA" dirty="0" err="1">
                <a:latin typeface="Times New Roman" panose="02020603050405020304" pitchFamily="18" charset="0"/>
              </a:rPr>
              <a:t>الفريكونسي</a:t>
            </a: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ماذا يعني ذلك، كل موجة صوتية هي عبارة عن موجة مركبة، الموجة المركبة مركبة من ماذا من وحدات أو موجات وحدوية معيارية، تسير بتناسق مستمر ولها </a:t>
            </a:r>
            <a:r>
              <a:rPr lang="ar-SA" altLang="en-SA" dirty="0" err="1">
                <a:latin typeface="Times New Roman" panose="02020603050405020304" pitchFamily="18" charset="0"/>
              </a:rPr>
              <a:t>فركوينسي</a:t>
            </a:r>
            <a:r>
              <a:rPr lang="ar-SA" altLang="en-SA" dirty="0">
                <a:latin typeface="Times New Roman" panose="02020603050405020304" pitchFamily="18" charset="0"/>
              </a:rPr>
              <a:t> واحدة</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عند تمازج مجموعة الموجات الوحدوية </a:t>
            </a:r>
            <a:r>
              <a:rPr lang="ar-SA" altLang="en-SA" dirty="0" err="1">
                <a:latin typeface="Times New Roman" panose="02020603050405020304" pitchFamily="18" charset="0"/>
              </a:rPr>
              <a:t>بالفركونسيس</a:t>
            </a:r>
            <a:r>
              <a:rPr lang="ar-SA" altLang="en-SA" dirty="0">
                <a:latin typeface="Times New Roman" panose="02020603050405020304" pitchFamily="18" charset="0"/>
              </a:rPr>
              <a:t> المختلفة والحدات المختلفة مع بعضها تتكون لدينا الموجة المركبة</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بهذا الفهم نقول أننا لو </a:t>
            </a:r>
            <a:r>
              <a:rPr lang="ar-SA" altLang="en-SA" dirty="0" err="1">
                <a:latin typeface="Times New Roman" panose="02020603050405020304" pitchFamily="18" charset="0"/>
              </a:rPr>
              <a:t>جائتنا</a:t>
            </a:r>
            <a:r>
              <a:rPr lang="ar-SA" altLang="en-SA" dirty="0">
                <a:latin typeface="Times New Roman" panose="02020603050405020304" pitchFamily="18" charset="0"/>
              </a:rPr>
              <a:t> موجة مركبة، فهل نستطيع أن نوجد الحدة </a:t>
            </a:r>
            <a:r>
              <a:rPr lang="ar-SA" altLang="en-SA" dirty="0" err="1">
                <a:latin typeface="Times New Roman" panose="02020603050405020304" pitchFamily="18" charset="0"/>
              </a:rPr>
              <a:t>والفركوينسي</a:t>
            </a:r>
            <a:r>
              <a:rPr lang="ar-SA" altLang="en-SA" dirty="0">
                <a:latin typeface="Times New Roman" panose="02020603050405020304" pitchFamily="18" charset="0"/>
              </a:rPr>
              <a:t> للموجات الوحدوية المكونة لهذه الموجة؟ هذا </a:t>
            </a:r>
            <a:r>
              <a:rPr lang="ar-SA" altLang="en-SA" dirty="0" err="1">
                <a:latin typeface="Times New Roman" panose="02020603050405020304" pitchFamily="18" charset="0"/>
              </a:rPr>
              <a:t>مايعرف</a:t>
            </a:r>
            <a:r>
              <a:rPr lang="ar-SA" altLang="en-SA" dirty="0">
                <a:latin typeface="Times New Roman" panose="02020603050405020304" pitchFamily="18" charset="0"/>
              </a:rPr>
              <a:t> </a:t>
            </a:r>
            <a:r>
              <a:rPr lang="ar-SA" altLang="en-SA" dirty="0" err="1">
                <a:latin typeface="Times New Roman" panose="02020603050405020304" pitchFamily="18" charset="0"/>
              </a:rPr>
              <a:t>بالفوريور</a:t>
            </a:r>
            <a:r>
              <a:rPr lang="ar-SA" altLang="en-SA" dirty="0">
                <a:latin typeface="Times New Roman" panose="02020603050405020304" pitchFamily="18" charset="0"/>
              </a:rPr>
              <a:t> </a:t>
            </a:r>
            <a:r>
              <a:rPr lang="ar-SA" altLang="en-SA" dirty="0" err="1">
                <a:latin typeface="Times New Roman" panose="02020603050405020304" pitchFamily="18" charset="0"/>
              </a:rPr>
              <a:t>ترانسفورم</a:t>
            </a:r>
            <a:endParaRPr lang="en-US"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en-US"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ببساطة </a:t>
            </a:r>
            <a:r>
              <a:rPr lang="ar-SA" altLang="en-SA" dirty="0" err="1">
                <a:latin typeface="Times New Roman" panose="02020603050405020304" pitchFamily="18" charset="0"/>
              </a:rPr>
              <a:t>الفوريور</a:t>
            </a:r>
            <a:r>
              <a:rPr lang="ar-SA" altLang="en-SA" dirty="0">
                <a:latin typeface="Times New Roman" panose="02020603050405020304" pitchFamily="18" charset="0"/>
              </a:rPr>
              <a:t> </a:t>
            </a:r>
            <a:r>
              <a:rPr lang="ar-SA" altLang="en-SA" dirty="0" err="1">
                <a:latin typeface="Times New Roman" panose="02020603050405020304" pitchFamily="18" charset="0"/>
              </a:rPr>
              <a:t>ترانسفورم</a:t>
            </a:r>
            <a:r>
              <a:rPr lang="ar-SA" altLang="en-SA" dirty="0">
                <a:latin typeface="Times New Roman" panose="02020603050405020304" pitchFamily="18" charset="0"/>
              </a:rPr>
              <a:t> يقوم بتحويل الموجة من التايم دومين إلى </a:t>
            </a:r>
            <a:r>
              <a:rPr lang="ar-SA" altLang="en-SA" dirty="0" err="1">
                <a:latin typeface="Times New Roman" panose="02020603050405020304" pitchFamily="18" charset="0"/>
              </a:rPr>
              <a:t>الفركوينسي</a:t>
            </a:r>
            <a:r>
              <a:rPr lang="ar-SA" altLang="en-SA" dirty="0">
                <a:latin typeface="Times New Roman" panose="02020603050405020304" pitchFamily="18" charset="0"/>
              </a:rPr>
              <a:t> دومين</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يعني في إكس أكسيس </a:t>
            </a:r>
            <a:r>
              <a:rPr lang="ar-SA" altLang="en-SA" dirty="0" err="1">
                <a:latin typeface="Times New Roman" panose="02020603050405020304" pitchFamily="18" charset="0"/>
              </a:rPr>
              <a:t>حيكون</a:t>
            </a:r>
            <a:r>
              <a:rPr lang="ar-SA" altLang="en-SA" dirty="0">
                <a:latin typeface="Times New Roman" panose="02020603050405020304" pitchFamily="18" charset="0"/>
              </a:rPr>
              <a:t> عندنا </a:t>
            </a:r>
            <a:r>
              <a:rPr lang="ar-SA" altLang="en-SA" dirty="0" err="1">
                <a:latin typeface="Times New Roman" panose="02020603050405020304" pitchFamily="18" charset="0"/>
              </a:rPr>
              <a:t>الفركوينسي</a:t>
            </a:r>
            <a:r>
              <a:rPr lang="ar-SA" altLang="en-SA" dirty="0">
                <a:latin typeface="Times New Roman" panose="02020603050405020304" pitchFamily="18" charset="0"/>
              </a:rPr>
              <a:t> واحد اثنين ثلاثة أربعة وفي </a:t>
            </a:r>
            <a:r>
              <a:rPr lang="ar-SA" altLang="en-SA" dirty="0" err="1">
                <a:latin typeface="Times New Roman" panose="02020603050405020304" pitchFamily="18" charset="0"/>
              </a:rPr>
              <a:t>الواي</a:t>
            </a:r>
            <a:r>
              <a:rPr lang="ar-SA" altLang="en-SA" dirty="0">
                <a:latin typeface="Times New Roman" panose="02020603050405020304" pitchFamily="18" charset="0"/>
              </a:rPr>
              <a:t> أكسيس رح يكون عندنا حدة الموجة الوحدوية في هذي </a:t>
            </a:r>
            <a:r>
              <a:rPr lang="ar-SA" altLang="en-SA" dirty="0" err="1">
                <a:latin typeface="Times New Roman" panose="02020603050405020304" pitchFamily="18" charset="0"/>
              </a:rPr>
              <a:t>الفركوينسي</a:t>
            </a: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en-US" altLang="en-SA"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2A51E726-33BE-046E-45B6-F4678CF7BA0F}"/>
              </a:ext>
            </a:extLst>
          </p:cNvPr>
          <p:cNvSpPr txBox="1">
            <a:spLocks noChangeArrowheads="1" noTextEdit="1"/>
          </p:cNvSpPr>
          <p:nvPr>
            <p:ph type="sldImg"/>
          </p:nvPr>
        </p:nvSpPr>
        <p:spPr>
          <a:xfrm>
            <a:off x="1563688" y="965200"/>
            <a:ext cx="4643437" cy="34813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a:extLst>
              <a:ext uri="{FF2B5EF4-FFF2-40B4-BE49-F238E27FC236}">
                <a16:creationId xmlns:a16="http://schemas.microsoft.com/office/drawing/2014/main" id="{EB8BE96D-248D-E7CD-3CD8-A7838E3B91F0}"/>
              </a:ext>
            </a:extLst>
          </p:cNvPr>
          <p:cNvSpPr txBox="1">
            <a:spLocks noChangeArrowheads="1"/>
          </p:cNvSpPr>
          <p:nvPr>
            <p:ph type="body" idx="1"/>
          </p:nvPr>
        </p:nvSpPr>
        <p:spPr>
          <a:xfrm>
            <a:off x="1201738" y="4784725"/>
            <a:ext cx="5373687" cy="37734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طيب في </a:t>
            </a:r>
            <a:r>
              <a:rPr lang="ar-SA" altLang="en-SA" dirty="0" err="1">
                <a:latin typeface="Times New Roman" panose="02020603050405020304" pitchFamily="18" charset="0"/>
              </a:rPr>
              <a:t>إيش</a:t>
            </a:r>
            <a:r>
              <a:rPr lang="ar-SA" altLang="en-SA" dirty="0">
                <a:latin typeface="Times New Roman" panose="02020603050405020304" pitchFamily="18" charset="0"/>
              </a:rPr>
              <a:t> يهمنا هذا الكلام، يهمنا لأنه بعد سنين من البحث والمحاولات في استخدام الموجة في التايم دومين لفهم ونمذجة نماذج التعرف على الكلام، لم تستطع هذه </a:t>
            </a:r>
            <a:r>
              <a:rPr lang="ar-SA" altLang="en-SA" dirty="0" err="1">
                <a:latin typeface="Times New Roman" panose="02020603050405020304" pitchFamily="18" charset="0"/>
              </a:rPr>
              <a:t>الفيتشرز</a:t>
            </a:r>
            <a:r>
              <a:rPr lang="ar-SA" altLang="en-SA" dirty="0">
                <a:latin typeface="Times New Roman" panose="02020603050405020304" pitchFamily="18" charset="0"/>
              </a:rPr>
              <a:t> أو هذا النوع من البيانات أن يقدم نتائج جيدة.. لأن الموجة في التايم دومين مليئة </a:t>
            </a:r>
            <a:r>
              <a:rPr lang="ar-SA" altLang="en-SA" dirty="0" err="1">
                <a:latin typeface="Times New Roman" panose="02020603050405020304" pitchFamily="18" charset="0"/>
              </a:rPr>
              <a:t>ومحتقنة</a:t>
            </a:r>
            <a:r>
              <a:rPr lang="ar-SA" altLang="en-SA" dirty="0">
                <a:latin typeface="Times New Roman" panose="02020603050405020304" pitchFamily="18" charset="0"/>
              </a:rPr>
              <a:t> ومتداخلة، فكل قيمة فيها تعبر عن تمازج مجموعة الموجات الوحدوية، وبالتالي لو كان فيه ٤ أشخاص </a:t>
            </a:r>
            <a:r>
              <a:rPr lang="ar-SA" altLang="en-SA" dirty="0" err="1">
                <a:latin typeface="Times New Roman" panose="02020603050405020304" pitchFamily="18" charset="0"/>
              </a:rPr>
              <a:t>بيتكلمو</a:t>
            </a:r>
            <a:r>
              <a:rPr lang="ar-SA" altLang="en-SA" dirty="0">
                <a:latin typeface="Times New Roman" panose="02020603050405020304" pitchFamily="18" charset="0"/>
              </a:rPr>
              <a:t> </a:t>
            </a:r>
            <a:r>
              <a:rPr lang="ar-SA" altLang="en-SA" dirty="0" err="1">
                <a:latin typeface="Times New Roman" panose="02020603050405020304" pitchFamily="18" charset="0"/>
              </a:rPr>
              <a:t>ماتعرف</a:t>
            </a:r>
            <a:r>
              <a:rPr lang="ar-SA" altLang="en-SA" dirty="0">
                <a:latin typeface="Times New Roman" panose="02020603050405020304" pitchFamily="18" charset="0"/>
              </a:rPr>
              <a:t> إذا القيمة هذي </a:t>
            </a:r>
            <a:r>
              <a:rPr lang="ar-SA" altLang="en-SA" dirty="0" err="1">
                <a:latin typeface="Times New Roman" panose="02020603050405020304" pitchFamily="18" charset="0"/>
              </a:rPr>
              <a:t>جاية</a:t>
            </a:r>
            <a:r>
              <a:rPr lang="ar-SA" altLang="en-SA" dirty="0">
                <a:latin typeface="Times New Roman" panose="02020603050405020304" pitchFamily="18" charset="0"/>
              </a:rPr>
              <a:t> من أي من هؤلاء الأشخاص وأيهم صوته أكثر علوا، أو إن كان شخصا واحدا فماهي حدة الصوت منه وماهي حدة الصوت من الخلفية </a:t>
            </a:r>
            <a:r>
              <a:rPr lang="ar-SA" altLang="en-SA" dirty="0" err="1">
                <a:latin typeface="Times New Roman" panose="02020603050405020304" pitchFamily="18" charset="0"/>
              </a:rPr>
              <a:t>التشويشية</a:t>
            </a:r>
            <a:r>
              <a:rPr lang="ar-SA" altLang="en-SA" dirty="0">
                <a:latin typeface="Times New Roman" panose="02020603050405020304" pitchFamily="18" charset="0"/>
              </a:rPr>
              <a:t> التي في البيئة حوله</a:t>
            </a: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r>
              <a:rPr lang="ar-SA" altLang="en-SA" dirty="0">
                <a:latin typeface="Times New Roman" panose="02020603050405020304" pitchFamily="18" charset="0"/>
              </a:rPr>
              <a:t>ولذلك جاء </a:t>
            </a:r>
            <a:r>
              <a:rPr lang="ar-SA" altLang="en-SA" dirty="0" err="1">
                <a:latin typeface="Times New Roman" panose="02020603050405020304" pitchFamily="18" charset="0"/>
              </a:rPr>
              <a:t>الفريكونسي</a:t>
            </a:r>
            <a:r>
              <a:rPr lang="ar-SA" altLang="en-SA" dirty="0">
                <a:latin typeface="Times New Roman" panose="02020603050405020304" pitchFamily="18" charset="0"/>
              </a:rPr>
              <a:t> دومين ليحل المشكلة، ويبدأ معه مرحلة جديدة في نمذجة الكلام.. سنتكلم في الشرح البرمجي عن كيفية تحويل الصوت من موجة في التايم دومين إلى موجة في </a:t>
            </a:r>
            <a:r>
              <a:rPr lang="ar-SA" altLang="en-SA" dirty="0" err="1">
                <a:latin typeface="Times New Roman" panose="02020603050405020304" pitchFamily="18" charset="0"/>
              </a:rPr>
              <a:t>الفريكوينسي</a:t>
            </a:r>
            <a:r>
              <a:rPr lang="ar-SA" altLang="en-SA" dirty="0">
                <a:latin typeface="Times New Roman" panose="02020603050405020304" pitchFamily="18" charset="0"/>
              </a:rPr>
              <a:t> </a:t>
            </a:r>
            <a:r>
              <a:rPr lang="ar-SA" altLang="en-SA" dirty="0" err="1">
                <a:latin typeface="Times New Roman" panose="02020603050405020304" pitchFamily="18" charset="0"/>
              </a:rPr>
              <a:t>جومين</a:t>
            </a:r>
            <a:r>
              <a:rPr lang="ar-SA" altLang="en-SA" dirty="0">
                <a:latin typeface="Times New Roman" panose="02020603050405020304" pitchFamily="18" charset="0"/>
              </a:rPr>
              <a:t> وبعدها دمج قطع من هذه </a:t>
            </a:r>
            <a:r>
              <a:rPr lang="ar-SA" altLang="en-SA" dirty="0" err="1">
                <a:latin typeface="Times New Roman" panose="02020603050405020304" pitchFamily="18" charset="0"/>
              </a:rPr>
              <a:t>الفركوينسي</a:t>
            </a:r>
            <a:r>
              <a:rPr lang="ar-SA" altLang="en-SA" dirty="0">
                <a:latin typeface="Times New Roman" panose="02020603050405020304" pitchFamily="18" charset="0"/>
              </a:rPr>
              <a:t> دومين مع بعضها لتكوين </a:t>
            </a:r>
            <a:r>
              <a:rPr lang="ar-SA" altLang="en-SA" dirty="0" err="1">
                <a:latin typeface="Times New Roman" panose="02020603050405020304" pitchFamily="18" charset="0"/>
              </a:rPr>
              <a:t>مايعرف</a:t>
            </a:r>
            <a:r>
              <a:rPr lang="ar-SA" altLang="en-SA" dirty="0">
                <a:latin typeface="Times New Roman" panose="02020603050405020304" pitchFamily="18" charset="0"/>
              </a:rPr>
              <a:t> </a:t>
            </a:r>
            <a:r>
              <a:rPr lang="ar-SA" altLang="en-SA" dirty="0" err="1">
                <a:latin typeface="Times New Roman" panose="02020603050405020304" pitchFamily="18" charset="0"/>
              </a:rPr>
              <a:t>بالسبكتروقرام</a:t>
            </a: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ar-SA" altLang="en-SA" dirty="0">
              <a:latin typeface="Times New Roman" panose="02020603050405020304" pitchFamily="18" charset="0"/>
            </a:endParaRPr>
          </a:p>
          <a:p>
            <a:pPr algn="r" defTabSz="457200" rtl="1" eaLnBrk="0" fontAlgn="base" hangingPunct="0">
              <a:spcBef>
                <a:spcPct val="30000"/>
              </a:spcBef>
              <a:spcAft>
                <a:spcPct val="0"/>
              </a:spcAft>
              <a:buClr>
                <a:srgbClr val="000000"/>
              </a:buClr>
              <a:buSzPct val="100000"/>
              <a:buFont typeface="Times New Roman" panose="02020603050405020304" pitchFamily="18" charset="0"/>
            </a:pPr>
            <a:endParaRPr lang="en-US" altLang="en-SA"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5901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844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725" y="555625"/>
            <a:ext cx="2151063" cy="63071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1363" y="555625"/>
            <a:ext cx="6303962" cy="63071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89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938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1363" y="2101850"/>
            <a:ext cx="4227512"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1275"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585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333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85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62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659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762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6" name="AutoShape 1">
            <a:extLst>
              <a:ext uri="{FF2B5EF4-FFF2-40B4-BE49-F238E27FC236}">
                <a16:creationId xmlns:a16="http://schemas.microsoft.com/office/drawing/2014/main" id="{63128576-602A-80C0-3D94-18525977833D}"/>
              </a:ext>
            </a:extLst>
          </p:cNvPr>
          <p:cNvSpPr>
            <a:spLocks noChangeArrowheads="1"/>
          </p:cNvSpPr>
          <p:nvPr/>
        </p:nvSpPr>
        <p:spPr bwMode="auto">
          <a:xfrm>
            <a:off x="404813" y="1893888"/>
            <a:ext cx="9674225" cy="5665787"/>
          </a:xfrm>
          <a:prstGeom prst="roundRect">
            <a:avLst>
              <a:gd name="adj" fmla="val 28"/>
            </a:avLst>
          </a:prstGeom>
          <a:solidFill>
            <a:srgbClr val="DDDDDD"/>
          </a:solidFill>
          <a:ln w="9525">
            <a:solidFill>
              <a:srgbClr val="C0C0C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a:solidFill>
                  <a:schemeClr val="tx1"/>
                </a:solidFill>
                <a:latin typeface="Arial" panose="020B0604020202020204" pitchFamily="34" charset="0"/>
                <a:ea typeface="DejaVu LGC Sans" charset="0"/>
                <a:cs typeface="DejaVu LGC Sans" charset="0"/>
              </a:defRPr>
            </a:lvl1pPr>
            <a:lvl2pPr marL="742950" indent="-285750" eaLnBrk="0">
              <a:defRPr>
                <a:solidFill>
                  <a:schemeClr val="tx1"/>
                </a:solidFill>
                <a:latin typeface="Arial" panose="020B0604020202020204" pitchFamily="34" charset="0"/>
                <a:ea typeface="DejaVu LGC Sans" charset="0"/>
                <a:cs typeface="DejaVu LGC Sans" charset="0"/>
              </a:defRPr>
            </a:lvl2pPr>
            <a:lvl3pPr marL="1143000" indent="-228600" eaLnBrk="0">
              <a:defRPr>
                <a:solidFill>
                  <a:schemeClr val="tx1"/>
                </a:solidFill>
                <a:latin typeface="Arial" panose="020B0604020202020204" pitchFamily="34" charset="0"/>
                <a:ea typeface="DejaVu LGC Sans" charset="0"/>
                <a:cs typeface="DejaVu LGC Sans" charset="0"/>
              </a:defRPr>
            </a:lvl3pPr>
            <a:lvl4pPr marL="1600200" indent="-228600" eaLnBrk="0">
              <a:defRPr>
                <a:solidFill>
                  <a:schemeClr val="tx1"/>
                </a:solidFill>
                <a:latin typeface="Arial" panose="020B0604020202020204" pitchFamily="34" charset="0"/>
                <a:ea typeface="DejaVu LGC Sans" charset="0"/>
                <a:cs typeface="DejaVu LGC Sans" charset="0"/>
              </a:defRPr>
            </a:lvl4pPr>
            <a:lvl5pPr marL="2057400" indent="-228600" eaLnBrk="0">
              <a:defRPr>
                <a:solidFill>
                  <a:schemeClr val="tx1"/>
                </a:solidFill>
                <a:latin typeface="Arial" panose="020B0604020202020204" pitchFamily="34" charset="0"/>
                <a:ea typeface="DejaVu LGC Sans" charset="0"/>
                <a:cs typeface="DejaVu LGC Sans"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9pPr>
          </a:lstStyle>
          <a:p>
            <a:pPr eaLnBrk="1"/>
            <a:endParaRPr lang="en-US" altLang="en-SA"/>
          </a:p>
        </p:txBody>
      </p:sp>
      <p:sp>
        <p:nvSpPr>
          <p:cNvPr id="1027" name="Rectangle 2">
            <a:extLst>
              <a:ext uri="{FF2B5EF4-FFF2-40B4-BE49-F238E27FC236}">
                <a16:creationId xmlns:a16="http://schemas.microsoft.com/office/drawing/2014/main" id="{9F6C5E13-0CF3-8D10-6A59-420F3C75D3E1}"/>
              </a:ext>
            </a:extLst>
          </p:cNvPr>
          <p:cNvSpPr>
            <a:spLocks noGrp="1" noChangeArrowheads="1"/>
          </p:cNvSpPr>
          <p:nvPr>
            <p:ph type="title"/>
          </p:nvPr>
        </p:nvSpPr>
        <p:spPr bwMode="auto">
          <a:xfrm>
            <a:off x="741363" y="555625"/>
            <a:ext cx="8607425"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SA"/>
              <a:t>Click to edit the title text format</a:t>
            </a:r>
          </a:p>
        </p:txBody>
      </p:sp>
      <p:sp>
        <p:nvSpPr>
          <p:cNvPr id="1028" name="Rectangle 3">
            <a:extLst>
              <a:ext uri="{FF2B5EF4-FFF2-40B4-BE49-F238E27FC236}">
                <a16:creationId xmlns:a16="http://schemas.microsoft.com/office/drawing/2014/main" id="{8901CB00-E27A-B168-5B1F-951A28EB0D3B}"/>
              </a:ext>
            </a:extLst>
          </p:cNvPr>
          <p:cNvSpPr>
            <a:spLocks noGrp="1" noChangeArrowheads="1"/>
          </p:cNvSpPr>
          <p:nvPr>
            <p:ph type="body" idx="1"/>
          </p:nvPr>
        </p:nvSpPr>
        <p:spPr bwMode="auto">
          <a:xfrm>
            <a:off x="741363" y="2101850"/>
            <a:ext cx="8607425"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SA"/>
              <a:t>Click to edit the outline text format</a:t>
            </a:r>
          </a:p>
          <a:p>
            <a:pPr lvl="1"/>
            <a:r>
              <a:rPr lang="en-GB" altLang="en-SA"/>
              <a:t>Second Outline Level</a:t>
            </a:r>
          </a:p>
          <a:p>
            <a:pPr lvl="2"/>
            <a:r>
              <a:rPr lang="en-GB" altLang="en-SA"/>
              <a:t>Third Outline Level</a:t>
            </a:r>
          </a:p>
          <a:p>
            <a:pPr lvl="3"/>
            <a:r>
              <a:rPr lang="en-GB" altLang="en-SA"/>
              <a:t>Fourth Outline Level</a:t>
            </a:r>
          </a:p>
          <a:p>
            <a:pPr lvl="4"/>
            <a:r>
              <a:rPr lang="en-GB" altLang="en-SA"/>
              <a:t>Fifth Outline Level</a:t>
            </a:r>
          </a:p>
          <a:p>
            <a:pPr lvl="4"/>
            <a:r>
              <a:rPr lang="en-GB" altLang="en-SA"/>
              <a:t>Sixth Outline Level</a:t>
            </a:r>
          </a:p>
          <a:p>
            <a:pPr lvl="4"/>
            <a:r>
              <a:rPr lang="en-GB" altLang="en-SA"/>
              <a:t>Seventh Outline Level</a:t>
            </a:r>
          </a:p>
          <a:p>
            <a:pPr lvl="4"/>
            <a:r>
              <a:rPr lang="en-GB" altLang="en-SA"/>
              <a:t>Eighth Outline Level</a:t>
            </a:r>
          </a:p>
          <a:p>
            <a:pPr lvl="4"/>
            <a:r>
              <a:rPr lang="en-GB" altLang="en-SA"/>
              <a:t>Ninth Outline Level</a:t>
            </a:r>
          </a:p>
        </p:txBody>
      </p:sp>
      <p:sp>
        <p:nvSpPr>
          <p:cNvPr id="1029" name="AutoShape 4">
            <a:extLst>
              <a:ext uri="{FF2B5EF4-FFF2-40B4-BE49-F238E27FC236}">
                <a16:creationId xmlns:a16="http://schemas.microsoft.com/office/drawing/2014/main" id="{DDB6A5DF-A1E1-249F-71E6-09EEAF4C78B1}"/>
              </a:ext>
            </a:extLst>
          </p:cNvPr>
          <p:cNvSpPr>
            <a:spLocks noChangeArrowheads="1"/>
          </p:cNvSpPr>
          <p:nvPr/>
        </p:nvSpPr>
        <p:spPr bwMode="auto">
          <a:xfrm>
            <a:off x="0" y="0"/>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a:solidFill>
                  <a:schemeClr val="tx1"/>
                </a:solidFill>
                <a:latin typeface="Arial" panose="020B0604020202020204" pitchFamily="34" charset="0"/>
                <a:ea typeface="DejaVu LGC Sans" charset="0"/>
                <a:cs typeface="DejaVu LGC Sans" charset="0"/>
              </a:defRPr>
            </a:lvl1pPr>
            <a:lvl2pPr marL="742950" indent="-285750" eaLnBrk="0">
              <a:defRPr>
                <a:solidFill>
                  <a:schemeClr val="tx1"/>
                </a:solidFill>
                <a:latin typeface="Arial" panose="020B0604020202020204" pitchFamily="34" charset="0"/>
                <a:ea typeface="DejaVu LGC Sans" charset="0"/>
                <a:cs typeface="DejaVu LGC Sans" charset="0"/>
              </a:defRPr>
            </a:lvl2pPr>
            <a:lvl3pPr marL="1143000" indent="-228600" eaLnBrk="0">
              <a:defRPr>
                <a:solidFill>
                  <a:schemeClr val="tx1"/>
                </a:solidFill>
                <a:latin typeface="Arial" panose="020B0604020202020204" pitchFamily="34" charset="0"/>
                <a:ea typeface="DejaVu LGC Sans" charset="0"/>
                <a:cs typeface="DejaVu LGC Sans" charset="0"/>
              </a:defRPr>
            </a:lvl3pPr>
            <a:lvl4pPr marL="1600200" indent="-228600" eaLnBrk="0">
              <a:defRPr>
                <a:solidFill>
                  <a:schemeClr val="tx1"/>
                </a:solidFill>
                <a:latin typeface="Arial" panose="020B0604020202020204" pitchFamily="34" charset="0"/>
                <a:ea typeface="DejaVu LGC Sans" charset="0"/>
                <a:cs typeface="DejaVu LGC Sans" charset="0"/>
              </a:defRPr>
            </a:lvl4pPr>
            <a:lvl5pPr marL="2057400" indent="-228600" eaLnBrk="0">
              <a:defRPr>
                <a:solidFill>
                  <a:schemeClr val="tx1"/>
                </a:solidFill>
                <a:latin typeface="Arial" panose="020B0604020202020204" pitchFamily="34" charset="0"/>
                <a:ea typeface="DejaVu LGC Sans" charset="0"/>
                <a:cs typeface="DejaVu LGC Sans"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9pPr>
          </a:lstStyle>
          <a:p>
            <a:pPr eaLnBrk="1"/>
            <a:endParaRPr lang="en-US" altLang="en-SA"/>
          </a:p>
        </p:txBody>
      </p:sp>
      <p:sp>
        <p:nvSpPr>
          <p:cNvPr id="1030" name="AutoShape 5">
            <a:extLst>
              <a:ext uri="{FF2B5EF4-FFF2-40B4-BE49-F238E27FC236}">
                <a16:creationId xmlns:a16="http://schemas.microsoft.com/office/drawing/2014/main" id="{D5E0B4B9-2529-B448-EBCC-5AB82EB0C3C0}"/>
              </a:ext>
            </a:extLst>
          </p:cNvPr>
          <p:cNvSpPr>
            <a:spLocks noChangeArrowheads="1"/>
          </p:cNvSpPr>
          <p:nvPr/>
        </p:nvSpPr>
        <p:spPr bwMode="auto">
          <a:xfrm>
            <a:off x="0" y="2381250"/>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a:solidFill>
                  <a:schemeClr val="tx1"/>
                </a:solidFill>
                <a:latin typeface="Arial" panose="020B0604020202020204" pitchFamily="34" charset="0"/>
                <a:ea typeface="DejaVu LGC Sans" charset="0"/>
                <a:cs typeface="DejaVu LGC Sans" charset="0"/>
              </a:defRPr>
            </a:lvl1pPr>
            <a:lvl2pPr marL="742950" indent="-285750" eaLnBrk="0">
              <a:defRPr>
                <a:solidFill>
                  <a:schemeClr val="tx1"/>
                </a:solidFill>
                <a:latin typeface="Arial" panose="020B0604020202020204" pitchFamily="34" charset="0"/>
                <a:ea typeface="DejaVu LGC Sans" charset="0"/>
                <a:cs typeface="DejaVu LGC Sans" charset="0"/>
              </a:defRPr>
            </a:lvl2pPr>
            <a:lvl3pPr marL="1143000" indent="-228600" eaLnBrk="0">
              <a:defRPr>
                <a:solidFill>
                  <a:schemeClr val="tx1"/>
                </a:solidFill>
                <a:latin typeface="Arial" panose="020B0604020202020204" pitchFamily="34" charset="0"/>
                <a:ea typeface="DejaVu LGC Sans" charset="0"/>
                <a:cs typeface="DejaVu LGC Sans" charset="0"/>
              </a:defRPr>
            </a:lvl3pPr>
            <a:lvl4pPr marL="1600200" indent="-228600" eaLnBrk="0">
              <a:defRPr>
                <a:solidFill>
                  <a:schemeClr val="tx1"/>
                </a:solidFill>
                <a:latin typeface="Arial" panose="020B0604020202020204" pitchFamily="34" charset="0"/>
                <a:ea typeface="DejaVu LGC Sans" charset="0"/>
                <a:cs typeface="DejaVu LGC Sans" charset="0"/>
              </a:defRPr>
            </a:lvl4pPr>
            <a:lvl5pPr marL="2057400" indent="-228600" eaLnBrk="0">
              <a:defRPr>
                <a:solidFill>
                  <a:schemeClr val="tx1"/>
                </a:solidFill>
                <a:latin typeface="Arial" panose="020B0604020202020204" pitchFamily="34" charset="0"/>
                <a:ea typeface="DejaVu LGC Sans" charset="0"/>
                <a:cs typeface="DejaVu LGC Sans"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9pPr>
          </a:lstStyle>
          <a:p>
            <a:pPr eaLnBrk="1"/>
            <a:endParaRPr lang="en-US" altLang="en-SA"/>
          </a:p>
        </p:txBody>
      </p:sp>
      <p:sp>
        <p:nvSpPr>
          <p:cNvPr id="1031" name="AutoShape 6">
            <a:extLst>
              <a:ext uri="{FF2B5EF4-FFF2-40B4-BE49-F238E27FC236}">
                <a16:creationId xmlns:a16="http://schemas.microsoft.com/office/drawing/2014/main" id="{3C5E98DD-472C-6E01-7CA9-D2310427416D}"/>
              </a:ext>
            </a:extLst>
          </p:cNvPr>
          <p:cNvSpPr>
            <a:spLocks noChangeArrowheads="1"/>
          </p:cNvSpPr>
          <p:nvPr/>
        </p:nvSpPr>
        <p:spPr bwMode="auto">
          <a:xfrm>
            <a:off x="0" y="1168400"/>
            <a:ext cx="182563" cy="919163"/>
          </a:xfrm>
          <a:prstGeom prst="roundRect">
            <a:avLst>
              <a:gd name="adj" fmla="val 875"/>
            </a:avLst>
          </a:prstGeom>
          <a:solidFill>
            <a:srgbClr val="125C8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a:defRPr>
                <a:solidFill>
                  <a:schemeClr val="tx1"/>
                </a:solidFill>
                <a:latin typeface="Arial" panose="020B0604020202020204" pitchFamily="34" charset="0"/>
                <a:ea typeface="DejaVu LGC Sans" charset="0"/>
                <a:cs typeface="DejaVu LGC Sans" charset="0"/>
              </a:defRPr>
            </a:lvl1pPr>
            <a:lvl2pPr marL="742950" indent="-285750" eaLnBrk="0">
              <a:defRPr>
                <a:solidFill>
                  <a:schemeClr val="tx1"/>
                </a:solidFill>
                <a:latin typeface="Arial" panose="020B0604020202020204" pitchFamily="34" charset="0"/>
                <a:ea typeface="DejaVu LGC Sans" charset="0"/>
                <a:cs typeface="DejaVu LGC Sans" charset="0"/>
              </a:defRPr>
            </a:lvl2pPr>
            <a:lvl3pPr marL="1143000" indent="-228600" eaLnBrk="0">
              <a:defRPr>
                <a:solidFill>
                  <a:schemeClr val="tx1"/>
                </a:solidFill>
                <a:latin typeface="Arial" panose="020B0604020202020204" pitchFamily="34" charset="0"/>
                <a:ea typeface="DejaVu LGC Sans" charset="0"/>
                <a:cs typeface="DejaVu LGC Sans" charset="0"/>
              </a:defRPr>
            </a:lvl3pPr>
            <a:lvl4pPr marL="1600200" indent="-228600" eaLnBrk="0">
              <a:defRPr>
                <a:solidFill>
                  <a:schemeClr val="tx1"/>
                </a:solidFill>
                <a:latin typeface="Arial" panose="020B0604020202020204" pitchFamily="34" charset="0"/>
                <a:ea typeface="DejaVu LGC Sans" charset="0"/>
                <a:cs typeface="DejaVu LGC Sans" charset="0"/>
              </a:defRPr>
            </a:lvl4pPr>
            <a:lvl5pPr marL="2057400" indent="-228600" eaLnBrk="0">
              <a:defRPr>
                <a:solidFill>
                  <a:schemeClr val="tx1"/>
                </a:solidFill>
                <a:latin typeface="Arial" panose="020B0604020202020204" pitchFamily="34" charset="0"/>
                <a:ea typeface="DejaVu LGC Sans" charset="0"/>
                <a:cs typeface="DejaVu LGC Sans"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defRPr>
                <a:solidFill>
                  <a:schemeClr val="tx1"/>
                </a:solidFill>
                <a:latin typeface="Arial" panose="020B0604020202020204" pitchFamily="34" charset="0"/>
                <a:ea typeface="DejaVu LGC Sans" charset="0"/>
                <a:cs typeface="DejaVu LGC Sans" charset="0"/>
              </a:defRPr>
            </a:lvl9pPr>
          </a:lstStyle>
          <a:p>
            <a:pPr eaLnBrk="1"/>
            <a:endParaRPr lang="en-US" altLang="en-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DejaVu LGC Sans" charset="0"/>
          <a:cs typeface="DejaVu LGC Sans" charset="0"/>
        </a:defRPr>
      </a:lvl2pPr>
      <a:lvl3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DejaVu LGC Sans" charset="0"/>
          <a:cs typeface="DejaVu LGC Sans" charset="0"/>
        </a:defRPr>
      </a:lvl3pPr>
      <a:lvl4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DejaVu LGC Sans" charset="0"/>
          <a:cs typeface="DejaVu LGC Sans" charset="0"/>
        </a:defRPr>
      </a:lvl4pPr>
      <a:lvl5pPr algn="ctr" defTabSz="457200" rtl="0" eaLnBrk="0" fontAlgn="base" hangingPunct="0">
        <a:lnSpc>
          <a:spcPct val="93000"/>
        </a:lnSpc>
        <a:spcBef>
          <a:spcPct val="0"/>
        </a:spcBef>
        <a:spcAft>
          <a:spcPct val="0"/>
        </a:spcAft>
        <a:buClr>
          <a:srgbClr val="000000"/>
        </a:buClr>
        <a:buSzPct val="45000"/>
        <a:buFont typeface="Wingdings" pitchFamily="2" charset="2"/>
        <a:defRPr sz="4400" b="1">
          <a:solidFill>
            <a:srgbClr val="333333"/>
          </a:solidFill>
          <a:latin typeface="Arial" charset="0"/>
          <a:ea typeface="DejaVu LGC Sans" charset="0"/>
          <a:cs typeface="DejaVu LGC Sans" charset="0"/>
        </a:defRPr>
      </a:lvl5pPr>
      <a:lvl6pPr marL="1897063" algn="ctr" defTabSz="457200" rtl="0" fontAlgn="base" hangingPunct="0">
        <a:lnSpc>
          <a:spcPct val="93000"/>
        </a:lnSpc>
        <a:spcBef>
          <a:spcPct val="0"/>
        </a:spcBef>
        <a:spcAft>
          <a:spcPct val="0"/>
        </a:spcAft>
        <a:buClr>
          <a:srgbClr val="000000"/>
        </a:buClr>
        <a:buSzPct val="45000"/>
        <a:buFont typeface="Wingdings" charset="2"/>
        <a:defRPr sz="4400" b="1">
          <a:solidFill>
            <a:srgbClr val="333333"/>
          </a:solidFill>
          <a:latin typeface="Arial" charset="0"/>
          <a:ea typeface="DejaVu LGC Sans" charset="0"/>
          <a:cs typeface="DejaVu LGC Sans" charset="0"/>
        </a:defRPr>
      </a:lvl6pPr>
      <a:lvl7pPr marL="2354263" algn="ctr" defTabSz="457200" rtl="0" fontAlgn="base" hangingPunct="0">
        <a:lnSpc>
          <a:spcPct val="93000"/>
        </a:lnSpc>
        <a:spcBef>
          <a:spcPct val="0"/>
        </a:spcBef>
        <a:spcAft>
          <a:spcPct val="0"/>
        </a:spcAft>
        <a:buClr>
          <a:srgbClr val="000000"/>
        </a:buClr>
        <a:buSzPct val="45000"/>
        <a:buFont typeface="Wingdings" charset="2"/>
        <a:defRPr sz="4400" b="1">
          <a:solidFill>
            <a:srgbClr val="333333"/>
          </a:solidFill>
          <a:latin typeface="Arial" charset="0"/>
          <a:ea typeface="DejaVu LGC Sans" charset="0"/>
          <a:cs typeface="DejaVu LGC Sans" charset="0"/>
        </a:defRPr>
      </a:lvl7pPr>
      <a:lvl8pPr marL="2811463" algn="ctr" defTabSz="457200" rtl="0" fontAlgn="base" hangingPunct="0">
        <a:lnSpc>
          <a:spcPct val="93000"/>
        </a:lnSpc>
        <a:spcBef>
          <a:spcPct val="0"/>
        </a:spcBef>
        <a:spcAft>
          <a:spcPct val="0"/>
        </a:spcAft>
        <a:buClr>
          <a:srgbClr val="000000"/>
        </a:buClr>
        <a:buSzPct val="45000"/>
        <a:buFont typeface="Wingdings" charset="2"/>
        <a:defRPr sz="4400" b="1">
          <a:solidFill>
            <a:srgbClr val="333333"/>
          </a:solidFill>
          <a:latin typeface="Arial" charset="0"/>
          <a:ea typeface="DejaVu LGC Sans" charset="0"/>
          <a:cs typeface="DejaVu LGC Sans" charset="0"/>
        </a:defRPr>
      </a:lvl8pPr>
      <a:lvl9pPr marL="3268663" algn="ctr" defTabSz="457200" rtl="0" fontAlgn="base" hangingPunct="0">
        <a:lnSpc>
          <a:spcPct val="93000"/>
        </a:lnSpc>
        <a:spcBef>
          <a:spcPct val="0"/>
        </a:spcBef>
        <a:spcAft>
          <a:spcPct val="0"/>
        </a:spcAft>
        <a:buClr>
          <a:srgbClr val="000000"/>
        </a:buClr>
        <a:buSzPct val="45000"/>
        <a:buFont typeface="Wingdings" charset="2"/>
        <a:defRPr sz="4400" b="1">
          <a:solidFill>
            <a:srgbClr val="333333"/>
          </a:solidFill>
          <a:latin typeface="Arial" charset="0"/>
          <a:ea typeface="DejaVu LGC Sans" charset="0"/>
          <a:cs typeface="DejaVu LGC Sans" charset="0"/>
        </a:defRPr>
      </a:lvl9pPr>
    </p:titleStyle>
    <p:bodyStyle>
      <a:lvl1pPr marL="431800" indent="-323850" algn="l" defTabSz="457200" rtl="0" eaLnBrk="0" fontAlgn="base" hangingPunct="0">
        <a:lnSpc>
          <a:spcPct val="93000"/>
        </a:lnSpc>
        <a:spcBef>
          <a:spcPct val="0"/>
        </a:spcBef>
        <a:spcAft>
          <a:spcPct val="0"/>
        </a:spcAft>
        <a:buClr>
          <a:srgbClr val="0E594D"/>
        </a:buClr>
        <a:buSzPct val="45000"/>
        <a:buFont typeface="Wingdings" pitchFamily="2" charset="2"/>
        <a:defRPr sz="3200">
          <a:solidFill>
            <a:srgbClr val="000000"/>
          </a:solidFill>
          <a:latin typeface="+mn-lt"/>
          <a:ea typeface="+mn-ea"/>
          <a:cs typeface="+mn-cs"/>
        </a:defRPr>
      </a:lvl1pPr>
      <a:lvl2pPr marL="863600" indent="-287338" algn="l" defTabSz="457200" rtl="0" eaLnBrk="0" fontAlgn="base" hangingPunct="0">
        <a:lnSpc>
          <a:spcPct val="93000"/>
        </a:lnSpc>
        <a:spcBef>
          <a:spcPct val="0"/>
        </a:spcBef>
        <a:spcAft>
          <a:spcPct val="0"/>
        </a:spcAft>
        <a:buClr>
          <a:srgbClr val="000000"/>
        </a:buClr>
        <a:buSzPct val="75000"/>
        <a:buFont typeface="Symbol" pitchFamily="2" charset="2"/>
        <a:defRPr sz="2800">
          <a:solidFill>
            <a:srgbClr val="000000"/>
          </a:solidFill>
          <a:latin typeface="+mn-lt"/>
          <a:ea typeface="+mn-ea"/>
          <a:cs typeface="+mn-cs"/>
        </a:defRPr>
      </a:lvl2pPr>
      <a:lvl3pPr marL="1295400" indent="-215900" algn="l" defTabSz="457200" rtl="0" eaLnBrk="0" fontAlgn="base" hangingPunct="0">
        <a:lnSpc>
          <a:spcPct val="93000"/>
        </a:lnSpc>
        <a:spcBef>
          <a:spcPct val="0"/>
        </a:spcBef>
        <a:spcAft>
          <a:spcPct val="0"/>
        </a:spcAft>
        <a:buClr>
          <a:srgbClr val="000000"/>
        </a:buClr>
        <a:buSzPct val="45000"/>
        <a:buFont typeface="Wingdings" pitchFamily="2" charset="2"/>
        <a:defRPr sz="2400">
          <a:solidFill>
            <a:srgbClr val="000000"/>
          </a:solidFill>
          <a:latin typeface="+mn-lt"/>
          <a:ea typeface="+mn-ea"/>
          <a:cs typeface="+mn-cs"/>
        </a:defRPr>
      </a:lvl3pPr>
      <a:lvl4pPr marL="1727200" indent="-215900" algn="l" defTabSz="457200" rtl="0" eaLnBrk="0" fontAlgn="base" hangingPunct="0">
        <a:lnSpc>
          <a:spcPct val="93000"/>
        </a:lnSpc>
        <a:spcBef>
          <a:spcPct val="0"/>
        </a:spcBef>
        <a:spcAft>
          <a:spcPct val="0"/>
        </a:spcAft>
        <a:buClr>
          <a:srgbClr val="000000"/>
        </a:buClr>
        <a:buSzPct val="75000"/>
        <a:buFont typeface="Symbol" pitchFamily="2" charset="2"/>
        <a:defRPr sz="2000">
          <a:solidFill>
            <a:srgbClr val="000000"/>
          </a:solidFill>
          <a:latin typeface="+mn-lt"/>
          <a:ea typeface="+mn-ea"/>
          <a:cs typeface="+mn-cs"/>
        </a:defRPr>
      </a:lvl4pPr>
      <a:lvl5pPr marL="2159000" indent="-215900" algn="l" defTabSz="457200" rtl="0" eaLnBrk="0" fontAlgn="base" hangingPunct="0">
        <a:lnSpc>
          <a:spcPct val="93000"/>
        </a:lnSpc>
        <a:spcBef>
          <a:spcPct val="0"/>
        </a:spcBef>
        <a:spcAft>
          <a:spcPct val="0"/>
        </a:spcAft>
        <a:buClr>
          <a:srgbClr val="000000"/>
        </a:buClr>
        <a:buSzPct val="45000"/>
        <a:buFont typeface="Wingdings" pitchFamily="2" charset="2"/>
        <a:defRPr sz="2000">
          <a:solidFill>
            <a:srgbClr val="000000"/>
          </a:solidFill>
          <a:latin typeface="+mn-lt"/>
          <a:ea typeface="+mn-ea"/>
          <a:cs typeface="+mn-cs"/>
        </a:defRPr>
      </a:lvl5pPr>
      <a:lvl6pPr marL="26162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6pPr>
      <a:lvl7pPr marL="30734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7pPr>
      <a:lvl8pPr marL="35306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8pPr>
      <a:lvl9pPr marL="39878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a:extLst>
              <a:ext uri="{FF2B5EF4-FFF2-40B4-BE49-F238E27FC236}">
                <a16:creationId xmlns:a16="http://schemas.microsoft.com/office/drawing/2014/main" id="{A9E231FA-B38A-BA23-EC85-00FAFD01A120}"/>
              </a:ext>
            </a:extLst>
          </p:cNvPr>
          <p:cNvSpPr txBox="1">
            <a:spLocks noChangeArrowheads="1"/>
          </p:cNvSpPr>
          <p:nvPr/>
        </p:nvSpPr>
        <p:spPr bwMode="auto">
          <a:xfrm>
            <a:off x="741363" y="555625"/>
            <a:ext cx="8609012" cy="630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1pPr>
            <a:lvl2pPr marL="742950" indent="-28575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2pPr>
            <a:lvl3pPr marL="11430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3pPr>
            <a:lvl4pPr marL="16002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4pPr>
            <a:lvl5pPr marL="2057400" indent="-228600"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5pPr>
            <a:lvl6pPr marL="2514600" indent="-228600" defTabSz="457200" eaLnBrk="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6pPr>
            <a:lvl7pPr marL="2971800" indent="-228600" defTabSz="457200" eaLnBrk="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7pPr>
            <a:lvl8pPr marL="3429000" indent="-228600" defTabSz="457200" eaLnBrk="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8pPr>
            <a:lvl9pPr marL="3886200" indent="-228600" defTabSz="457200" eaLnBrk="0"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panose="020B0604020202020204" pitchFamily="34" charset="0"/>
                <a:ea typeface="DejaVu LGC Sans" charset="0"/>
                <a:cs typeface="DejaVu LGC Sans" charset="0"/>
              </a:defRPr>
            </a:lvl9pPr>
          </a:lstStyle>
          <a:p>
            <a:pPr algn="ctr" eaLnBrk="1"/>
            <a:r>
              <a:rPr lang="en-GB" altLang="en-SA" sz="4400" b="1" dirty="0">
                <a:solidFill>
                  <a:srgbClr val="333333"/>
                </a:solidFill>
              </a:rPr>
              <a:t>Introduction to Speech Recognition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06B4F764-920E-64E0-568D-5D8EFFFB7255}"/>
              </a:ext>
            </a:extLst>
          </p:cNvPr>
          <p:cNvSpPr>
            <a:spLocks noGrp="1" noChangeArrowheads="1"/>
          </p:cNvSpPr>
          <p:nvPr>
            <p:ph type="title"/>
          </p:nvPr>
        </p:nvSpPr>
        <p:spPr>
          <a:xfrm>
            <a:off x="741363" y="600075"/>
            <a:ext cx="860901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Models</a:t>
            </a:r>
          </a:p>
        </p:txBody>
      </p:sp>
      <p:pic>
        <p:nvPicPr>
          <p:cNvPr id="82946" name="Picture 2" descr="Architecture of convolutional neural network for speech recognition |  Download Scientific Diagram">
            <a:extLst>
              <a:ext uri="{FF2B5EF4-FFF2-40B4-BE49-F238E27FC236}">
                <a16:creationId xmlns:a16="http://schemas.microsoft.com/office/drawing/2014/main" id="{6AA7FCDA-58C3-A1ED-68B5-A91800916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857" y="4276888"/>
            <a:ext cx="2438400" cy="1138944"/>
          </a:xfrm>
          <a:prstGeom prst="rect">
            <a:avLst/>
          </a:prstGeom>
          <a:noFill/>
          <a:extLst>
            <a:ext uri="{909E8E84-426E-40DD-AFC4-6F175D3DCCD1}">
              <a14:hiddenFill xmlns:a14="http://schemas.microsoft.com/office/drawing/2010/main">
                <a:solidFill>
                  <a:srgbClr val="FFFFFF"/>
                </a:solidFill>
              </a14:hiddenFill>
            </a:ext>
          </a:extLst>
        </p:spPr>
      </p:pic>
      <p:pic>
        <p:nvPicPr>
          <p:cNvPr id="82948" name="Picture 4" descr="ASR">
            <a:extLst>
              <a:ext uri="{FF2B5EF4-FFF2-40B4-BE49-F238E27FC236}">
                <a16:creationId xmlns:a16="http://schemas.microsoft.com/office/drawing/2014/main" id="{8BE6C105-7DE2-03CD-2022-4A193605C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224" y="2149661"/>
            <a:ext cx="7588250" cy="2041047"/>
          </a:xfrm>
          <a:prstGeom prst="rect">
            <a:avLst/>
          </a:prstGeom>
          <a:noFill/>
          <a:extLst>
            <a:ext uri="{909E8E84-426E-40DD-AFC4-6F175D3DCCD1}">
              <a14:hiddenFill xmlns:a14="http://schemas.microsoft.com/office/drawing/2010/main">
                <a:solidFill>
                  <a:srgbClr val="FFFFFF"/>
                </a:solidFill>
              </a14:hiddenFill>
            </a:ext>
          </a:extLst>
        </p:spPr>
      </p:pic>
      <p:pic>
        <p:nvPicPr>
          <p:cNvPr id="82950" name="Picture 6" descr="vgg_transformer">
            <a:extLst>
              <a:ext uri="{FF2B5EF4-FFF2-40B4-BE49-F238E27FC236}">
                <a16:creationId xmlns:a16="http://schemas.microsoft.com/office/drawing/2014/main" id="{506A0793-17E4-33F0-B31A-A97F518540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63" y="4243141"/>
            <a:ext cx="1620837" cy="2747748"/>
          </a:xfrm>
          <a:prstGeom prst="rect">
            <a:avLst/>
          </a:prstGeom>
          <a:noFill/>
          <a:extLst>
            <a:ext uri="{909E8E84-426E-40DD-AFC4-6F175D3DCCD1}">
              <a14:hiddenFill xmlns:a14="http://schemas.microsoft.com/office/drawing/2010/main">
                <a:solidFill>
                  <a:srgbClr val="FFFFFF"/>
                </a:solidFill>
              </a14:hiddenFill>
            </a:ext>
          </a:extLst>
        </p:spPr>
      </p:pic>
      <p:pic>
        <p:nvPicPr>
          <p:cNvPr id="82952" name="Picture 8" descr="att_transformer">
            <a:extLst>
              <a:ext uri="{FF2B5EF4-FFF2-40B4-BE49-F238E27FC236}">
                <a16:creationId xmlns:a16="http://schemas.microsoft.com/office/drawing/2014/main" id="{83B1BF90-9CC1-0F8B-ECB2-B02691A944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033" y="4389436"/>
            <a:ext cx="1814536" cy="2125663"/>
          </a:xfrm>
          <a:prstGeom prst="rect">
            <a:avLst/>
          </a:prstGeom>
          <a:noFill/>
          <a:extLst>
            <a:ext uri="{909E8E84-426E-40DD-AFC4-6F175D3DCCD1}">
              <a14:hiddenFill xmlns:a14="http://schemas.microsoft.com/office/drawing/2010/main">
                <a:solidFill>
                  <a:srgbClr val="FFFFFF"/>
                </a:solidFill>
              </a14:hiddenFill>
            </a:ext>
          </a:extLst>
        </p:spPr>
      </p:pic>
      <p:pic>
        <p:nvPicPr>
          <p:cNvPr id="82954" name="Picture 10" descr="fcn">
            <a:extLst>
              <a:ext uri="{FF2B5EF4-FFF2-40B4-BE49-F238E27FC236}">
                <a16:creationId xmlns:a16="http://schemas.microsoft.com/office/drawing/2014/main" id="{B7BEAD0E-5D27-FC01-21FB-0141ECD7A1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857" y="5551906"/>
            <a:ext cx="4037677" cy="1154076"/>
          </a:xfrm>
          <a:prstGeom prst="rect">
            <a:avLst/>
          </a:prstGeom>
          <a:noFill/>
          <a:extLst>
            <a:ext uri="{909E8E84-426E-40DD-AFC4-6F175D3DCCD1}">
              <a14:hiddenFill xmlns:a14="http://schemas.microsoft.com/office/drawing/2010/main">
                <a:solidFill>
                  <a:srgbClr val="FFFFFF"/>
                </a:solidFill>
              </a14:hiddenFill>
            </a:ext>
          </a:extLst>
        </p:spPr>
      </p:pic>
      <p:pic>
        <p:nvPicPr>
          <p:cNvPr id="82956" name="Picture 12" descr="enc_dec_rnn">
            <a:extLst>
              <a:ext uri="{FF2B5EF4-FFF2-40B4-BE49-F238E27FC236}">
                <a16:creationId xmlns:a16="http://schemas.microsoft.com/office/drawing/2014/main" id="{8A66A52F-2B94-97EE-8489-FAB46AB5F5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8712" y="4276888"/>
            <a:ext cx="2286000" cy="12117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5C6FA4-2CB1-76D4-DF26-B823B99B4FE0}"/>
              </a:ext>
            </a:extLst>
          </p:cNvPr>
          <p:cNvSpPr/>
          <p:nvPr/>
        </p:nvSpPr>
        <p:spPr>
          <a:xfrm>
            <a:off x="3435191" y="6849846"/>
            <a:ext cx="4775731" cy="349968"/>
          </a:xfrm>
          <a:prstGeom prst="rect">
            <a:avLst/>
          </a:prstGeom>
        </p:spPr>
        <p:txBody>
          <a:bodyPr wrap="none">
            <a:spAutoFit/>
          </a:bodyPr>
          <a:lstStyle/>
          <a:p>
            <a:r>
              <a:rPr lang="en-SA" dirty="0"/>
              <a:t>https://theaisummer.com/speech-recognition/</a:t>
            </a:r>
          </a:p>
        </p:txBody>
      </p:sp>
    </p:spTree>
    <p:extLst>
      <p:ext uri="{BB962C8B-B14F-4D97-AF65-F5344CB8AC3E}">
        <p14:creationId xmlns:p14="http://schemas.microsoft.com/office/powerpoint/2010/main" val="4135634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42201FBF-A251-24C6-802E-749850CF3EBC}"/>
              </a:ext>
            </a:extLst>
          </p:cNvPr>
          <p:cNvSpPr>
            <a:spLocks noGrp="1" noChangeArrowheads="1"/>
          </p:cNvSpPr>
          <p:nvPr>
            <p:ph type="title"/>
          </p:nvPr>
        </p:nvSpPr>
        <p:spPr>
          <a:xfrm>
            <a:off x="741363" y="600075"/>
            <a:ext cx="860901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Performance Evaluation</a:t>
            </a:r>
          </a:p>
        </p:txBody>
      </p:sp>
      <p:sp>
        <p:nvSpPr>
          <p:cNvPr id="5123" name="Rectangle 2">
            <a:extLst>
              <a:ext uri="{FF2B5EF4-FFF2-40B4-BE49-F238E27FC236}">
                <a16:creationId xmlns:a16="http://schemas.microsoft.com/office/drawing/2014/main" id="{72013D3F-CAFA-27C9-DB4D-8B9877C576D3}"/>
              </a:ext>
            </a:extLst>
          </p:cNvPr>
          <p:cNvSpPr>
            <a:spLocks noGrp="1" noChangeArrowheads="1"/>
          </p:cNvSpPr>
          <p:nvPr>
            <p:ph type="body" idx="1"/>
          </p:nvPr>
        </p:nvSpPr>
        <p:spPr>
          <a:xfrm>
            <a:off x="741363" y="2101850"/>
            <a:ext cx="8609012" cy="4672013"/>
          </a:xfrm>
        </p:spPr>
        <p:txBody>
          <a:bodyPr/>
          <a:lstStyle/>
          <a:p>
            <a:pPr marL="0" indent="0"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Accuracy</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Percentage of tokens correctly recognized</a:t>
            </a:r>
          </a:p>
          <a:p>
            <a:pPr marL="0" indent="0"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Error Rate</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Inverse of accuracy</a:t>
            </a:r>
          </a:p>
          <a:p>
            <a:pPr marL="0" indent="0"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Token Type</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Phones</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Words*</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Sentences</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Semantics?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83814241-65BC-E0B3-029A-C07812062DA0}"/>
              </a:ext>
            </a:extLst>
          </p:cNvPr>
          <p:cNvSpPr>
            <a:spLocks noGrp="1" noChangeArrowheads="1"/>
          </p:cNvSpPr>
          <p:nvPr>
            <p:ph type="title"/>
          </p:nvPr>
        </p:nvSpPr>
        <p:spPr>
          <a:xfrm>
            <a:off x="741363" y="600075"/>
            <a:ext cx="860901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Acoustic Model</a:t>
            </a:r>
          </a:p>
        </p:txBody>
      </p:sp>
      <p:sp>
        <p:nvSpPr>
          <p:cNvPr id="24579" name="Rectangle 2">
            <a:extLst>
              <a:ext uri="{FF2B5EF4-FFF2-40B4-BE49-F238E27FC236}">
                <a16:creationId xmlns:a16="http://schemas.microsoft.com/office/drawing/2014/main" id="{DB98279E-5A55-5703-FCB1-97AD7FE36B76}"/>
              </a:ext>
            </a:extLst>
          </p:cNvPr>
          <p:cNvSpPr>
            <a:spLocks noGrp="1" noChangeArrowheads="1"/>
          </p:cNvSpPr>
          <p:nvPr>
            <p:ph type="body" idx="1"/>
          </p:nvPr>
        </p:nvSpPr>
        <p:spPr>
          <a:xfrm>
            <a:off x="741363" y="2101850"/>
            <a:ext cx="8609012" cy="4672013"/>
          </a:xfrm>
        </p:spPr>
        <p:txBody>
          <a:bodyPr/>
          <a:lstStyle/>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For each frame of data, we need some way of describing the likelihood of it belonging to any of our classes</a:t>
            </a:r>
          </a:p>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Two methods are commonly used</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Multilayer perceptron (MLP) gives the likelihood of a class given the data</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Gaussian Mixture Model (GMM) gives the likelihood of the data given a class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F2864E37-CE77-4C4E-7DD7-1F102188FDF0}"/>
              </a:ext>
            </a:extLst>
          </p:cNvPr>
          <p:cNvSpPr>
            <a:spLocks noGrp="1" noChangeArrowheads="1"/>
          </p:cNvSpPr>
          <p:nvPr>
            <p:ph type="title"/>
          </p:nvPr>
        </p:nvSpPr>
        <p:spPr>
          <a:xfrm>
            <a:off x="741363" y="600075"/>
            <a:ext cx="860901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Language Model</a:t>
            </a:r>
          </a:p>
        </p:txBody>
      </p:sp>
      <p:sp>
        <p:nvSpPr>
          <p:cNvPr id="27651" name="Rectangle 2">
            <a:extLst>
              <a:ext uri="{FF2B5EF4-FFF2-40B4-BE49-F238E27FC236}">
                <a16:creationId xmlns:a16="http://schemas.microsoft.com/office/drawing/2014/main" id="{FEA2D70D-3F24-82FF-4ED1-C88F6C7ED178}"/>
              </a:ext>
            </a:extLst>
          </p:cNvPr>
          <p:cNvSpPr>
            <a:spLocks noGrp="1" noChangeArrowheads="1"/>
          </p:cNvSpPr>
          <p:nvPr>
            <p:ph type="body" idx="1"/>
          </p:nvPr>
        </p:nvSpPr>
        <p:spPr>
          <a:xfrm>
            <a:off x="741363" y="2101850"/>
            <a:ext cx="8609012" cy="4672013"/>
          </a:xfrm>
        </p:spPr>
        <p:txBody>
          <a:bodyPr/>
          <a:lstStyle/>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Now we need some way of representing the likelihood of any given word sequence</a:t>
            </a:r>
          </a:p>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Many methods exist, but ngrams are the most common</a:t>
            </a:r>
          </a:p>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Ngrams models are trained by simply counting the occurrences of words in a training set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425F9E7F-A153-9FA9-FBE7-B895A75FD43B}"/>
              </a:ext>
            </a:extLst>
          </p:cNvPr>
          <p:cNvSpPr>
            <a:spLocks noGrp="1" noChangeArrowheads="1"/>
          </p:cNvSpPr>
          <p:nvPr>
            <p:ph type="title"/>
          </p:nvPr>
        </p:nvSpPr>
        <p:spPr>
          <a:xfrm>
            <a:off x="741363" y="600075"/>
            <a:ext cx="860901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Ngrams</a:t>
            </a:r>
          </a:p>
        </p:txBody>
      </p:sp>
      <p:sp>
        <p:nvSpPr>
          <p:cNvPr id="28675" name="Rectangle 2">
            <a:extLst>
              <a:ext uri="{FF2B5EF4-FFF2-40B4-BE49-F238E27FC236}">
                <a16:creationId xmlns:a16="http://schemas.microsoft.com/office/drawing/2014/main" id="{114E9AF3-5389-4CE5-ABC6-4CB86654B08E}"/>
              </a:ext>
            </a:extLst>
          </p:cNvPr>
          <p:cNvSpPr>
            <a:spLocks noGrp="1" noChangeArrowheads="1"/>
          </p:cNvSpPr>
          <p:nvPr>
            <p:ph type="body" idx="1"/>
          </p:nvPr>
        </p:nvSpPr>
        <p:spPr>
          <a:xfrm>
            <a:off x="741363" y="2101850"/>
            <a:ext cx="8609012" cy="4672013"/>
          </a:xfrm>
        </p:spPr>
        <p:txBody>
          <a:bodyPr/>
          <a:lstStyle/>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A unigram is the probability of any word in isolation</a:t>
            </a:r>
          </a:p>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A bigram is the probability of a given word given the previous word</a:t>
            </a:r>
          </a:p>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Higher order </a:t>
            </a:r>
            <a:r>
              <a:rPr lang="en-GB" altLang="en-SA" dirty="0" err="1"/>
              <a:t>ngrams</a:t>
            </a:r>
            <a:r>
              <a:rPr lang="en-GB" altLang="en-SA" dirty="0"/>
              <a:t> continue in a similar fashion</a:t>
            </a:r>
          </a:p>
          <a:p>
            <a:pPr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A backoff probability is used for any unseen data</a:t>
            </a:r>
          </a:p>
        </p:txBody>
      </p:sp>
      <p:pic>
        <p:nvPicPr>
          <p:cNvPr id="4" name="Picture 4" descr="ASR">
            <a:extLst>
              <a:ext uri="{FF2B5EF4-FFF2-40B4-BE49-F238E27FC236}">
                <a16:creationId xmlns:a16="http://schemas.microsoft.com/office/drawing/2014/main" id="{3DE204A0-3643-B846-42B6-E0CB7683E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12" y="5380037"/>
            <a:ext cx="7588250" cy="2041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BBC56EF-7DEB-5850-09B9-A1DA3CBEB88B}"/>
              </a:ext>
            </a:extLst>
          </p:cNvPr>
          <p:cNvSpPr>
            <a:spLocks noGrp="1" noChangeArrowheads="1"/>
          </p:cNvSpPr>
          <p:nvPr>
            <p:ph type="title"/>
          </p:nvPr>
        </p:nvSpPr>
        <p:spPr>
          <a:xfrm>
            <a:off x="741363" y="555625"/>
            <a:ext cx="860901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Why?</a:t>
            </a:r>
          </a:p>
        </p:txBody>
      </p:sp>
      <p:sp>
        <p:nvSpPr>
          <p:cNvPr id="4099" name="Rectangle 2">
            <a:extLst>
              <a:ext uri="{FF2B5EF4-FFF2-40B4-BE49-F238E27FC236}">
                <a16:creationId xmlns:a16="http://schemas.microsoft.com/office/drawing/2014/main" id="{18FD4CE0-041F-4C01-B6A3-5CBA4193DE1A}"/>
              </a:ext>
            </a:extLst>
          </p:cNvPr>
          <p:cNvSpPr>
            <a:spLocks noGrp="1" noChangeArrowheads="1"/>
          </p:cNvSpPr>
          <p:nvPr>
            <p:ph type="body" idx="1"/>
          </p:nvPr>
        </p:nvSpPr>
        <p:spPr>
          <a:xfrm>
            <a:off x="1471613" y="2516187"/>
            <a:ext cx="8609012" cy="1263650"/>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dirty="0"/>
              <a:t>Speech recognition </a:t>
            </a:r>
            <a:r>
              <a:rPr lang="en-US" b="1" dirty="0"/>
              <a:t>enables hands-free control of various devices and equipment</a:t>
            </a:r>
            <a:r>
              <a:rPr lang="en-US" dirty="0"/>
              <a:t> </a:t>
            </a:r>
            <a:endParaRPr lang="en-GB" altLang="en-SA" dirty="0"/>
          </a:p>
        </p:txBody>
      </p:sp>
      <p:pic>
        <p:nvPicPr>
          <p:cNvPr id="4101" name="Picture 5" descr="Compare the Privacy Practices of the Most Popular Smart Speakers with  Virtual Assistants | Common Sense Education">
            <a:extLst>
              <a:ext uri="{FF2B5EF4-FFF2-40B4-BE49-F238E27FC236}">
                <a16:creationId xmlns:a16="http://schemas.microsoft.com/office/drawing/2014/main" id="{286F613A-BD4D-8B0E-0524-FA8349B1A9B6}"/>
              </a:ext>
            </a:extLst>
          </p:cNvPr>
          <p:cNvPicPr>
            <a:picLocks noChangeAspect="1" noChangeArrowheads="1"/>
          </p:cNvPicPr>
          <p:nvPr/>
        </p:nvPicPr>
        <p:blipFill>
          <a:blip r:embed="rId3">
            <a:duotone>
              <a:prstClr val="black"/>
              <a:srgbClr val="DDDDDD">
                <a:tint val="45000"/>
                <a:satMod val="400000"/>
              </a:srgbClr>
            </a:duotone>
            <a:extLst>
              <a:ext uri="{BEBA8EAE-BF5A-486C-A8C5-ECC9F3942E4B}">
                <a14:imgProps xmlns:a14="http://schemas.microsoft.com/office/drawing/2010/main">
                  <a14:imgLayer r:embed="rId4">
                    <a14:imgEffect>
                      <a14:backgroundRemoval t="10000" b="90000" l="8375" r="93625">
                        <a14:foregroundMark x1="22875" y1="33333" x2="14000" y2="33778"/>
                        <a14:foregroundMark x1="14000" y1="33778" x2="9000" y2="45778"/>
                        <a14:foregroundMark x1="9000" y1="45778" x2="8375" y2="73778"/>
                        <a14:foregroundMark x1="88500" y1="57778" x2="93375" y2="71778"/>
                        <a14:foregroundMark x1="93375" y1="71778" x2="93250" y2="87111"/>
                        <a14:foregroundMark x1="93250" y1="87111" x2="90250" y2="87556"/>
                        <a14:foregroundMark x1="93625" y1="57778" x2="93625" y2="57778"/>
                      </a14:backgroundRemoval>
                    </a14:imgEffect>
                  </a14:imgLayer>
                </a14:imgProps>
              </a:ext>
              <a:ext uri="{28A0092B-C50C-407E-A947-70E740481C1C}">
                <a14:useLocalDpi xmlns:a14="http://schemas.microsoft.com/office/drawing/2010/main" val="0"/>
              </a:ext>
            </a:extLst>
          </a:blip>
          <a:srcRect/>
          <a:stretch>
            <a:fillRect/>
          </a:stretch>
        </p:blipFill>
        <p:spPr bwMode="auto">
          <a:xfrm>
            <a:off x="2297112" y="3799370"/>
            <a:ext cx="5954713" cy="334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49940E09-2677-1675-6F1B-B7A30D9E5B2D}"/>
              </a:ext>
            </a:extLst>
          </p:cNvPr>
          <p:cNvSpPr>
            <a:spLocks noGrp="1" noChangeArrowheads="1"/>
          </p:cNvSpPr>
          <p:nvPr>
            <p:ph type="title"/>
          </p:nvPr>
        </p:nvSpPr>
        <p:spPr>
          <a:xfrm>
            <a:off x="741363" y="600075"/>
            <a:ext cx="860901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What is Speech?</a:t>
            </a:r>
          </a:p>
        </p:txBody>
      </p:sp>
      <p:sp>
        <p:nvSpPr>
          <p:cNvPr id="6147" name="Rectangle 2">
            <a:extLst>
              <a:ext uri="{FF2B5EF4-FFF2-40B4-BE49-F238E27FC236}">
                <a16:creationId xmlns:a16="http://schemas.microsoft.com/office/drawing/2014/main" id="{6499B547-ACB3-B889-B5C7-3AB0B8B6D3EE}"/>
              </a:ext>
            </a:extLst>
          </p:cNvPr>
          <p:cNvSpPr>
            <a:spLocks noGrp="1" noChangeArrowheads="1"/>
          </p:cNvSpPr>
          <p:nvPr>
            <p:ph type="body" idx="1"/>
          </p:nvPr>
        </p:nvSpPr>
        <p:spPr>
          <a:xfrm>
            <a:off x="741363" y="2101850"/>
            <a:ext cx="8609012" cy="4672013"/>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Analog signal produced by humans</a:t>
            </a:r>
          </a:p>
        </p:txBody>
      </p:sp>
      <p:pic>
        <p:nvPicPr>
          <p:cNvPr id="7" name="Picture 4">
            <a:extLst>
              <a:ext uri="{FF2B5EF4-FFF2-40B4-BE49-F238E27FC236}">
                <a16:creationId xmlns:a16="http://schemas.microsoft.com/office/drawing/2014/main" id="{9BA53C94-BF12-0625-7061-0E8E948A4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3863974"/>
            <a:ext cx="2376487" cy="22653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E867D2D3-D7F6-4CD4-9FE9-8291AADE0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5" y="4008437"/>
            <a:ext cx="2795587" cy="20034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4">
            <a:extLst>
              <a:ext uri="{FF2B5EF4-FFF2-40B4-BE49-F238E27FC236}">
                <a16:creationId xmlns:a16="http://schemas.microsoft.com/office/drawing/2014/main" id="{861C51C1-9C4A-AF6D-A2FF-46CA918B6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925" y="4800599"/>
            <a:ext cx="3024187" cy="83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49940E09-2677-1675-6F1B-B7A30D9E5B2D}"/>
              </a:ext>
            </a:extLst>
          </p:cNvPr>
          <p:cNvSpPr>
            <a:spLocks noGrp="1" noChangeArrowheads="1"/>
          </p:cNvSpPr>
          <p:nvPr>
            <p:ph type="title"/>
          </p:nvPr>
        </p:nvSpPr>
        <p:spPr>
          <a:xfrm>
            <a:off x="741363" y="600075"/>
            <a:ext cx="8609012" cy="1173163"/>
          </a:xfrm>
        </p:spPr>
        <p:txBody>
          <a:bodyPr/>
          <a:lstStyle/>
          <a:p>
            <a:pPr algn="ctr" defTabSz="457200" rtl="1" eaLnBrk="1"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SA" dirty="0"/>
              <a:t>Sampling</a:t>
            </a:r>
            <a:endParaRPr lang="en-GB" altLang="en-SA" dirty="0"/>
          </a:p>
        </p:txBody>
      </p:sp>
      <p:pic>
        <p:nvPicPr>
          <p:cNvPr id="78850" name="Picture 2" descr="Figure 2.15">
            <a:extLst>
              <a:ext uri="{FF2B5EF4-FFF2-40B4-BE49-F238E27FC236}">
                <a16:creationId xmlns:a16="http://schemas.microsoft.com/office/drawing/2014/main" id="{C4E77F44-BA0C-4034-CFFE-8BF164BC1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512" y="5150773"/>
            <a:ext cx="5770669" cy="2133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41D37D0-3522-3492-1401-A3134F9B2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112" y="3557766"/>
            <a:ext cx="3000375" cy="11985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9034893-89F8-77CB-87E8-D013BA3DD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424" y="2190929"/>
            <a:ext cx="1800225"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0">
            <a:extLst>
              <a:ext uri="{FF2B5EF4-FFF2-40B4-BE49-F238E27FC236}">
                <a16:creationId xmlns:a16="http://schemas.microsoft.com/office/drawing/2014/main" id="{4AAF4733-435E-0F4A-4B24-F2FC567659B1}"/>
              </a:ext>
            </a:extLst>
          </p:cNvPr>
          <p:cNvSpPr txBox="1">
            <a:spLocks noChangeArrowheads="1"/>
          </p:cNvSpPr>
          <p:nvPr/>
        </p:nvSpPr>
        <p:spPr bwMode="auto">
          <a:xfrm>
            <a:off x="2185987" y="3125966"/>
            <a:ext cx="210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A"/>
              <a:t>Acoustic waveform</a:t>
            </a:r>
          </a:p>
        </p:txBody>
      </p:sp>
      <p:sp>
        <p:nvSpPr>
          <p:cNvPr id="11" name="Text Box 11">
            <a:extLst>
              <a:ext uri="{FF2B5EF4-FFF2-40B4-BE49-F238E27FC236}">
                <a16:creationId xmlns:a16="http://schemas.microsoft.com/office/drawing/2014/main" id="{326E1AFE-C758-212F-4E2A-C0A62999EABE}"/>
              </a:ext>
            </a:extLst>
          </p:cNvPr>
          <p:cNvSpPr txBox="1">
            <a:spLocks noChangeArrowheads="1"/>
          </p:cNvSpPr>
          <p:nvPr/>
        </p:nvSpPr>
        <p:spPr bwMode="auto">
          <a:xfrm>
            <a:off x="5499099" y="3125966"/>
            <a:ext cx="170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A"/>
              <a:t>Acoustic signal</a:t>
            </a:r>
          </a:p>
        </p:txBody>
      </p:sp>
      <p:pic>
        <p:nvPicPr>
          <p:cNvPr id="12" name="Picture 13">
            <a:extLst>
              <a:ext uri="{FF2B5EF4-FFF2-40B4-BE49-F238E27FC236}">
                <a16:creationId xmlns:a16="http://schemas.microsoft.com/office/drawing/2014/main" id="{71690C1F-D861-CD64-B677-1800CE78C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208244">
            <a:off x="4450556" y="2158385"/>
            <a:ext cx="525462" cy="145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8971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BBC56EF-7DEB-5850-09B9-A1DA3CBEB88B}"/>
              </a:ext>
            </a:extLst>
          </p:cNvPr>
          <p:cNvSpPr>
            <a:spLocks noGrp="1" noChangeArrowheads="1"/>
          </p:cNvSpPr>
          <p:nvPr>
            <p:ph type="title"/>
          </p:nvPr>
        </p:nvSpPr>
        <p:spPr>
          <a:xfrm>
            <a:off x="741363" y="555625"/>
            <a:ext cx="860901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The SR Problem</a:t>
            </a:r>
          </a:p>
        </p:txBody>
      </p:sp>
      <p:sp>
        <p:nvSpPr>
          <p:cNvPr id="4099" name="Rectangle 2">
            <a:extLst>
              <a:ext uri="{FF2B5EF4-FFF2-40B4-BE49-F238E27FC236}">
                <a16:creationId xmlns:a16="http://schemas.microsoft.com/office/drawing/2014/main" id="{18FD4CE0-041F-4C01-B6A3-5CBA4193DE1A}"/>
              </a:ext>
            </a:extLst>
          </p:cNvPr>
          <p:cNvSpPr>
            <a:spLocks noGrp="1" noChangeArrowheads="1"/>
          </p:cNvSpPr>
          <p:nvPr>
            <p:ph type="body" idx="1"/>
          </p:nvPr>
        </p:nvSpPr>
        <p:spPr>
          <a:xfrm>
            <a:off x="741363" y="2101850"/>
            <a:ext cx="8609012" cy="4762500"/>
          </a:xfrm>
        </p:spPr>
        <p:txBody>
          <a:bodyPr/>
          <a:lstStyle/>
          <a:p>
            <a:pPr marL="0" indent="0" algn="l" defTabSz="457200" rtl="0" eaLnBrk="1" fontAlgn="base" hangingPunct="0">
              <a:lnSpc>
                <a:spcPct val="93000"/>
              </a:lnSpc>
              <a:spcBef>
                <a:spcPct val="0"/>
              </a:spcBef>
              <a:spcAft>
                <a:spcPct val="0"/>
              </a:spcAft>
              <a:buClr>
                <a:srgbClr val="0E594D"/>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400" dirty="0"/>
              <a:t>Given digital audio signal:</a:t>
            </a:r>
          </a:p>
          <a:p>
            <a:pPr marL="0" indent="0" algn="l" defTabSz="457200" rtl="0" eaLnBrk="1" fontAlgn="base" hangingPunct="0">
              <a:lnSpc>
                <a:spcPct val="93000"/>
              </a:lnSpc>
              <a:spcBef>
                <a:spcPct val="0"/>
              </a:spcBef>
              <a:spcAft>
                <a:spcPct val="0"/>
              </a:spcAft>
              <a:buClr>
                <a:srgbClr val="0E594D"/>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SA" sz="2400" dirty="0"/>
          </a:p>
          <a:p>
            <a:pPr marL="457200" indent="-457200" algn="l" defTabSz="457200" rtl="0" eaLnBrk="1" fontAlgn="base" hangingPunct="0">
              <a:lnSpc>
                <a:spcPct val="93000"/>
              </a:lnSpc>
              <a:spcBef>
                <a:spcPct val="0"/>
              </a:spcBef>
              <a:spcAft>
                <a:spcPct val="0"/>
              </a:spcAft>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400" dirty="0"/>
              <a:t>Who is speaking?</a:t>
            </a:r>
          </a:p>
          <a:p>
            <a:pPr marL="889000" lvl="1" indent="-457200" eaLnBrk="1">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Identity</a:t>
            </a:r>
          </a:p>
          <a:p>
            <a:pPr marL="889000" lvl="1" indent="-457200" eaLnBrk="1">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Gender</a:t>
            </a:r>
          </a:p>
          <a:p>
            <a:pPr marL="889000" lvl="1" indent="-457200" eaLnBrk="1">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Accent</a:t>
            </a:r>
          </a:p>
          <a:p>
            <a:pPr marL="889000" lvl="1" indent="-457200" eaLnBrk="1">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Language</a:t>
            </a:r>
          </a:p>
          <a:p>
            <a:pPr marL="889000" lvl="1" indent="-457200" eaLnBrk="1">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..etc</a:t>
            </a:r>
          </a:p>
          <a:p>
            <a:pPr marL="457200" indent="-457200" eaLnBrk="1">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400" dirty="0"/>
              <a:t>What is he/she saying?</a:t>
            </a:r>
          </a:p>
          <a:p>
            <a:pPr marL="889000" lvl="1" indent="-457200" eaLnBrk="1">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Letters</a:t>
            </a:r>
          </a:p>
          <a:p>
            <a:pPr marL="889000" lvl="1" indent="-457200" eaLnBrk="1">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Words</a:t>
            </a:r>
          </a:p>
          <a:p>
            <a:pPr marL="889000" lvl="1" indent="-457200" eaLnBrk="1">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Sentence</a:t>
            </a:r>
          </a:p>
          <a:p>
            <a:pPr marL="889000" lvl="1" indent="-457200" eaLnBrk="1">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sz="2000" dirty="0"/>
              <a:t>Commands</a:t>
            </a:r>
          </a:p>
          <a:p>
            <a:pPr marL="457200" indent="-457200" eaLnBrk="1">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SA" sz="2400" dirty="0"/>
          </a:p>
          <a:p>
            <a:pPr marL="457200" indent="-457200" algn="l" defTabSz="457200" rtl="0" eaLnBrk="1" fontAlgn="base" hangingPunct="0">
              <a:lnSpc>
                <a:spcPct val="93000"/>
              </a:lnSpc>
              <a:spcBef>
                <a:spcPct val="0"/>
              </a:spcBef>
              <a:spcAft>
                <a:spcPct val="0"/>
              </a:spcAft>
              <a:buClr>
                <a:srgbClr val="0E594D"/>
              </a:buClr>
              <a:buSzPct val="45000"/>
              <a:buFontTx/>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SA" sz="2400" dirty="0"/>
          </a:p>
          <a:p>
            <a:pPr marL="457200" indent="-457200" algn="l" defTabSz="457200" rtl="0" eaLnBrk="1" fontAlgn="base" hangingPunct="0">
              <a:lnSpc>
                <a:spcPct val="93000"/>
              </a:lnSpc>
              <a:spcBef>
                <a:spcPct val="0"/>
              </a:spcBef>
              <a:spcAft>
                <a:spcPct val="0"/>
              </a:spcAft>
              <a:buClr>
                <a:srgbClr val="0E594D"/>
              </a:buClr>
              <a:buSzPct val="45000"/>
              <a:buFontTx/>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SA" sz="2400" dirty="0"/>
          </a:p>
          <a:p>
            <a:pPr marL="0" indent="0" algn="l" defTabSz="457200" rtl="0" eaLnBrk="1" fontAlgn="base" hangingPunct="0">
              <a:lnSpc>
                <a:spcPct val="93000"/>
              </a:lnSpc>
              <a:spcBef>
                <a:spcPct val="0"/>
              </a:spcBef>
              <a:spcAft>
                <a:spcPct val="0"/>
              </a:spcAft>
              <a:buClr>
                <a:srgbClr val="0E594D"/>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SA" sz="2400" dirty="0"/>
          </a:p>
        </p:txBody>
      </p:sp>
    </p:spTree>
    <p:extLst>
      <p:ext uri="{BB962C8B-B14F-4D97-AF65-F5344CB8AC3E}">
        <p14:creationId xmlns:p14="http://schemas.microsoft.com/office/powerpoint/2010/main" val="12014212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BBC56EF-7DEB-5850-09B9-A1DA3CBEB88B}"/>
              </a:ext>
            </a:extLst>
          </p:cNvPr>
          <p:cNvSpPr>
            <a:spLocks noGrp="1" noChangeArrowheads="1"/>
          </p:cNvSpPr>
          <p:nvPr>
            <p:ph type="title"/>
          </p:nvPr>
        </p:nvSpPr>
        <p:spPr>
          <a:xfrm>
            <a:off x="741363" y="555625"/>
            <a:ext cx="860901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The SR Problem</a:t>
            </a:r>
          </a:p>
        </p:txBody>
      </p:sp>
      <p:sp>
        <p:nvSpPr>
          <p:cNvPr id="4099" name="Rectangle 2">
            <a:extLst>
              <a:ext uri="{FF2B5EF4-FFF2-40B4-BE49-F238E27FC236}">
                <a16:creationId xmlns:a16="http://schemas.microsoft.com/office/drawing/2014/main" id="{18FD4CE0-041F-4C01-B6A3-5CBA4193DE1A}"/>
              </a:ext>
            </a:extLst>
          </p:cNvPr>
          <p:cNvSpPr>
            <a:spLocks noGrp="1" noChangeArrowheads="1"/>
          </p:cNvSpPr>
          <p:nvPr>
            <p:ph type="body" idx="1"/>
          </p:nvPr>
        </p:nvSpPr>
        <p:spPr>
          <a:xfrm>
            <a:off x="741363" y="2101850"/>
            <a:ext cx="8609012" cy="4762500"/>
          </a:xfrm>
        </p:spPr>
        <p:txBody>
          <a:bodyPr/>
          <a:lstStyle/>
          <a:p>
            <a:pPr marL="0" indent="0" eaLnBrk="1">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The </a:t>
            </a:r>
            <a:r>
              <a:rPr lang="en-US" altLang="en-SA" dirty="0"/>
              <a:t>solution</a:t>
            </a:r>
            <a:r>
              <a:rPr lang="en-GB" altLang="en-SA" dirty="0"/>
              <a:t> depends on many factors</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Microphone: Close-mic, throat-mic, microphone array, audio-visual</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Sources: band-limited, background noise, reverberation</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Speaker: speaker dependent, speaker independent</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Language: open/closed vocabulary, vocabulary size, read/spontaneous speech</a:t>
            </a:r>
          </a:p>
          <a:p>
            <a:pPr lvl="1" eaLnBrk="1">
              <a:buFont typeface="Symbol"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Output: Transcription, speaker id, keywords</a:t>
            </a:r>
          </a:p>
        </p:txBody>
      </p:sp>
    </p:spTree>
    <p:extLst>
      <p:ext uri="{BB962C8B-B14F-4D97-AF65-F5344CB8AC3E}">
        <p14:creationId xmlns:p14="http://schemas.microsoft.com/office/powerpoint/2010/main" val="33172400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1BBC56EF-7DEB-5850-09B9-A1DA3CBEB88B}"/>
              </a:ext>
            </a:extLst>
          </p:cNvPr>
          <p:cNvSpPr>
            <a:spLocks noGrp="1" noChangeArrowheads="1"/>
          </p:cNvSpPr>
          <p:nvPr>
            <p:ph type="title"/>
          </p:nvPr>
        </p:nvSpPr>
        <p:spPr>
          <a:xfrm>
            <a:off x="741363" y="555625"/>
            <a:ext cx="860901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dirty="0"/>
              <a:t>The SR Problem</a:t>
            </a:r>
          </a:p>
        </p:txBody>
      </p:sp>
      <p:pic>
        <p:nvPicPr>
          <p:cNvPr id="6" name="Picture 5" descr="Diagram&#10;&#10;Description automatically generated">
            <a:extLst>
              <a:ext uri="{FF2B5EF4-FFF2-40B4-BE49-F238E27FC236}">
                <a16:creationId xmlns:a16="http://schemas.microsoft.com/office/drawing/2014/main" id="{00DCC4B3-0B72-3FB0-F5A7-E5256F5E0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112" y="2103437"/>
            <a:ext cx="7439392" cy="2126622"/>
          </a:xfrm>
          <a:prstGeom prst="rect">
            <a:avLst/>
          </a:prstGeom>
        </p:spPr>
      </p:pic>
      <p:sp>
        <p:nvSpPr>
          <p:cNvPr id="9" name="Rectangle 2">
            <a:extLst>
              <a:ext uri="{FF2B5EF4-FFF2-40B4-BE49-F238E27FC236}">
                <a16:creationId xmlns:a16="http://schemas.microsoft.com/office/drawing/2014/main" id="{AB59C999-575E-A4AD-77B5-16D39C46DF8D}"/>
              </a:ext>
            </a:extLst>
          </p:cNvPr>
          <p:cNvSpPr txBox="1">
            <a:spLocks noChangeArrowheads="1"/>
          </p:cNvSpPr>
          <p:nvPr/>
        </p:nvSpPr>
        <p:spPr bwMode="auto">
          <a:xfrm>
            <a:off x="741363" y="4737726"/>
            <a:ext cx="8609012" cy="2126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431800" indent="-323850" algn="l" defTabSz="457200" rtl="0" eaLnBrk="0" fontAlgn="base" hangingPunct="0">
              <a:lnSpc>
                <a:spcPct val="93000"/>
              </a:lnSpc>
              <a:spcBef>
                <a:spcPct val="0"/>
              </a:spcBef>
              <a:spcAft>
                <a:spcPct val="0"/>
              </a:spcAft>
              <a:buClr>
                <a:srgbClr val="0E594D"/>
              </a:buClr>
              <a:buSzPct val="45000"/>
              <a:buFont typeface="Wingdings" pitchFamily="2" charset="2"/>
              <a:defRPr sz="3200">
                <a:solidFill>
                  <a:srgbClr val="000000"/>
                </a:solidFill>
                <a:latin typeface="+mn-lt"/>
                <a:ea typeface="+mn-ea"/>
                <a:cs typeface="+mn-cs"/>
              </a:defRPr>
            </a:lvl1pPr>
            <a:lvl2pPr marL="863600" indent="-287338" algn="l" defTabSz="457200" rtl="0" eaLnBrk="0" fontAlgn="base" hangingPunct="0">
              <a:lnSpc>
                <a:spcPct val="93000"/>
              </a:lnSpc>
              <a:spcBef>
                <a:spcPct val="0"/>
              </a:spcBef>
              <a:spcAft>
                <a:spcPct val="0"/>
              </a:spcAft>
              <a:buClr>
                <a:srgbClr val="000000"/>
              </a:buClr>
              <a:buSzPct val="75000"/>
              <a:buFont typeface="Symbol" pitchFamily="2" charset="2"/>
              <a:defRPr sz="2800">
                <a:solidFill>
                  <a:srgbClr val="000000"/>
                </a:solidFill>
                <a:latin typeface="+mn-lt"/>
                <a:ea typeface="+mn-ea"/>
                <a:cs typeface="+mn-cs"/>
              </a:defRPr>
            </a:lvl2pPr>
            <a:lvl3pPr marL="1295400" indent="-215900" algn="l" defTabSz="457200" rtl="0" eaLnBrk="0" fontAlgn="base" hangingPunct="0">
              <a:lnSpc>
                <a:spcPct val="93000"/>
              </a:lnSpc>
              <a:spcBef>
                <a:spcPct val="0"/>
              </a:spcBef>
              <a:spcAft>
                <a:spcPct val="0"/>
              </a:spcAft>
              <a:buClr>
                <a:srgbClr val="000000"/>
              </a:buClr>
              <a:buSzPct val="45000"/>
              <a:buFont typeface="Wingdings" pitchFamily="2" charset="2"/>
              <a:defRPr sz="2400">
                <a:solidFill>
                  <a:srgbClr val="000000"/>
                </a:solidFill>
                <a:latin typeface="+mn-lt"/>
                <a:ea typeface="+mn-ea"/>
                <a:cs typeface="+mn-cs"/>
              </a:defRPr>
            </a:lvl3pPr>
            <a:lvl4pPr marL="1727200" indent="-215900" algn="l" defTabSz="457200" rtl="0" eaLnBrk="0" fontAlgn="base" hangingPunct="0">
              <a:lnSpc>
                <a:spcPct val="93000"/>
              </a:lnSpc>
              <a:spcBef>
                <a:spcPct val="0"/>
              </a:spcBef>
              <a:spcAft>
                <a:spcPct val="0"/>
              </a:spcAft>
              <a:buClr>
                <a:srgbClr val="000000"/>
              </a:buClr>
              <a:buSzPct val="75000"/>
              <a:buFont typeface="Symbol" pitchFamily="2" charset="2"/>
              <a:defRPr sz="2000">
                <a:solidFill>
                  <a:srgbClr val="000000"/>
                </a:solidFill>
                <a:latin typeface="+mn-lt"/>
                <a:ea typeface="+mn-ea"/>
                <a:cs typeface="+mn-cs"/>
              </a:defRPr>
            </a:lvl4pPr>
            <a:lvl5pPr marL="2159000" indent="-215900" algn="l" defTabSz="457200" rtl="0" eaLnBrk="0" fontAlgn="base" hangingPunct="0">
              <a:lnSpc>
                <a:spcPct val="93000"/>
              </a:lnSpc>
              <a:spcBef>
                <a:spcPct val="0"/>
              </a:spcBef>
              <a:spcAft>
                <a:spcPct val="0"/>
              </a:spcAft>
              <a:buClr>
                <a:srgbClr val="000000"/>
              </a:buClr>
              <a:buSzPct val="45000"/>
              <a:buFont typeface="Wingdings" pitchFamily="2" charset="2"/>
              <a:defRPr sz="2000">
                <a:solidFill>
                  <a:srgbClr val="000000"/>
                </a:solidFill>
                <a:latin typeface="+mn-lt"/>
                <a:ea typeface="+mn-ea"/>
                <a:cs typeface="+mn-cs"/>
              </a:defRPr>
            </a:lvl5pPr>
            <a:lvl6pPr marL="26162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6pPr>
            <a:lvl7pPr marL="30734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7pPr>
            <a:lvl8pPr marL="35306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8pPr>
            <a:lvl9pPr marL="3987800" indent="-215900" algn="l" defTabSz="457200" rtl="0" fontAlgn="base" hangingPunct="0">
              <a:lnSpc>
                <a:spcPct val="93000"/>
              </a:lnSpc>
              <a:spcBef>
                <a:spcPct val="0"/>
              </a:spcBef>
              <a:spcAft>
                <a:spcPct val="0"/>
              </a:spcAft>
              <a:buClr>
                <a:srgbClr val="000000"/>
              </a:buClr>
              <a:buSzPct val="45000"/>
              <a:buFont typeface="Wingdings" charset="2"/>
              <a:defRPr sz="2000">
                <a:solidFill>
                  <a:srgbClr val="000000"/>
                </a:solidFill>
                <a:latin typeface="+mn-lt"/>
                <a:ea typeface="+mn-ea"/>
                <a:cs typeface="+mn-cs"/>
              </a:defRPr>
            </a:lvl9pPr>
          </a:lstStyle>
          <a:p>
            <a:pPr marL="342900" indent="-342900" algn="l" defTabSz="457200" rtl="0" eaLnBrk="1" fontAlgn="base" hangingPunct="0">
              <a:lnSpc>
                <a:spcPct val="93000"/>
              </a:lnSpc>
              <a:spcBef>
                <a:spcPct val="0"/>
              </a:spcBef>
              <a:spcAft>
                <a:spcPct val="0"/>
              </a:spcAft>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SA" sz="2400" kern="0" dirty="0"/>
              <a:t>Data representation</a:t>
            </a:r>
          </a:p>
          <a:p>
            <a:pPr marL="342900" indent="-342900" algn="l" defTabSz="457200" rtl="0" eaLnBrk="1" fontAlgn="base" hangingPunct="0">
              <a:lnSpc>
                <a:spcPct val="93000"/>
              </a:lnSpc>
              <a:spcBef>
                <a:spcPct val="0"/>
              </a:spcBef>
              <a:spcAft>
                <a:spcPct val="0"/>
              </a:spcAft>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SA" sz="2400" kern="0" dirty="0"/>
              <a:t>Model architecture</a:t>
            </a:r>
          </a:p>
          <a:p>
            <a:pPr marL="342900" indent="-342900" algn="l" defTabSz="457200" rtl="0" eaLnBrk="1" fontAlgn="base" hangingPunct="0">
              <a:lnSpc>
                <a:spcPct val="93000"/>
              </a:lnSpc>
              <a:spcBef>
                <a:spcPct val="0"/>
              </a:spcBef>
              <a:spcAft>
                <a:spcPct val="0"/>
              </a:spcAft>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SA" sz="2400" kern="0" dirty="0"/>
              <a:t>Loss function</a:t>
            </a:r>
          </a:p>
          <a:p>
            <a:pPr marL="774700" lvl="1" indent="-342900" eaLnBrk="1">
              <a:buClr>
                <a:srgbClr val="0E594D"/>
              </a:buClr>
              <a:buSzPct val="45000"/>
              <a:buFont typeface="Wingdings" pitchFamily="2" charset="2"/>
              <a:buChar char="v"/>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SA" sz="2000" kern="0" dirty="0"/>
              <a:t>Performance evaluation</a:t>
            </a:r>
          </a:p>
        </p:txBody>
      </p:sp>
    </p:spTree>
    <p:extLst>
      <p:ext uri="{BB962C8B-B14F-4D97-AF65-F5344CB8AC3E}">
        <p14:creationId xmlns:p14="http://schemas.microsoft.com/office/powerpoint/2010/main" val="2812974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7CE83655-3CD5-A1A6-E2D0-B26212672228}"/>
              </a:ext>
            </a:extLst>
          </p:cNvPr>
          <p:cNvSpPr>
            <a:spLocks noGrp="1" noChangeArrowheads="1"/>
          </p:cNvSpPr>
          <p:nvPr>
            <p:ph type="title"/>
          </p:nvPr>
        </p:nvSpPr>
        <p:spPr>
          <a:xfrm>
            <a:off x="741363" y="600075"/>
            <a:ext cx="8609012" cy="1173163"/>
          </a:xfrm>
        </p:spPr>
        <p:txBody>
          <a:bodyPr/>
          <a:lstStyle/>
          <a:p>
            <a:pPr algn="ctr" defTabSz="457200" rtl="1" eaLnBrk="1" fontAlgn="base" hangingPunct="0">
              <a:lnSpc>
                <a:spcPct val="93000"/>
              </a:lnSpc>
              <a:spcBef>
                <a:spcPct val="0"/>
              </a:spcBef>
              <a:spcAft>
                <a:spcPct val="0"/>
              </a:spcAft>
              <a:buClr>
                <a:srgbClr val="000000"/>
              </a:buClr>
              <a:buSzPct val="45000"/>
              <a:buFont typeface="Wingdings" pitchFamily="2" charset="2"/>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SA" dirty="0"/>
              <a:t>Frequency domain</a:t>
            </a:r>
            <a:endParaRPr lang="en-GB" altLang="en-SA" dirty="0"/>
          </a:p>
        </p:txBody>
      </p:sp>
      <p:pic>
        <p:nvPicPr>
          <p:cNvPr id="11267" name="Picture 2">
            <a:extLst>
              <a:ext uri="{FF2B5EF4-FFF2-40B4-BE49-F238E27FC236}">
                <a16:creationId xmlns:a16="http://schemas.microsoft.com/office/drawing/2014/main" id="{5D6E2D95-3B1C-0F11-ABAB-8D5DD6651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537" y="4389437"/>
            <a:ext cx="4239651" cy="30414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descr="Chart, line chart&#10;&#10;Description automatically generated">
            <a:extLst>
              <a:ext uri="{FF2B5EF4-FFF2-40B4-BE49-F238E27FC236}">
                <a16:creationId xmlns:a16="http://schemas.microsoft.com/office/drawing/2014/main" id="{2F633799-5F65-12CE-84EF-E3D8AD0858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511" y="2102438"/>
            <a:ext cx="4976341" cy="2286999"/>
          </a:xfrm>
          <a:prstGeom prst="rect">
            <a:avLst/>
          </a:prstGeom>
        </p:spPr>
      </p:pic>
      <p:pic>
        <p:nvPicPr>
          <p:cNvPr id="11271" name="Picture 7" descr="Fourier Transforms and Theorems">
            <a:extLst>
              <a:ext uri="{FF2B5EF4-FFF2-40B4-BE49-F238E27FC236}">
                <a16:creationId xmlns:a16="http://schemas.microsoft.com/office/drawing/2014/main" id="{32218FBD-A2BB-AAE5-528D-BD0598E5F6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83" y="4690959"/>
            <a:ext cx="474499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1273" name="Picture 9" descr="Fast Fourier transform - Wikipedia">
            <a:extLst>
              <a:ext uri="{FF2B5EF4-FFF2-40B4-BE49-F238E27FC236}">
                <a16:creationId xmlns:a16="http://schemas.microsoft.com/office/drawing/2014/main" id="{9DB67C44-1FDA-4858-64CD-F2AE7FE52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0158" y="1918621"/>
            <a:ext cx="4150753" cy="232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06B4F764-920E-64E0-568D-5D8EFFFB7255}"/>
              </a:ext>
            </a:extLst>
          </p:cNvPr>
          <p:cNvSpPr>
            <a:spLocks noGrp="1" noChangeArrowheads="1"/>
          </p:cNvSpPr>
          <p:nvPr>
            <p:ph type="title"/>
          </p:nvPr>
        </p:nvSpPr>
        <p:spPr>
          <a:xfrm>
            <a:off x="741363" y="600075"/>
            <a:ext cx="860901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SA"/>
              <a:t>Feature Selection</a:t>
            </a:r>
          </a:p>
        </p:txBody>
      </p:sp>
      <p:pic>
        <p:nvPicPr>
          <p:cNvPr id="13317" name="Picture 5" descr="png">
            <a:extLst>
              <a:ext uri="{FF2B5EF4-FFF2-40B4-BE49-F238E27FC236}">
                <a16:creationId xmlns:a16="http://schemas.microsoft.com/office/drawing/2014/main" id="{073135FD-0025-04A6-DD9A-A4C284003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112" y="2636837"/>
            <a:ext cx="6248400" cy="405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LGC Sans"/>
        <a:cs typeface="DejaVu LGC Sans"/>
      </a:majorFont>
      <a:minorFont>
        <a:latin typeface="Arial"/>
        <a:ea typeface="DejaVu LGC Sans"/>
        <a:cs typeface="DejaVu LGC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TotalTime>
  <Words>1871</Words>
  <Application>Microsoft Macintosh PowerPoint</Application>
  <PresentationFormat>Custom</PresentationFormat>
  <Paragraphs>203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DejaVu LGC Sans</vt:lpstr>
      <vt:lpstr>Wingdings</vt:lpstr>
      <vt:lpstr>Symbol</vt:lpstr>
      <vt:lpstr>Times New Roman</vt:lpstr>
      <vt:lpstr>Office Theme</vt:lpstr>
      <vt:lpstr>PowerPoint Presentation</vt:lpstr>
      <vt:lpstr>Why?</vt:lpstr>
      <vt:lpstr>What is Speech?</vt:lpstr>
      <vt:lpstr>Sampling</vt:lpstr>
      <vt:lpstr>The SR Problem</vt:lpstr>
      <vt:lpstr>The SR Problem</vt:lpstr>
      <vt:lpstr>The SR Problem</vt:lpstr>
      <vt:lpstr>Frequency domain</vt:lpstr>
      <vt:lpstr>Feature Selection</vt:lpstr>
      <vt:lpstr>Models</vt:lpstr>
      <vt:lpstr>Performance Evaluation</vt:lpstr>
      <vt:lpstr>Acoustic Model</vt:lpstr>
      <vt:lpstr>Language Model</vt:lpstr>
      <vt:lpstr>Ngrams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Hartmann</dc:creator>
  <cp:lastModifiedBy>Ridwan Jalali</cp:lastModifiedBy>
  <cp:revision>20</cp:revision>
  <dcterms:modified xsi:type="dcterms:W3CDTF">2022-05-27T17:10:44Z</dcterms:modified>
</cp:coreProperties>
</file>