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8" r:id="rId4"/>
    <p:sldId id="257" r:id="rId5"/>
    <p:sldId id="264" r:id="rId6"/>
    <p:sldId id="266" r:id="rId7"/>
    <p:sldId id="267" r:id="rId8"/>
    <p:sldId id="261" r:id="rId9"/>
    <p:sldId id="262" r:id="rId10"/>
    <p:sldId id="265" r:id="rId11"/>
    <p:sldId id="263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>
      <p:cViewPr>
        <p:scale>
          <a:sx n="59" d="100"/>
          <a:sy n="59" d="100"/>
        </p:scale>
        <p:origin x="225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8" y="0"/>
            <a:ext cx="10487025" cy="10287000"/>
          </a:xfrm>
          <a:custGeom>
            <a:avLst/>
            <a:gdLst/>
            <a:ahLst/>
            <a:cxnLst/>
            <a:rect l="l" t="t" r="r" b="b"/>
            <a:pathLst>
              <a:path w="10487025" h="10287000">
                <a:moveTo>
                  <a:pt x="104870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024" y="0"/>
                </a:lnTo>
                <a:lnTo>
                  <a:pt x="10487024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53191" y="1675167"/>
            <a:ext cx="5815965" cy="894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61685" y="3393156"/>
            <a:ext cx="7642225" cy="266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tutorial/recommender-systems-python" TargetMode="External"/><Relationship Id="rId2" Type="http://schemas.openxmlformats.org/officeDocument/2006/relationships/hyperlink" Target="https://grouplens.org/datasets/movielens/lat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pywidgets.readthedocs.io/en/latest/examples/Widget%20Basics.html" TargetMode="External"/><Relationship Id="rId5" Type="http://schemas.openxmlformats.org/officeDocument/2006/relationships/hyperlink" Target="https://www.capitalone.com/tech/machine-learning/understanding-tf-idf/" TargetMode="External"/><Relationship Id="rId4" Type="http://schemas.openxmlformats.org/officeDocument/2006/relationships/hyperlink" Target="https://realpython.com/build-recommendation-engine-collaborative-filterin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2070" y="1181100"/>
            <a:ext cx="15643860" cy="167738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-635" algn="ctr">
              <a:lnSpc>
                <a:spcPct val="99900"/>
              </a:lnSpc>
              <a:spcBef>
                <a:spcPts val="120"/>
              </a:spcBef>
            </a:pPr>
            <a:r>
              <a:rPr sz="5400" b="1" dirty="0">
                <a:solidFill>
                  <a:srgbClr val="FFFFFF"/>
                </a:solidFill>
                <a:latin typeface="Palatino Linotype"/>
                <a:cs typeface="Palatino Linotype"/>
              </a:rPr>
              <a:t>Optimizing</a:t>
            </a:r>
            <a:r>
              <a:rPr sz="5400" b="1" spc="-1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54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Movie </a:t>
            </a:r>
            <a:r>
              <a:rPr sz="5400" b="1" spc="120" dirty="0">
                <a:solidFill>
                  <a:srgbClr val="FFFFFF"/>
                </a:solidFill>
                <a:latin typeface="Palatino Linotype"/>
                <a:cs typeface="Palatino Linotype"/>
              </a:rPr>
              <a:t>Recommendations:</a:t>
            </a:r>
            <a:r>
              <a:rPr sz="5400" b="1" spc="-46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5400" b="1" spc="-660" dirty="0">
                <a:solidFill>
                  <a:srgbClr val="FFFFFF"/>
                </a:solidFill>
                <a:latin typeface="Palatino Linotype"/>
                <a:cs typeface="Palatino Linotype"/>
              </a:rPr>
              <a:t>A </a:t>
            </a:r>
            <a:r>
              <a:rPr sz="5400" b="1" spc="50" dirty="0">
                <a:solidFill>
                  <a:srgbClr val="FFFFFF"/>
                </a:solidFill>
                <a:latin typeface="Palatino Linotype"/>
                <a:cs typeface="Palatino Linotype"/>
              </a:rPr>
              <a:t>Collaborative</a:t>
            </a:r>
            <a:r>
              <a:rPr sz="5400" b="1" spc="-1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5400" b="1" spc="175" dirty="0">
                <a:solidFill>
                  <a:srgbClr val="FFFFFF"/>
                </a:solidFill>
                <a:latin typeface="Palatino Linotype"/>
                <a:cs typeface="Palatino Linotype"/>
              </a:rPr>
              <a:t>User- </a:t>
            </a:r>
            <a:r>
              <a:rPr sz="5400" b="1" spc="120" dirty="0">
                <a:solidFill>
                  <a:srgbClr val="FFFFFF"/>
                </a:solidFill>
                <a:latin typeface="Palatino Linotype"/>
                <a:cs typeface="Palatino Linotype"/>
              </a:rPr>
              <a:t>Based</a:t>
            </a:r>
            <a:r>
              <a:rPr sz="5400" b="1" spc="-4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5400" b="1" spc="90" dirty="0">
                <a:solidFill>
                  <a:srgbClr val="FFFFFF"/>
                </a:solidFill>
                <a:latin typeface="Palatino Linotype"/>
                <a:cs typeface="Palatino Linotype"/>
              </a:rPr>
              <a:t>Approach</a:t>
            </a:r>
            <a:endParaRPr sz="5400" dirty="0">
              <a:latin typeface="Palatino Linotype"/>
              <a:cs typeface="Palatino Linotype"/>
            </a:endParaRPr>
          </a:p>
        </p:txBody>
      </p:sp>
      <p:pic>
        <p:nvPicPr>
          <p:cNvPr id="3074" name="Picture 2" descr="Latest Kids Movies on DVD, Blu-ray and Download 2023">
            <a:extLst>
              <a:ext uri="{FF2B5EF4-FFF2-40B4-BE49-F238E27FC236}">
                <a16:creationId xmlns:a16="http://schemas.microsoft.com/office/drawing/2014/main" id="{5DA7000E-7FC6-80CF-3DA8-72370AB7C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71900"/>
            <a:ext cx="7237859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98E6CB-559B-A5D2-D065-09F50ACFF3FC}"/>
              </a:ext>
            </a:extLst>
          </p:cNvPr>
          <p:cNvSpPr txBox="1"/>
          <p:nvPr/>
        </p:nvSpPr>
        <p:spPr>
          <a:xfrm>
            <a:off x="14173200" y="8921234"/>
            <a:ext cx="327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spc="90" dirty="0">
                <a:solidFill>
                  <a:srgbClr val="FFFFFF"/>
                </a:solidFill>
                <a:latin typeface="Palatino Linotype"/>
              </a:rPr>
              <a:t>BY: JALAL KADERNANI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8567" y="1714500"/>
            <a:ext cx="14401800" cy="1476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9500" spc="110" dirty="0"/>
              <a:t>Readings/Research Links</a:t>
            </a:r>
            <a:endParaRPr sz="9500" dirty="0"/>
          </a:p>
        </p:txBody>
      </p:sp>
      <p:sp>
        <p:nvSpPr>
          <p:cNvPr id="6" name="object 6"/>
          <p:cNvSpPr txBox="1"/>
          <p:nvPr/>
        </p:nvSpPr>
        <p:spPr>
          <a:xfrm>
            <a:off x="3102451" y="4381500"/>
            <a:ext cx="12442349" cy="395653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065" marR="5080" indent="-635" algn="ctr">
              <a:lnSpc>
                <a:spcPct val="102000"/>
              </a:lnSpc>
              <a:spcBef>
                <a:spcPts val="65"/>
              </a:spcBef>
            </a:pPr>
            <a:r>
              <a:rPr lang="en-US" sz="2450" b="1" dirty="0" err="1">
                <a:latin typeface="Calibri"/>
                <a:cs typeface="Calibri"/>
              </a:rPr>
              <a:t>MovieLens</a:t>
            </a:r>
            <a:r>
              <a:rPr lang="en-US" sz="2450" b="1" dirty="0">
                <a:latin typeface="Calibri"/>
                <a:cs typeface="Calibri"/>
              </a:rPr>
              <a:t> Data: </a:t>
            </a:r>
            <a:r>
              <a:rPr lang="en-US" sz="2450" b="1" dirty="0">
                <a:latin typeface="Calibri"/>
                <a:cs typeface="Calibri"/>
                <a:hlinkClick r:id="rId2"/>
              </a:rPr>
              <a:t>https://grouplens.org/datasets/movielens/latest/</a:t>
            </a:r>
            <a:endParaRPr lang="en-US" sz="2450" b="1" dirty="0">
              <a:latin typeface="Calibri"/>
              <a:cs typeface="Calibri"/>
            </a:endParaRPr>
          </a:p>
          <a:p>
            <a:pPr marL="12065" marR="5080" indent="-635" algn="ctr">
              <a:lnSpc>
                <a:spcPct val="102000"/>
              </a:lnSpc>
              <a:spcBef>
                <a:spcPts val="65"/>
              </a:spcBef>
            </a:pPr>
            <a:endParaRPr lang="en-US" sz="2450" b="1" dirty="0">
              <a:latin typeface="Calibri"/>
              <a:cs typeface="Calibri"/>
            </a:endParaRPr>
          </a:p>
          <a:p>
            <a:pPr marL="12065" marR="5080" indent="-635" algn="ctr">
              <a:lnSpc>
                <a:spcPct val="102000"/>
              </a:lnSpc>
              <a:spcBef>
                <a:spcPts val="65"/>
              </a:spcBef>
            </a:pPr>
            <a:r>
              <a:rPr lang="en-US" sz="2450" b="1" dirty="0" err="1">
                <a:latin typeface="Calibri"/>
                <a:cs typeface="Calibri"/>
              </a:rPr>
              <a:t>Datacamp</a:t>
            </a:r>
            <a:r>
              <a:rPr lang="en-US" sz="2450" b="1" dirty="0">
                <a:latin typeface="Calibri"/>
                <a:cs typeface="Calibri"/>
              </a:rPr>
              <a:t>:</a:t>
            </a:r>
            <a:r>
              <a:rPr lang="en-US" sz="2450" dirty="0">
                <a:latin typeface="Calibri"/>
                <a:cs typeface="Calibri"/>
              </a:rPr>
              <a:t> </a:t>
            </a:r>
            <a:r>
              <a:rPr lang="en-US" sz="2450" dirty="0">
                <a:latin typeface="Calibri"/>
                <a:cs typeface="Calibri"/>
                <a:hlinkClick r:id="rId3"/>
              </a:rPr>
              <a:t>https://www.datacamp.com/tutorial/recommender-systems-python</a:t>
            </a:r>
            <a:endParaRPr lang="en-US" sz="2450" dirty="0">
              <a:latin typeface="Calibri"/>
              <a:cs typeface="Calibri"/>
            </a:endParaRPr>
          </a:p>
          <a:p>
            <a:pPr marL="12065" marR="5080" indent="-635" algn="ctr">
              <a:lnSpc>
                <a:spcPct val="102000"/>
              </a:lnSpc>
              <a:spcBef>
                <a:spcPts val="65"/>
              </a:spcBef>
            </a:pPr>
            <a:endParaRPr lang="en-US" sz="2450" dirty="0">
              <a:latin typeface="Calibri"/>
              <a:cs typeface="Calibri"/>
            </a:endParaRPr>
          </a:p>
          <a:p>
            <a:pPr marL="12065" marR="5080" indent="-635" algn="ctr">
              <a:lnSpc>
                <a:spcPct val="102000"/>
              </a:lnSpc>
              <a:spcBef>
                <a:spcPts val="65"/>
              </a:spcBef>
            </a:pPr>
            <a:r>
              <a:rPr lang="en-US" sz="2450" b="1" dirty="0">
                <a:latin typeface="Calibri"/>
                <a:cs typeface="Calibri"/>
              </a:rPr>
              <a:t>Real Python:</a:t>
            </a:r>
            <a:r>
              <a:rPr lang="en-US" sz="2450" dirty="0">
                <a:latin typeface="Calibri"/>
                <a:cs typeface="Calibri"/>
              </a:rPr>
              <a:t> </a:t>
            </a:r>
            <a:r>
              <a:rPr lang="en-US" sz="2450" dirty="0">
                <a:latin typeface="Calibri"/>
                <a:cs typeface="Calibri"/>
                <a:hlinkClick r:id="rId4"/>
              </a:rPr>
              <a:t>https://realpython.com/build-recommendation-engine-collaborative-filtering/</a:t>
            </a:r>
            <a:endParaRPr lang="en-US" sz="2450" dirty="0">
              <a:latin typeface="Calibri"/>
              <a:cs typeface="Calibri"/>
            </a:endParaRPr>
          </a:p>
          <a:p>
            <a:pPr marL="12065" marR="5080" indent="-635" algn="ctr">
              <a:lnSpc>
                <a:spcPct val="102000"/>
              </a:lnSpc>
              <a:spcBef>
                <a:spcPts val="65"/>
              </a:spcBef>
            </a:pPr>
            <a:endParaRPr lang="en-US" sz="2450" dirty="0">
              <a:latin typeface="Calibri"/>
              <a:cs typeface="Calibri"/>
            </a:endParaRPr>
          </a:p>
          <a:p>
            <a:pPr marL="12065" marR="5080" indent="-635" algn="ctr">
              <a:lnSpc>
                <a:spcPct val="102000"/>
              </a:lnSpc>
              <a:spcBef>
                <a:spcPts val="65"/>
              </a:spcBef>
            </a:pPr>
            <a:r>
              <a:rPr lang="en-US" sz="2450" b="1" dirty="0">
                <a:latin typeface="Calibri"/>
                <a:cs typeface="Calibri"/>
              </a:rPr>
              <a:t>Capital One ML:</a:t>
            </a:r>
            <a:r>
              <a:rPr lang="en-US" sz="2450" dirty="0">
                <a:latin typeface="Calibri"/>
                <a:cs typeface="Calibri"/>
              </a:rPr>
              <a:t> </a:t>
            </a:r>
            <a:r>
              <a:rPr lang="en-US" sz="2450" dirty="0">
                <a:latin typeface="Calibri"/>
                <a:cs typeface="Calibri"/>
                <a:hlinkClick r:id="rId5"/>
              </a:rPr>
              <a:t>https://www.capitalone.com/tech/machine-learning/understanding-tf-idf/</a:t>
            </a:r>
            <a:endParaRPr lang="en-US" sz="2450" dirty="0">
              <a:latin typeface="Calibri"/>
              <a:cs typeface="Calibri"/>
            </a:endParaRPr>
          </a:p>
          <a:p>
            <a:pPr marL="12065" marR="5080" indent="-635" algn="ctr">
              <a:lnSpc>
                <a:spcPct val="102000"/>
              </a:lnSpc>
              <a:spcBef>
                <a:spcPts val="65"/>
              </a:spcBef>
            </a:pPr>
            <a:endParaRPr lang="en-US" sz="2450" dirty="0">
              <a:latin typeface="Calibri"/>
              <a:cs typeface="Calibri"/>
            </a:endParaRPr>
          </a:p>
          <a:p>
            <a:pPr marL="12065" marR="5080" indent="-635" algn="ctr">
              <a:lnSpc>
                <a:spcPct val="102000"/>
              </a:lnSpc>
              <a:spcBef>
                <a:spcPts val="65"/>
              </a:spcBef>
            </a:pPr>
            <a:r>
              <a:rPr lang="en-US" sz="2450" b="1" dirty="0" err="1">
                <a:latin typeface="Calibri"/>
                <a:cs typeface="Calibri"/>
              </a:rPr>
              <a:t>Jupyter</a:t>
            </a:r>
            <a:r>
              <a:rPr lang="en-US" sz="2450" b="1" dirty="0">
                <a:latin typeface="Calibri"/>
                <a:cs typeface="Calibri"/>
              </a:rPr>
              <a:t> Widgets:</a:t>
            </a:r>
            <a:r>
              <a:rPr lang="en-US" sz="2450" dirty="0">
                <a:latin typeface="Calibri"/>
                <a:cs typeface="Calibri"/>
              </a:rPr>
              <a:t> </a:t>
            </a:r>
            <a:r>
              <a:rPr lang="en-US" sz="2450" dirty="0">
                <a:latin typeface="Calibri"/>
                <a:cs typeface="Calibri"/>
                <a:hlinkClick r:id="rId6"/>
              </a:rPr>
              <a:t>https://ipywidgets.readthedocs.io/en/latest/examples/Widget%20Basics.html</a:t>
            </a:r>
            <a:endParaRPr lang="en-US" sz="2450" dirty="0">
              <a:latin typeface="Calibri"/>
              <a:cs typeface="Calibri"/>
            </a:endParaRPr>
          </a:p>
          <a:p>
            <a:pPr marL="12065" marR="5080" indent="-635" algn="ctr">
              <a:lnSpc>
                <a:spcPct val="102000"/>
              </a:lnSpc>
              <a:spcBef>
                <a:spcPts val="65"/>
              </a:spcBef>
            </a:pPr>
            <a:endParaRPr lang="en-US" sz="24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98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146" y="2626924"/>
            <a:ext cx="8477054" cy="231473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950" spc="235" dirty="0">
                <a:solidFill>
                  <a:srgbClr val="FFFFFF"/>
                </a:solidFill>
              </a:rPr>
              <a:t>Thanks!</a:t>
            </a:r>
            <a:endParaRPr sz="149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22275" rIns="0" bIns="0" rtlCol="0">
            <a:spAutoFit/>
          </a:bodyPr>
          <a:lstStyle/>
          <a:p>
            <a:pPr marL="626110">
              <a:lnSpc>
                <a:spcPct val="100000"/>
              </a:lnSpc>
              <a:spcBef>
                <a:spcPts val="3325"/>
              </a:spcBef>
            </a:pPr>
            <a:r>
              <a:rPr sz="5550" spc="-10" dirty="0">
                <a:solidFill>
                  <a:srgbClr val="FFFFFF"/>
                </a:solidFill>
              </a:rPr>
              <a:t>Collaborative</a:t>
            </a:r>
            <a:r>
              <a:rPr sz="5550" spc="-290" dirty="0">
                <a:solidFill>
                  <a:srgbClr val="FFFFFF"/>
                </a:solidFill>
              </a:rPr>
              <a:t> </a:t>
            </a:r>
            <a:r>
              <a:rPr sz="5550" spc="-10" dirty="0">
                <a:solidFill>
                  <a:srgbClr val="FFFFFF"/>
                </a:solidFill>
              </a:rPr>
              <a:t>Filtering</a:t>
            </a:r>
            <a:endParaRPr sz="555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953500" y="3314700"/>
            <a:ext cx="8648700" cy="675697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l">
              <a:lnSpc>
                <a:spcPct val="117900"/>
              </a:lnSpc>
              <a:spcBef>
                <a:spcPts val="75"/>
              </a:spcBef>
            </a:pPr>
            <a:r>
              <a:rPr lang="en-US" b="1" spc="265" dirty="0">
                <a:latin typeface="Calibri"/>
                <a:cs typeface="Calibri"/>
              </a:rPr>
              <a:t>Collaborative Filtering </a:t>
            </a:r>
            <a:r>
              <a:rPr lang="en-US" spc="265" dirty="0">
                <a:latin typeface="Calibri"/>
                <a:cs typeface="Calibri"/>
              </a:rPr>
              <a:t>is a technique used to make personalized recommendations based on similarities between users. </a:t>
            </a:r>
          </a:p>
          <a:p>
            <a:pPr marL="12700" marR="5080" algn="l">
              <a:lnSpc>
                <a:spcPct val="117900"/>
              </a:lnSpc>
              <a:spcBef>
                <a:spcPts val="75"/>
              </a:spcBef>
            </a:pPr>
            <a:r>
              <a:rPr lang="en-US" spc="265" dirty="0">
                <a:latin typeface="Calibri"/>
                <a:cs typeface="Calibri"/>
              </a:rPr>
              <a:t>Collaborative Filtering is the most widely used method for generating recommendations.</a:t>
            </a:r>
          </a:p>
          <a:p>
            <a:pPr marL="12700" marR="5080" algn="l">
              <a:lnSpc>
                <a:spcPct val="117900"/>
              </a:lnSpc>
              <a:spcBef>
                <a:spcPts val="75"/>
              </a:spcBef>
            </a:pPr>
            <a:endParaRPr lang="en-US" spc="265" dirty="0"/>
          </a:p>
          <a:p>
            <a:pPr marL="12700" marR="5080" algn="l">
              <a:lnSpc>
                <a:spcPct val="117900"/>
              </a:lnSpc>
              <a:spcBef>
                <a:spcPts val="75"/>
              </a:spcBef>
            </a:pPr>
            <a:r>
              <a:rPr lang="en-US" spc="265" dirty="0">
                <a:latin typeface="Calibri"/>
                <a:cs typeface="Calibri"/>
              </a:rPr>
              <a:t>It can be user-based or item-based. </a:t>
            </a:r>
          </a:p>
          <a:p>
            <a:pPr marL="12700" marR="5080" algn="l">
              <a:lnSpc>
                <a:spcPct val="117900"/>
              </a:lnSpc>
              <a:spcBef>
                <a:spcPts val="75"/>
              </a:spcBef>
            </a:pPr>
            <a:endParaRPr lang="en-US" spc="265" dirty="0"/>
          </a:p>
          <a:p>
            <a:pPr marL="12700" marR="5080" algn="l">
              <a:lnSpc>
                <a:spcPct val="117900"/>
              </a:lnSpc>
              <a:spcBef>
                <a:spcPts val="75"/>
              </a:spcBef>
            </a:pPr>
            <a:r>
              <a:rPr lang="en-US" b="1" spc="265" dirty="0">
                <a:latin typeface="Calibri"/>
                <a:cs typeface="Calibri"/>
              </a:rPr>
              <a:t>User-Based Collaborative Filtering </a:t>
            </a:r>
            <a:r>
              <a:rPr lang="en-US" spc="265" dirty="0">
                <a:latin typeface="Calibri"/>
                <a:cs typeface="Calibri"/>
              </a:rPr>
              <a:t>recommends movies to a user based on what similar users have liked. </a:t>
            </a:r>
          </a:p>
          <a:p>
            <a:pPr marL="12700" marR="5080" algn="l">
              <a:lnSpc>
                <a:spcPct val="117900"/>
              </a:lnSpc>
              <a:spcBef>
                <a:spcPts val="75"/>
              </a:spcBef>
            </a:pPr>
            <a:r>
              <a:rPr lang="en-US" spc="265" dirty="0">
                <a:latin typeface="Calibri"/>
                <a:cs typeface="Calibri"/>
              </a:rPr>
              <a:t>It involves finding users with similar tastes and recommending movies they have rated highly.</a:t>
            </a:r>
            <a:endParaRPr lang="en-US" b="1" spc="265" dirty="0"/>
          </a:p>
          <a:p>
            <a:pPr marL="12700" marR="5080" algn="l">
              <a:lnSpc>
                <a:spcPct val="117900"/>
              </a:lnSpc>
              <a:spcBef>
                <a:spcPts val="75"/>
              </a:spcBef>
            </a:pPr>
            <a:endParaRPr lang="en-US" b="1" spc="265" dirty="0">
              <a:latin typeface="Calibri"/>
              <a:cs typeface="Calibri"/>
            </a:endParaRPr>
          </a:p>
          <a:p>
            <a:pPr marL="12700" marR="5080" algn="l">
              <a:lnSpc>
                <a:spcPct val="117900"/>
              </a:lnSpc>
              <a:spcBef>
                <a:spcPts val="75"/>
              </a:spcBef>
            </a:pPr>
            <a:endParaRPr lang="en-US" b="1" spc="26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commender Systems — User-Based and Item-Based Collaborative Filtering |  by Carlos Pinela | Medium">
            <a:extLst>
              <a:ext uri="{FF2B5EF4-FFF2-40B4-BE49-F238E27FC236}">
                <a16:creationId xmlns:a16="http://schemas.microsoft.com/office/drawing/2014/main" id="{536E1A33-1277-F379-5451-D0F5D935A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14500"/>
            <a:ext cx="10803467" cy="60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97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25000" y="1562100"/>
            <a:ext cx="8153400" cy="889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35" dirty="0"/>
              <a:t>Introduction</a:t>
            </a:r>
            <a:r>
              <a:rPr lang="en-US" spc="35" dirty="0"/>
              <a:t> – </a:t>
            </a:r>
            <a:r>
              <a:rPr lang="en-US" sz="4800" spc="35" dirty="0"/>
              <a:t>Movie Lens</a:t>
            </a:r>
            <a:endParaRPr spc="35" dirty="0"/>
          </a:p>
        </p:txBody>
      </p:sp>
      <p:sp>
        <p:nvSpPr>
          <p:cNvPr id="6" name="object 6"/>
          <p:cNvSpPr txBox="1"/>
          <p:nvPr/>
        </p:nvSpPr>
        <p:spPr>
          <a:xfrm>
            <a:off x="9677400" y="3009900"/>
            <a:ext cx="7772400" cy="508337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400"/>
              </a:lnSpc>
              <a:spcBef>
                <a:spcPts val="55"/>
              </a:spcBef>
            </a:pPr>
            <a:r>
              <a:rPr lang="en-US" sz="2450" spc="315" dirty="0">
                <a:latin typeface="Calibri"/>
                <a:cs typeface="Calibri"/>
              </a:rPr>
              <a:t>R</a:t>
            </a:r>
            <a:r>
              <a:rPr sz="2450" spc="315" dirty="0">
                <a:latin typeface="Calibri"/>
                <a:cs typeface="Calibri"/>
              </a:rPr>
              <a:t>ecommendations</a:t>
            </a:r>
            <a:r>
              <a:rPr sz="2450" spc="130" dirty="0">
                <a:latin typeface="Calibri"/>
                <a:cs typeface="Calibri"/>
              </a:rPr>
              <a:t> </a:t>
            </a:r>
            <a:r>
              <a:rPr sz="2450" spc="190" dirty="0">
                <a:latin typeface="Calibri"/>
                <a:cs typeface="Calibri"/>
              </a:rPr>
              <a:t>are </a:t>
            </a:r>
            <a:r>
              <a:rPr sz="2450" spc="290" dirty="0">
                <a:latin typeface="Calibri"/>
                <a:cs typeface="Calibri"/>
              </a:rPr>
              <a:t>important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spc="150" dirty="0">
                <a:latin typeface="Calibri"/>
                <a:cs typeface="Calibri"/>
              </a:rPr>
              <a:t>for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spc="254" dirty="0">
                <a:latin typeface="Calibri"/>
                <a:cs typeface="Calibri"/>
              </a:rPr>
              <a:t>user</a:t>
            </a:r>
            <a:r>
              <a:rPr lang="en-US" sz="2450" spc="105" dirty="0">
                <a:latin typeface="Calibri"/>
                <a:cs typeface="Calibri"/>
              </a:rPr>
              <a:t> </a:t>
            </a:r>
            <a:r>
              <a:rPr sz="2450" spc="375" dirty="0">
                <a:latin typeface="Calibri"/>
                <a:cs typeface="Calibri"/>
              </a:rPr>
              <a:t>engagement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spc="325" dirty="0">
                <a:latin typeface="Calibri"/>
                <a:cs typeface="Calibri"/>
              </a:rPr>
              <a:t>and </a:t>
            </a:r>
            <a:r>
              <a:rPr sz="2450" spc="195" dirty="0">
                <a:latin typeface="Calibri"/>
                <a:cs typeface="Calibri"/>
              </a:rPr>
              <a:t>satisfaction.</a:t>
            </a:r>
            <a:r>
              <a:rPr sz="2450" spc="105" dirty="0">
                <a:latin typeface="Calibri"/>
                <a:cs typeface="Calibri"/>
              </a:rPr>
              <a:t> </a:t>
            </a:r>
            <a:endParaRPr lang="en-US" sz="2450" spc="105" dirty="0">
              <a:latin typeface="Calibri"/>
              <a:cs typeface="Calibri"/>
            </a:endParaRPr>
          </a:p>
          <a:p>
            <a:pPr marL="12700" marR="5080" algn="just">
              <a:lnSpc>
                <a:spcPct val="102400"/>
              </a:lnSpc>
              <a:spcBef>
                <a:spcPts val="55"/>
              </a:spcBef>
            </a:pPr>
            <a:endParaRPr lang="en-US" sz="2450" spc="105" dirty="0">
              <a:latin typeface="Calibri"/>
              <a:cs typeface="Calibri"/>
            </a:endParaRPr>
          </a:p>
          <a:p>
            <a:pPr marL="12700" marR="5080" algn="just">
              <a:lnSpc>
                <a:spcPct val="102400"/>
              </a:lnSpc>
              <a:spcBef>
                <a:spcPts val="55"/>
              </a:spcBef>
            </a:pPr>
            <a:r>
              <a:rPr lang="en-US" sz="2450" spc="105" dirty="0">
                <a:latin typeface="Calibri"/>
                <a:cs typeface="Calibri"/>
              </a:rPr>
              <a:t>The </a:t>
            </a:r>
            <a:r>
              <a:rPr lang="en-US" sz="2450" spc="105" dirty="0" err="1">
                <a:latin typeface="Calibri"/>
                <a:cs typeface="Calibri"/>
              </a:rPr>
              <a:t>Movielens</a:t>
            </a:r>
            <a:r>
              <a:rPr lang="en-US" sz="2450" spc="105" dirty="0">
                <a:latin typeface="Calibri"/>
                <a:cs typeface="Calibri"/>
              </a:rPr>
              <a:t> dataset is a popular benchmark dataset in recommender systems. It contains ratings of movies by users and has been widely used to evaluate recommendation algorithms.</a:t>
            </a:r>
          </a:p>
          <a:p>
            <a:pPr marL="12700" marR="5080" algn="just">
              <a:lnSpc>
                <a:spcPct val="102400"/>
              </a:lnSpc>
              <a:spcBef>
                <a:spcPts val="55"/>
              </a:spcBef>
            </a:pPr>
            <a:endParaRPr lang="en-US" sz="2450" spc="105" dirty="0">
              <a:latin typeface="Calibri"/>
              <a:cs typeface="Calibri"/>
            </a:endParaRPr>
          </a:p>
          <a:p>
            <a:pPr marL="12700" marR="5080" algn="just">
              <a:lnSpc>
                <a:spcPct val="102400"/>
              </a:lnSpc>
              <a:spcBef>
                <a:spcPts val="55"/>
              </a:spcBef>
            </a:pPr>
            <a:r>
              <a:rPr lang="en-US" sz="2450" spc="105" dirty="0">
                <a:latin typeface="Calibri"/>
                <a:cs typeface="Calibri"/>
              </a:rPr>
              <a:t>The dataset is available in different sizes, from 100k to 27 million ratings.</a:t>
            </a:r>
          </a:p>
          <a:p>
            <a:pPr marL="12700" marR="5080" algn="just">
              <a:lnSpc>
                <a:spcPct val="102400"/>
              </a:lnSpc>
              <a:spcBef>
                <a:spcPts val="55"/>
              </a:spcBef>
            </a:pPr>
            <a:endParaRPr lang="en-US" sz="2450" spc="105" dirty="0">
              <a:latin typeface="Calibri"/>
              <a:cs typeface="Calibri"/>
            </a:endParaRPr>
          </a:p>
          <a:p>
            <a:pPr marL="12700" marR="5080" algn="just">
              <a:lnSpc>
                <a:spcPct val="102400"/>
              </a:lnSpc>
              <a:spcBef>
                <a:spcPts val="55"/>
              </a:spcBef>
            </a:pPr>
            <a:r>
              <a:rPr lang="en-US" sz="2450" spc="105" dirty="0">
                <a:latin typeface="Calibri"/>
                <a:cs typeface="Calibri"/>
              </a:rPr>
              <a:t>We use the 100k dataset, 610 users, 9724 movies</a:t>
            </a:r>
          </a:p>
          <a:p>
            <a:pPr marL="12700" marR="5080" algn="just">
              <a:lnSpc>
                <a:spcPct val="102400"/>
              </a:lnSpc>
              <a:spcBef>
                <a:spcPts val="55"/>
              </a:spcBef>
            </a:pPr>
            <a:endParaRPr lang="en-US" sz="2450" spc="10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067800" y="2857500"/>
            <a:ext cx="8610600" cy="718901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l">
              <a:lnSpc>
                <a:spcPct val="117900"/>
              </a:lnSpc>
              <a:spcBef>
                <a:spcPts val="75"/>
              </a:spcBef>
            </a:pPr>
            <a:r>
              <a:rPr lang="en-US" spc="265" dirty="0">
                <a:latin typeface="Calibri"/>
                <a:cs typeface="Calibri"/>
              </a:rPr>
              <a:t>Building the </a:t>
            </a:r>
            <a:r>
              <a:rPr lang="en-US" spc="265" dirty="0"/>
              <a:t>User – based </a:t>
            </a:r>
            <a:r>
              <a:rPr lang="en-US" spc="265" dirty="0">
                <a:latin typeface="Calibri"/>
                <a:cs typeface="Calibri"/>
              </a:rPr>
              <a:t>Recommendation System involves:</a:t>
            </a:r>
          </a:p>
          <a:p>
            <a:pPr marL="469900" marR="5080" indent="-457200" algn="l">
              <a:lnSpc>
                <a:spcPct val="117900"/>
              </a:lnSpc>
              <a:spcBef>
                <a:spcPts val="75"/>
              </a:spcBef>
              <a:buAutoNum type="arabicPeriod"/>
            </a:pPr>
            <a:r>
              <a:rPr lang="en-US" b="1" i="1" spc="265" dirty="0">
                <a:latin typeface="Calibri"/>
                <a:cs typeface="Calibri"/>
              </a:rPr>
              <a:t>Identify and prepare the data</a:t>
            </a:r>
            <a:endParaRPr lang="en-US" b="1" i="1" spc="265" dirty="0"/>
          </a:p>
          <a:p>
            <a:pPr marL="469900" marR="5080" indent="-457200" algn="l">
              <a:lnSpc>
                <a:spcPct val="117900"/>
              </a:lnSpc>
              <a:spcBef>
                <a:spcPts val="75"/>
              </a:spcBef>
              <a:buAutoNum type="arabicPeriod"/>
            </a:pPr>
            <a:r>
              <a:rPr lang="en-US" b="1" i="1" spc="265" dirty="0">
                <a:latin typeface="Calibri"/>
                <a:cs typeface="Calibri"/>
              </a:rPr>
              <a:t>Find Similar users based on interactions with common items</a:t>
            </a:r>
          </a:p>
          <a:p>
            <a:pPr marL="469900" marR="5080" indent="-457200" algn="l">
              <a:lnSpc>
                <a:spcPct val="117900"/>
              </a:lnSpc>
              <a:spcBef>
                <a:spcPts val="75"/>
              </a:spcBef>
              <a:buAutoNum type="arabicPeriod"/>
            </a:pPr>
            <a:r>
              <a:rPr lang="en-US" b="1" i="1" spc="265" dirty="0"/>
              <a:t>Identify items rated highly by similar users but the target user has not been exposed to or interacted with</a:t>
            </a:r>
          </a:p>
          <a:p>
            <a:pPr marL="469900" marR="5080" indent="-457200" algn="l">
              <a:lnSpc>
                <a:spcPct val="117900"/>
              </a:lnSpc>
              <a:spcBef>
                <a:spcPts val="75"/>
              </a:spcBef>
              <a:buAutoNum type="arabicPeriod"/>
            </a:pPr>
            <a:r>
              <a:rPr lang="en-US" b="1" i="1" spc="265" dirty="0">
                <a:latin typeface="Calibri"/>
                <a:cs typeface="Calibri"/>
              </a:rPr>
              <a:t>Calculate the weighted average score for each item</a:t>
            </a:r>
          </a:p>
          <a:p>
            <a:pPr marL="469900" marR="5080" indent="-457200" algn="l">
              <a:lnSpc>
                <a:spcPct val="117900"/>
              </a:lnSpc>
              <a:spcBef>
                <a:spcPts val="75"/>
              </a:spcBef>
              <a:buAutoNum type="arabicPeriod"/>
            </a:pPr>
            <a:r>
              <a:rPr lang="en-US" b="1" i="1" spc="265" dirty="0"/>
              <a:t>Rank items based on score and recommend top “n” items</a:t>
            </a:r>
            <a:endParaRPr lang="en-US" b="1" i="1" spc="265" dirty="0">
              <a:latin typeface="Calibri"/>
              <a:cs typeface="Calibri"/>
            </a:endParaRPr>
          </a:p>
          <a:p>
            <a:pPr marL="12700" marR="5080" algn="l">
              <a:lnSpc>
                <a:spcPct val="117900"/>
              </a:lnSpc>
              <a:spcBef>
                <a:spcPts val="75"/>
              </a:spcBef>
            </a:pPr>
            <a:r>
              <a:rPr lang="en-US" spc="265" dirty="0">
                <a:latin typeface="Calibri"/>
                <a:cs typeface="Calibri"/>
              </a:rPr>
              <a:t>Code walk through of each step and</a:t>
            </a:r>
            <a:r>
              <a:rPr lang="en-US" spc="265" dirty="0"/>
              <a:t> elaborate </a:t>
            </a:r>
            <a:r>
              <a:rPr lang="en-US" spc="265" dirty="0">
                <a:latin typeface="Calibri"/>
                <a:cs typeface="Calibri"/>
              </a:rPr>
              <a:t>how	 Pandas and collaborative filtering are used to optimize movie recommendations.</a:t>
            </a:r>
          </a:p>
          <a:p>
            <a:pPr marL="12700" marR="5080" algn="l">
              <a:lnSpc>
                <a:spcPct val="117900"/>
              </a:lnSpc>
              <a:spcBef>
                <a:spcPts val="75"/>
              </a:spcBef>
            </a:pPr>
            <a:endParaRPr lang="en-US" b="1" spc="265" dirty="0"/>
          </a:p>
        </p:txBody>
      </p:sp>
      <p:pic>
        <p:nvPicPr>
          <p:cNvPr id="2052" name="Picture 4" descr="The 6 Keys to Making Intentional Progress Towards Any Goal - The Stimson  Group">
            <a:extLst>
              <a:ext uri="{FF2B5EF4-FFF2-40B4-BE49-F238E27FC236}">
                <a16:creationId xmlns:a16="http://schemas.microsoft.com/office/drawing/2014/main" id="{DDCB2589-18BE-2C00-F791-E6077CAE4E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4" t="1045" r="6615" b="4896"/>
          <a:stretch/>
        </p:blipFill>
        <p:spPr bwMode="auto">
          <a:xfrm>
            <a:off x="0" y="-1"/>
            <a:ext cx="8124824" cy="1028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EEFCA26-A128-4ECA-8616-9D286F74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0" y="952500"/>
            <a:ext cx="6509643" cy="1354217"/>
          </a:xfrm>
        </p:spPr>
        <p:txBody>
          <a:bodyPr/>
          <a:lstStyle/>
          <a:p>
            <a:pPr algn="ctr"/>
            <a:r>
              <a:rPr lang="en-US" sz="4400" dirty="0"/>
              <a:t>Building the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82897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F2571A-5B60-FB20-DB9C-0DBA6FA0F423}"/>
              </a:ext>
            </a:extLst>
          </p:cNvPr>
          <p:cNvSpPr/>
          <p:nvPr/>
        </p:nvSpPr>
        <p:spPr>
          <a:xfrm>
            <a:off x="0" y="-76200"/>
            <a:ext cx="9144000" cy="104775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10800" y="1104900"/>
            <a:ext cx="7353809" cy="889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Pearson’s </a:t>
            </a:r>
            <a:r>
              <a:rPr dirty="0"/>
              <a:t>C</a:t>
            </a:r>
            <a:r>
              <a:rPr lang="en-US" dirty="0"/>
              <a:t>orrelation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10553191" y="2552700"/>
            <a:ext cx="6591809" cy="309757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lang="en-US" sz="2450" b="1" spc="325" dirty="0">
                <a:latin typeface="Calibri"/>
                <a:cs typeface="Calibri"/>
              </a:rPr>
              <a:t>Pearson's correlation coefficient </a:t>
            </a:r>
            <a:r>
              <a:rPr lang="en-US" sz="2450" spc="325" dirty="0">
                <a:latin typeface="Calibri"/>
                <a:cs typeface="Calibri"/>
              </a:rPr>
              <a:t>is a measure of the strength of a linear association between two variables</a:t>
            </a:r>
            <a:r>
              <a:rPr sz="2450" spc="185" dirty="0">
                <a:latin typeface="Calibri"/>
                <a:cs typeface="Calibri"/>
              </a:rPr>
              <a:t>.</a:t>
            </a:r>
            <a:r>
              <a:rPr sz="2450" spc="100" dirty="0">
                <a:latin typeface="Calibri"/>
                <a:cs typeface="Calibri"/>
              </a:rPr>
              <a:t> </a:t>
            </a:r>
            <a:endParaRPr lang="en-US" sz="2450" spc="100" dirty="0">
              <a:latin typeface="Calibri"/>
              <a:cs typeface="Calibri"/>
            </a:endParaRPr>
          </a:p>
          <a:p>
            <a:pPr marL="12700" marR="5080">
              <a:lnSpc>
                <a:spcPct val="102000"/>
              </a:lnSpc>
              <a:spcBef>
                <a:spcPts val="65"/>
              </a:spcBef>
            </a:pPr>
            <a:endParaRPr lang="en-US" sz="2450" spc="100" dirty="0">
              <a:latin typeface="Calibri"/>
              <a:cs typeface="Calibri"/>
            </a:endParaRPr>
          </a:p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lang="en-US" sz="2450" spc="155" dirty="0">
                <a:latin typeface="Calibri"/>
                <a:cs typeface="Calibri"/>
              </a:rPr>
              <a:t>It assigns a value between − 1 and 1, where 0 is no correlation, 1 is total positive correlation, and − 1 is total negative correlation</a:t>
            </a:r>
            <a:r>
              <a:rPr sz="2450" spc="215" dirty="0">
                <a:latin typeface="Calibri"/>
                <a:cs typeface="Calibri"/>
              </a:rPr>
              <a:t>.</a:t>
            </a:r>
            <a:r>
              <a:rPr sz="2450" spc="105" dirty="0">
                <a:latin typeface="Calibri"/>
                <a:cs typeface="Calibri"/>
              </a:rPr>
              <a:t> </a:t>
            </a:r>
            <a:endParaRPr sz="2450" dirty="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7943C-3B04-73E9-E32D-2D22AEA99C51}"/>
              </a:ext>
            </a:extLst>
          </p:cNvPr>
          <p:cNvSpPr txBox="1"/>
          <p:nvPr/>
        </p:nvSpPr>
        <p:spPr>
          <a:xfrm>
            <a:off x="685800" y="87249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of angle is ~ 100%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1B3AD-6E3A-F639-F17C-5DFC599777C6}"/>
              </a:ext>
            </a:extLst>
          </p:cNvPr>
          <p:cNvSpPr txBox="1"/>
          <p:nvPr/>
        </p:nvSpPr>
        <p:spPr>
          <a:xfrm>
            <a:off x="3314700" y="87249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of angle is 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320547-C81D-4DFE-B494-D77248E5717B}"/>
              </a:ext>
            </a:extLst>
          </p:cNvPr>
          <p:cNvSpPr txBox="1"/>
          <p:nvPr/>
        </p:nvSpPr>
        <p:spPr>
          <a:xfrm>
            <a:off x="7086600" y="8727929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of angle is  (-100%)</a:t>
            </a:r>
          </a:p>
        </p:txBody>
      </p:sp>
      <p:pic>
        <p:nvPicPr>
          <p:cNvPr id="2" name="Picture 2" descr="What Is Correlation? A Guide for Beginners | Simplilearn">
            <a:extLst>
              <a:ext uri="{FF2B5EF4-FFF2-40B4-BE49-F238E27FC236}">
                <a16:creationId xmlns:a16="http://schemas.microsoft.com/office/drawing/2014/main" id="{56B831D4-9CA7-C227-6D67-CB7AE8C4C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28900"/>
            <a:ext cx="8775349" cy="439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earson's Correlation Coefficient - A Beginners Guide">
            <a:extLst>
              <a:ext uri="{FF2B5EF4-FFF2-40B4-BE49-F238E27FC236}">
                <a16:creationId xmlns:a16="http://schemas.microsoft.com/office/drawing/2014/main" id="{4E9F955C-CF4D-3D3D-7D9D-C76775BDA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073" y="6057900"/>
            <a:ext cx="6508727" cy="334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30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F2571A-5B60-FB20-DB9C-0DBA6FA0F423}"/>
              </a:ext>
            </a:extLst>
          </p:cNvPr>
          <p:cNvSpPr/>
          <p:nvPr/>
        </p:nvSpPr>
        <p:spPr>
          <a:xfrm>
            <a:off x="0" y="-76200"/>
            <a:ext cx="9144000" cy="104775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10800" y="1104900"/>
            <a:ext cx="7353809" cy="889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Pearson’s </a:t>
            </a:r>
            <a:r>
              <a:rPr dirty="0"/>
              <a:t>C</a:t>
            </a:r>
            <a:r>
              <a:rPr lang="en-US" dirty="0"/>
              <a:t>orrelation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10553191" y="2552700"/>
            <a:ext cx="6591809" cy="37978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105" dirty="0">
                <a:latin typeface="Calibri"/>
                <a:cs typeface="Calibri"/>
              </a:rPr>
              <a:t> </a:t>
            </a:r>
            <a:endParaRPr sz="2450" dirty="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7943C-3B04-73E9-E32D-2D22AEA99C51}"/>
              </a:ext>
            </a:extLst>
          </p:cNvPr>
          <p:cNvSpPr txBox="1"/>
          <p:nvPr/>
        </p:nvSpPr>
        <p:spPr>
          <a:xfrm>
            <a:off x="685800" y="87249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of angle is ~ 100%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1B3AD-6E3A-F639-F17C-5DFC599777C6}"/>
              </a:ext>
            </a:extLst>
          </p:cNvPr>
          <p:cNvSpPr txBox="1"/>
          <p:nvPr/>
        </p:nvSpPr>
        <p:spPr>
          <a:xfrm>
            <a:off x="3314700" y="87249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of angle is 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320547-C81D-4DFE-B494-D77248E5717B}"/>
              </a:ext>
            </a:extLst>
          </p:cNvPr>
          <p:cNvSpPr txBox="1"/>
          <p:nvPr/>
        </p:nvSpPr>
        <p:spPr>
          <a:xfrm>
            <a:off x="7086600" y="8727929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of angle is  (-100%)</a:t>
            </a:r>
          </a:p>
        </p:txBody>
      </p:sp>
      <p:pic>
        <p:nvPicPr>
          <p:cNvPr id="2" name="Picture 2" descr="What Is Correlation? A Guide for Beginners | Simplilearn">
            <a:extLst>
              <a:ext uri="{FF2B5EF4-FFF2-40B4-BE49-F238E27FC236}">
                <a16:creationId xmlns:a16="http://schemas.microsoft.com/office/drawing/2014/main" id="{56B831D4-9CA7-C227-6D67-CB7AE8C4C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25" y="952500"/>
            <a:ext cx="8775349" cy="439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earson's Correlation Coefficient - A Beginners Guide">
            <a:extLst>
              <a:ext uri="{FF2B5EF4-FFF2-40B4-BE49-F238E27FC236}">
                <a16:creationId xmlns:a16="http://schemas.microsoft.com/office/drawing/2014/main" id="{4E9F955C-CF4D-3D3D-7D9D-C76775BDA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275515"/>
            <a:ext cx="6508727" cy="334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E824AC-26A8-0F18-B445-4C6A63495ED7}"/>
              </a:ext>
            </a:extLst>
          </p:cNvPr>
          <p:cNvSpPr txBox="1"/>
          <p:nvPr/>
        </p:nvSpPr>
        <p:spPr>
          <a:xfrm>
            <a:off x="9525000" y="2265284"/>
            <a:ext cx="83058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 = [4.0, 5.0, 4.5, </a:t>
            </a:r>
            <a:r>
              <a:rPr lang="en-US" b="1" dirty="0" err="1"/>
              <a:t>NaN</a:t>
            </a:r>
            <a:r>
              <a:rPr lang="en-US" b="1" dirty="0"/>
              <a:t>, 3.0]</a:t>
            </a:r>
          </a:p>
          <a:p>
            <a:r>
              <a:rPr lang="en-US" b="1" dirty="0"/>
              <a:t>B = [2.5, </a:t>
            </a:r>
            <a:r>
              <a:rPr lang="en-US" b="1" dirty="0" err="1"/>
              <a:t>NaN</a:t>
            </a:r>
            <a:r>
              <a:rPr lang="en-US" b="1" dirty="0"/>
              <a:t>, 3.0, 3.5, 4.0]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Mean of A = (4.0 + 5.0 + 4.5 + 3.0) / 4 = </a:t>
            </a:r>
            <a:r>
              <a:rPr lang="en-US" b="1" dirty="0"/>
              <a:t>4.125</a:t>
            </a:r>
          </a:p>
          <a:p>
            <a:r>
              <a:rPr lang="en-US" dirty="0"/>
              <a:t>Mean of B = (2.5 + 3.0 + 3.5 + 4.0) / 4 = </a:t>
            </a:r>
            <a:r>
              <a:rPr lang="en-US" b="1" dirty="0"/>
              <a:t>3.5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Normalize A: [4.0 - 4.125, 5.0 - 4.125, 4.5 - 4.125, </a:t>
            </a:r>
            <a:r>
              <a:rPr lang="en-US" dirty="0" err="1"/>
              <a:t>NaN</a:t>
            </a:r>
            <a:r>
              <a:rPr lang="en-US" dirty="0"/>
              <a:t> - 4.125, 3.0 - 4.125] =     </a:t>
            </a:r>
            <a:r>
              <a:rPr lang="en-US" b="1" dirty="0"/>
              <a:t>[-0.125, 0.875, 0.375, </a:t>
            </a:r>
            <a:r>
              <a:rPr lang="en-US" b="1" dirty="0" err="1"/>
              <a:t>NaN</a:t>
            </a:r>
            <a:r>
              <a:rPr lang="en-US" b="1" dirty="0"/>
              <a:t>, -1.125]</a:t>
            </a:r>
          </a:p>
          <a:p>
            <a:endParaRPr lang="en-US" dirty="0"/>
          </a:p>
          <a:p>
            <a:r>
              <a:rPr lang="en-US" dirty="0"/>
              <a:t>Normalize B: [2.5 - 3.5, </a:t>
            </a:r>
            <a:r>
              <a:rPr lang="en-US" dirty="0" err="1"/>
              <a:t>NaN</a:t>
            </a:r>
            <a:r>
              <a:rPr lang="en-US" dirty="0"/>
              <a:t> - 3.5, 3.0 - 3.5, 3.5 - 3.5, 4.0 - 3.5] = </a:t>
            </a:r>
          </a:p>
          <a:p>
            <a:r>
              <a:rPr lang="en-US" b="1" dirty="0"/>
              <a:t>[-1.0, </a:t>
            </a:r>
            <a:r>
              <a:rPr lang="en-US" b="1" dirty="0" err="1"/>
              <a:t>NaN</a:t>
            </a:r>
            <a:r>
              <a:rPr lang="en-US" b="1" dirty="0"/>
              <a:t>, -0.5, 0.0, 0.5]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Pearson correlation between A and B = </a:t>
            </a:r>
          </a:p>
          <a:p>
            <a:r>
              <a:rPr lang="en-US" b="1" dirty="0"/>
              <a:t>( </a:t>
            </a:r>
            <a:r>
              <a:rPr lang="en-US" b="1" dirty="0">
                <a:highlight>
                  <a:srgbClr val="00FF00"/>
                </a:highlight>
              </a:rPr>
              <a:t>-0.125 * -1.0 </a:t>
            </a:r>
            <a:r>
              <a:rPr lang="en-US" b="1" dirty="0"/>
              <a:t>+ </a:t>
            </a:r>
            <a:r>
              <a:rPr lang="en-US" b="1" dirty="0">
                <a:highlight>
                  <a:srgbClr val="FFFF00"/>
                </a:highlight>
              </a:rPr>
              <a:t>0.875 * </a:t>
            </a:r>
            <a:r>
              <a:rPr lang="en-US" b="1" dirty="0" err="1">
                <a:highlight>
                  <a:srgbClr val="FFFF00"/>
                </a:highlight>
              </a:rPr>
              <a:t>NaN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/>
              <a:t>+ </a:t>
            </a:r>
            <a:r>
              <a:rPr lang="en-US" b="1" dirty="0">
                <a:highlight>
                  <a:srgbClr val="00FF00"/>
                </a:highlight>
              </a:rPr>
              <a:t>0.375 * -0.5 </a:t>
            </a:r>
            <a:r>
              <a:rPr lang="en-US" b="1" dirty="0"/>
              <a:t>+ </a:t>
            </a:r>
            <a:r>
              <a:rPr lang="en-US" b="1" dirty="0">
                <a:highlight>
                  <a:srgbClr val="FFFF00"/>
                </a:highlight>
              </a:rPr>
              <a:t>-1.125 * 0.0 </a:t>
            </a:r>
            <a:r>
              <a:rPr lang="en-US" b="1" dirty="0"/>
              <a:t>) / </a:t>
            </a:r>
          </a:p>
          <a:p>
            <a:r>
              <a:rPr lang="en-US" b="1" dirty="0"/>
              <a:t>( sqrt( </a:t>
            </a:r>
            <a:r>
              <a:rPr lang="en-US" b="1" dirty="0">
                <a:highlight>
                  <a:srgbClr val="00FFFF"/>
                </a:highlight>
              </a:rPr>
              <a:t>(-0.125)^2 </a:t>
            </a:r>
            <a:r>
              <a:rPr lang="en-US" b="1" dirty="0"/>
              <a:t>+ </a:t>
            </a:r>
            <a:r>
              <a:rPr lang="en-US" b="1" dirty="0">
                <a:highlight>
                  <a:srgbClr val="00FFFF"/>
                </a:highlight>
              </a:rPr>
              <a:t>0.875^2</a:t>
            </a:r>
            <a:r>
              <a:rPr lang="en-US" b="1" dirty="0"/>
              <a:t> + </a:t>
            </a:r>
            <a:r>
              <a:rPr lang="en-US" b="1" dirty="0">
                <a:highlight>
                  <a:srgbClr val="00FFFF"/>
                </a:highlight>
              </a:rPr>
              <a:t>0.375^2 </a:t>
            </a:r>
            <a:r>
              <a:rPr lang="en-US" b="1" dirty="0"/>
              <a:t>+ </a:t>
            </a:r>
            <a:r>
              <a:rPr lang="en-US" b="1" dirty="0">
                <a:highlight>
                  <a:srgbClr val="00FFFF"/>
                </a:highlight>
              </a:rPr>
              <a:t>(-1.125)^2 </a:t>
            </a:r>
            <a:r>
              <a:rPr lang="en-US" b="1" dirty="0"/>
              <a:t>) * sqrt( </a:t>
            </a:r>
            <a:r>
              <a:rPr lang="en-US" b="1" dirty="0">
                <a:highlight>
                  <a:srgbClr val="FF00FF"/>
                </a:highlight>
              </a:rPr>
              <a:t>(-1.0)^2 </a:t>
            </a:r>
            <a:r>
              <a:rPr lang="en-US" b="1" dirty="0"/>
              <a:t>+ </a:t>
            </a:r>
            <a:r>
              <a:rPr lang="en-US" b="1" dirty="0" err="1">
                <a:highlight>
                  <a:srgbClr val="FF00FF"/>
                </a:highlight>
              </a:rPr>
              <a:t>NaN</a:t>
            </a:r>
            <a:r>
              <a:rPr lang="en-US" b="1" dirty="0"/>
              <a:t> + </a:t>
            </a:r>
            <a:r>
              <a:rPr lang="en-US" b="1" dirty="0">
                <a:highlight>
                  <a:srgbClr val="FF00FF"/>
                </a:highlight>
              </a:rPr>
              <a:t>(-0.5)^2</a:t>
            </a:r>
            <a:r>
              <a:rPr lang="en-US" b="1" dirty="0"/>
              <a:t> + </a:t>
            </a:r>
            <a:r>
              <a:rPr lang="en-US" b="1" dirty="0">
                <a:highlight>
                  <a:srgbClr val="FF00FF"/>
                </a:highlight>
              </a:rPr>
              <a:t>0.5^2</a:t>
            </a:r>
            <a:r>
              <a:rPr lang="en-US" b="1" dirty="0"/>
              <a:t> ) )</a:t>
            </a:r>
          </a:p>
          <a:p>
            <a:r>
              <a:rPr lang="en-US" dirty="0"/>
              <a:t>                                = (-0.125) / (sqrt(1.75) * sqrt(1.25))</a:t>
            </a:r>
          </a:p>
          <a:p>
            <a:r>
              <a:rPr lang="en-US" dirty="0"/>
              <a:t>                                ≈ -0.1787</a:t>
            </a:r>
          </a:p>
        </p:txBody>
      </p:sp>
    </p:spTree>
    <p:extLst>
      <p:ext uri="{BB962C8B-B14F-4D97-AF65-F5344CB8AC3E}">
        <p14:creationId xmlns:p14="http://schemas.microsoft.com/office/powerpoint/2010/main" val="372137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F2571A-5B60-FB20-DB9C-0DBA6FA0F423}"/>
              </a:ext>
            </a:extLst>
          </p:cNvPr>
          <p:cNvSpPr/>
          <p:nvPr/>
        </p:nvSpPr>
        <p:spPr>
          <a:xfrm>
            <a:off x="0" y="-76200"/>
            <a:ext cx="9144000" cy="104775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1" y="952500"/>
            <a:ext cx="581596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Cosine</a:t>
            </a:r>
            <a:r>
              <a:rPr spc="-204" dirty="0"/>
              <a:t> </a:t>
            </a:r>
            <a:r>
              <a:rPr spc="-10" dirty="0"/>
              <a:t>Similarity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07216" y="2559312"/>
            <a:ext cx="7074646" cy="3879588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b="1" spc="325" dirty="0">
                <a:latin typeface="Calibri"/>
                <a:cs typeface="Calibri"/>
              </a:rPr>
              <a:t>Cosine</a:t>
            </a:r>
            <a:r>
              <a:rPr sz="2450" b="1" spc="150" dirty="0">
                <a:latin typeface="Calibri"/>
                <a:cs typeface="Calibri"/>
              </a:rPr>
              <a:t> </a:t>
            </a:r>
            <a:r>
              <a:rPr sz="2450" b="1" spc="254" dirty="0">
                <a:latin typeface="Calibri"/>
                <a:cs typeface="Calibri"/>
              </a:rPr>
              <a:t>Similarity</a:t>
            </a:r>
            <a:r>
              <a:rPr sz="2450" b="1" spc="100" dirty="0">
                <a:latin typeface="Calibri"/>
                <a:cs typeface="Calibri"/>
              </a:rPr>
              <a:t> </a:t>
            </a:r>
            <a:r>
              <a:rPr sz="2450" spc="175" dirty="0">
                <a:latin typeface="Calibri"/>
                <a:cs typeface="Calibri"/>
              </a:rPr>
              <a:t>is</a:t>
            </a:r>
            <a:r>
              <a:rPr sz="2450" spc="95" dirty="0">
                <a:latin typeface="Calibri"/>
                <a:cs typeface="Calibri"/>
              </a:rPr>
              <a:t> </a:t>
            </a:r>
            <a:r>
              <a:rPr sz="2450" spc="280" dirty="0">
                <a:latin typeface="Calibri"/>
                <a:cs typeface="Calibri"/>
              </a:rPr>
              <a:t>a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spc="310" dirty="0">
                <a:latin typeface="Calibri"/>
                <a:cs typeface="Calibri"/>
              </a:rPr>
              <a:t>measure</a:t>
            </a:r>
            <a:r>
              <a:rPr sz="2450" spc="95" dirty="0">
                <a:latin typeface="Calibri"/>
                <a:cs typeface="Calibri"/>
              </a:rPr>
              <a:t> </a:t>
            </a:r>
            <a:r>
              <a:rPr sz="2450" spc="145" dirty="0">
                <a:latin typeface="Calibri"/>
                <a:cs typeface="Calibri"/>
              </a:rPr>
              <a:t>of </a:t>
            </a:r>
            <a:r>
              <a:rPr sz="2450" spc="204" dirty="0">
                <a:latin typeface="Calibri"/>
                <a:cs typeface="Calibri"/>
              </a:rPr>
              <a:t>similarity</a:t>
            </a:r>
            <a:r>
              <a:rPr sz="2450" spc="114" dirty="0">
                <a:latin typeface="Calibri"/>
                <a:cs typeface="Calibri"/>
              </a:rPr>
              <a:t> </a:t>
            </a:r>
            <a:r>
              <a:rPr sz="2450" spc="300" dirty="0">
                <a:latin typeface="Calibri"/>
                <a:cs typeface="Calibri"/>
              </a:rPr>
              <a:t>between</a:t>
            </a:r>
            <a:r>
              <a:rPr sz="2450" spc="120" dirty="0">
                <a:latin typeface="Calibri"/>
                <a:cs typeface="Calibri"/>
              </a:rPr>
              <a:t> </a:t>
            </a:r>
            <a:r>
              <a:rPr sz="2450" spc="260" dirty="0">
                <a:latin typeface="Calibri"/>
                <a:cs typeface="Calibri"/>
              </a:rPr>
              <a:t>two</a:t>
            </a:r>
            <a:r>
              <a:rPr sz="2450" spc="114" dirty="0">
                <a:latin typeface="Calibri"/>
                <a:cs typeface="Calibri"/>
              </a:rPr>
              <a:t> </a:t>
            </a:r>
            <a:r>
              <a:rPr sz="2450" spc="295" dirty="0">
                <a:latin typeface="Calibri"/>
                <a:cs typeface="Calibri"/>
              </a:rPr>
              <a:t>non-</a:t>
            </a:r>
            <a:r>
              <a:rPr sz="2450" spc="200" dirty="0">
                <a:latin typeface="Calibri"/>
                <a:cs typeface="Calibri"/>
              </a:rPr>
              <a:t>zero </a:t>
            </a:r>
            <a:r>
              <a:rPr sz="2450" spc="185" dirty="0">
                <a:latin typeface="Calibri"/>
                <a:cs typeface="Calibri"/>
              </a:rPr>
              <a:t>vectors</a:t>
            </a:r>
            <a:r>
              <a:rPr lang="en-US" sz="2450" spc="185" dirty="0">
                <a:latin typeface="Calibri"/>
                <a:cs typeface="Calibri"/>
              </a:rPr>
              <a:t> (measuring distance when the magnitude of the vectors doesn’t matter)</a:t>
            </a:r>
          </a:p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lang="en-US" sz="2450" spc="100" dirty="0">
                <a:latin typeface="Calibri"/>
                <a:cs typeface="Calibri"/>
              </a:rPr>
              <a:t>E.G working with Text data represented by word counts</a:t>
            </a:r>
          </a:p>
          <a:p>
            <a:pPr marL="12700" marR="5080">
              <a:lnSpc>
                <a:spcPct val="102000"/>
              </a:lnSpc>
              <a:spcBef>
                <a:spcPts val="65"/>
              </a:spcBef>
            </a:pPr>
            <a:endParaRPr lang="en-US" sz="2450" spc="100" dirty="0">
              <a:latin typeface="Calibri"/>
              <a:cs typeface="Calibri"/>
            </a:endParaRPr>
          </a:p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155" dirty="0">
                <a:latin typeface="Calibri"/>
                <a:cs typeface="Calibri"/>
              </a:rPr>
              <a:t>It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spc="175" dirty="0">
                <a:latin typeface="Calibri"/>
                <a:cs typeface="Calibri"/>
              </a:rPr>
              <a:t>is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spc="245" dirty="0">
                <a:latin typeface="Calibri"/>
                <a:cs typeface="Calibri"/>
              </a:rPr>
              <a:t>widely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spc="315" dirty="0">
                <a:latin typeface="Calibri"/>
                <a:cs typeface="Calibri"/>
              </a:rPr>
              <a:t>used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spc="215" dirty="0">
                <a:latin typeface="Calibri"/>
                <a:cs typeface="Calibri"/>
              </a:rPr>
              <a:t>in </a:t>
            </a:r>
            <a:r>
              <a:rPr sz="2450" spc="320" dirty="0">
                <a:latin typeface="Calibri"/>
                <a:cs typeface="Calibri"/>
              </a:rPr>
              <a:t>recommendation</a:t>
            </a:r>
            <a:r>
              <a:rPr sz="2450" spc="114" dirty="0">
                <a:latin typeface="Calibri"/>
                <a:cs typeface="Calibri"/>
              </a:rPr>
              <a:t> </a:t>
            </a:r>
            <a:r>
              <a:rPr sz="2450" spc="280" dirty="0">
                <a:latin typeface="Calibri"/>
                <a:cs typeface="Calibri"/>
              </a:rPr>
              <a:t>systems</a:t>
            </a:r>
            <a:r>
              <a:rPr sz="2450" spc="120" dirty="0">
                <a:latin typeface="Calibri"/>
                <a:cs typeface="Calibri"/>
              </a:rPr>
              <a:t> </a:t>
            </a:r>
            <a:r>
              <a:rPr sz="2450" spc="190" dirty="0">
                <a:latin typeface="Calibri"/>
                <a:cs typeface="Calibri"/>
              </a:rPr>
              <a:t>to</a:t>
            </a:r>
            <a:r>
              <a:rPr sz="2450" spc="120" dirty="0">
                <a:latin typeface="Calibri"/>
                <a:cs typeface="Calibri"/>
              </a:rPr>
              <a:t> </a:t>
            </a:r>
            <a:r>
              <a:rPr sz="2450" spc="295" dirty="0">
                <a:latin typeface="Calibri"/>
                <a:cs typeface="Calibri"/>
              </a:rPr>
              <a:t>measure </a:t>
            </a:r>
            <a:r>
              <a:rPr sz="2450" spc="275" dirty="0">
                <a:latin typeface="Calibri"/>
                <a:cs typeface="Calibri"/>
              </a:rPr>
              <a:t>the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spc="204" dirty="0">
                <a:latin typeface="Calibri"/>
                <a:cs typeface="Calibri"/>
              </a:rPr>
              <a:t>similarity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spc="300" dirty="0">
                <a:latin typeface="Calibri"/>
                <a:cs typeface="Calibri"/>
              </a:rPr>
              <a:t>between</a:t>
            </a:r>
            <a:r>
              <a:rPr sz="2450" spc="110" dirty="0">
                <a:latin typeface="Calibri"/>
                <a:cs typeface="Calibri"/>
              </a:rPr>
              <a:t> </a:t>
            </a:r>
            <a:r>
              <a:rPr sz="2450" spc="215" dirty="0">
                <a:latin typeface="Calibri"/>
                <a:cs typeface="Calibri"/>
              </a:rPr>
              <a:t>items.</a:t>
            </a:r>
            <a:r>
              <a:rPr sz="2450" spc="105" dirty="0">
                <a:latin typeface="Calibri"/>
                <a:cs typeface="Calibri"/>
              </a:rPr>
              <a:t> </a:t>
            </a:r>
            <a:endParaRPr lang="en-US" sz="2450" spc="105" dirty="0">
              <a:latin typeface="Calibri"/>
              <a:cs typeface="Calibri"/>
            </a:endParaRPr>
          </a:p>
        </p:txBody>
      </p:sp>
      <p:pic>
        <p:nvPicPr>
          <p:cNvPr id="1026" name="Picture 2" descr="Machine Learning Fundamentals: Cosine Similarity and Cosine Distance | by  Sindhu Seelam | Geek Culture | Medium">
            <a:extLst>
              <a:ext uri="{FF2B5EF4-FFF2-40B4-BE49-F238E27FC236}">
                <a16:creationId xmlns:a16="http://schemas.microsoft.com/office/drawing/2014/main" id="{444392B1-1E0A-88BB-9F2D-1A55D0E93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667500"/>
            <a:ext cx="78486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07943C-3B04-73E9-E32D-2D22AEA99C51}"/>
              </a:ext>
            </a:extLst>
          </p:cNvPr>
          <p:cNvSpPr txBox="1"/>
          <p:nvPr/>
        </p:nvSpPr>
        <p:spPr>
          <a:xfrm>
            <a:off x="685800" y="87249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of angle is ~ 100%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1B3AD-6E3A-F639-F17C-5DFC599777C6}"/>
              </a:ext>
            </a:extLst>
          </p:cNvPr>
          <p:cNvSpPr txBox="1"/>
          <p:nvPr/>
        </p:nvSpPr>
        <p:spPr>
          <a:xfrm>
            <a:off x="3314700" y="87249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of angle is 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320547-C81D-4DFE-B494-D77248E5717B}"/>
              </a:ext>
            </a:extLst>
          </p:cNvPr>
          <p:cNvSpPr txBox="1"/>
          <p:nvPr/>
        </p:nvSpPr>
        <p:spPr>
          <a:xfrm>
            <a:off x="7086600" y="8727929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of angle is  (-100%)</a:t>
            </a:r>
          </a:p>
        </p:txBody>
      </p:sp>
      <p:pic>
        <p:nvPicPr>
          <p:cNvPr id="1028" name="Picture 4" descr="Cosine Similarity Using Xilinx Alveo">
            <a:extLst>
              <a:ext uri="{FF2B5EF4-FFF2-40B4-BE49-F238E27FC236}">
                <a16:creationId xmlns:a16="http://schemas.microsoft.com/office/drawing/2014/main" id="{4400E715-F767-E464-1FF4-F3305F38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473" y="6719887"/>
            <a:ext cx="6857780" cy="177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sine Similarity and TFIDF. Taking a look at HackerNews posts | by Robert  R. | Web Mining [IS688, Spring 2021] | Medium">
            <a:extLst>
              <a:ext uri="{FF2B5EF4-FFF2-40B4-BE49-F238E27FC236}">
                <a16:creationId xmlns:a16="http://schemas.microsoft.com/office/drawing/2014/main" id="{AFBEBB7E-2E8D-505E-AD74-09F41DE50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3" y="342900"/>
            <a:ext cx="7696200" cy="592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25" y="-1435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-1435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9944" y="2482799"/>
            <a:ext cx="6518275" cy="1475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0" spc="110" dirty="0"/>
              <a:t>Conclusion</a:t>
            </a:r>
            <a:endParaRPr sz="9500"/>
          </a:p>
        </p:txBody>
      </p:sp>
      <p:sp>
        <p:nvSpPr>
          <p:cNvPr id="6" name="object 6"/>
          <p:cNvSpPr txBox="1"/>
          <p:nvPr/>
        </p:nvSpPr>
        <p:spPr>
          <a:xfrm>
            <a:off x="4257270" y="4736310"/>
            <a:ext cx="9764395" cy="19265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065" marR="5080" indent="-635" algn="ctr">
              <a:lnSpc>
                <a:spcPct val="102000"/>
              </a:lnSpc>
              <a:spcBef>
                <a:spcPts val="65"/>
              </a:spcBef>
            </a:pPr>
            <a:r>
              <a:rPr sz="2450" spc="254" dirty="0">
                <a:latin typeface="Calibri"/>
                <a:cs typeface="Calibri"/>
              </a:rPr>
              <a:t>In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spc="225" dirty="0">
                <a:latin typeface="Calibri"/>
                <a:cs typeface="Calibri"/>
              </a:rPr>
              <a:t>this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spc="225" dirty="0">
                <a:latin typeface="Calibri"/>
                <a:cs typeface="Calibri"/>
              </a:rPr>
              <a:t>presentation,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lang="en-US" sz="2450" spc="320" dirty="0">
                <a:latin typeface="Calibri"/>
                <a:cs typeface="Calibri"/>
              </a:rPr>
              <a:t>you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spc="275" dirty="0">
                <a:latin typeface="Calibri"/>
                <a:cs typeface="Calibri"/>
              </a:rPr>
              <a:t>have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lang="en-US" sz="2450" spc="330" dirty="0">
                <a:latin typeface="Calibri"/>
                <a:cs typeface="Calibri"/>
              </a:rPr>
              <a:t>learnt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spc="340" dirty="0">
                <a:latin typeface="Calibri"/>
                <a:cs typeface="Calibri"/>
              </a:rPr>
              <a:t>how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spc="190" dirty="0">
                <a:latin typeface="Calibri"/>
                <a:cs typeface="Calibri"/>
              </a:rPr>
              <a:t>to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spc="275" dirty="0">
                <a:latin typeface="Calibri"/>
                <a:cs typeface="Calibri"/>
              </a:rPr>
              <a:t>optimize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spc="285" dirty="0">
                <a:latin typeface="Calibri"/>
                <a:cs typeface="Calibri"/>
              </a:rPr>
              <a:t>movie </a:t>
            </a:r>
            <a:r>
              <a:rPr sz="2450" spc="315" dirty="0">
                <a:latin typeface="Calibri"/>
                <a:cs typeface="Calibri"/>
              </a:rPr>
              <a:t>recommendations</a:t>
            </a:r>
            <a:r>
              <a:rPr sz="2450" spc="114" dirty="0">
                <a:latin typeface="Calibri"/>
                <a:cs typeface="Calibri"/>
              </a:rPr>
              <a:t> </a:t>
            </a:r>
            <a:r>
              <a:rPr sz="2450" spc="330" dirty="0">
                <a:latin typeface="Calibri"/>
                <a:cs typeface="Calibri"/>
              </a:rPr>
              <a:t>using</a:t>
            </a:r>
            <a:r>
              <a:rPr sz="2450" spc="120" dirty="0">
                <a:latin typeface="Calibri"/>
                <a:cs typeface="Calibri"/>
              </a:rPr>
              <a:t> </a:t>
            </a:r>
            <a:r>
              <a:rPr sz="2450" spc="280" dirty="0">
                <a:latin typeface="Calibri"/>
                <a:cs typeface="Calibri"/>
              </a:rPr>
              <a:t>a</a:t>
            </a:r>
            <a:r>
              <a:rPr sz="2450" spc="120" dirty="0">
                <a:latin typeface="Calibri"/>
                <a:cs typeface="Calibri"/>
              </a:rPr>
              <a:t> </a:t>
            </a:r>
            <a:r>
              <a:rPr sz="2450" spc="215" dirty="0">
                <a:latin typeface="Calibri"/>
                <a:cs typeface="Calibri"/>
              </a:rPr>
              <a:t>collaborative</a:t>
            </a:r>
            <a:r>
              <a:rPr sz="2450" spc="120" dirty="0">
                <a:latin typeface="Calibri"/>
                <a:cs typeface="Calibri"/>
              </a:rPr>
              <a:t> </a:t>
            </a:r>
            <a:r>
              <a:rPr sz="2450" spc="235" dirty="0">
                <a:latin typeface="Calibri"/>
                <a:cs typeface="Calibri"/>
              </a:rPr>
              <a:t>user-</a:t>
            </a:r>
            <a:r>
              <a:rPr sz="2450" spc="310" dirty="0">
                <a:latin typeface="Calibri"/>
                <a:cs typeface="Calibri"/>
              </a:rPr>
              <a:t>based</a:t>
            </a:r>
            <a:r>
              <a:rPr sz="2450" spc="120" dirty="0">
                <a:latin typeface="Calibri"/>
                <a:cs typeface="Calibri"/>
              </a:rPr>
              <a:t> </a:t>
            </a:r>
            <a:r>
              <a:rPr sz="2450" spc="245" dirty="0">
                <a:latin typeface="Calibri"/>
                <a:cs typeface="Calibri"/>
              </a:rPr>
              <a:t>approach</a:t>
            </a:r>
            <a:r>
              <a:rPr lang="en-US" sz="2450" spc="245" dirty="0">
                <a:latin typeface="Calibri"/>
                <a:cs typeface="Calibri"/>
              </a:rPr>
              <a:t> using</a:t>
            </a:r>
            <a:r>
              <a:rPr sz="2450" spc="110" dirty="0">
                <a:latin typeface="Calibri"/>
                <a:cs typeface="Calibri"/>
              </a:rPr>
              <a:t> </a:t>
            </a:r>
            <a:r>
              <a:rPr sz="2450" b="1" spc="300" dirty="0">
                <a:latin typeface="Calibri"/>
                <a:cs typeface="Calibri"/>
              </a:rPr>
              <a:t>Pandas</a:t>
            </a:r>
            <a:r>
              <a:rPr sz="2450" spc="300" dirty="0">
                <a:latin typeface="Calibri"/>
                <a:cs typeface="Calibri"/>
              </a:rPr>
              <a:t>,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lang="en-US" sz="2450" b="1" spc="320" dirty="0">
                <a:latin typeface="Calibri"/>
                <a:cs typeface="Calibri"/>
              </a:rPr>
              <a:t>User-Item</a:t>
            </a:r>
            <a:r>
              <a:rPr sz="2450" b="1" spc="160" dirty="0">
                <a:latin typeface="Calibri"/>
                <a:cs typeface="Calibri"/>
              </a:rPr>
              <a:t> </a:t>
            </a:r>
            <a:r>
              <a:rPr sz="2450" b="1" spc="185" dirty="0">
                <a:latin typeface="Calibri"/>
                <a:cs typeface="Calibri"/>
              </a:rPr>
              <a:t>Matrix</a:t>
            </a:r>
            <a:r>
              <a:rPr sz="2450" spc="185" dirty="0">
                <a:latin typeface="Calibri"/>
                <a:cs typeface="Calibri"/>
              </a:rPr>
              <a:t>,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lang="en-US" sz="2450" spc="350" dirty="0">
                <a:latin typeface="Calibri"/>
                <a:cs typeface="Calibri"/>
              </a:rPr>
              <a:t>&amp;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lang="en-US" sz="2450" b="1" spc="315" dirty="0">
                <a:latin typeface="Calibri"/>
                <a:cs typeface="Calibri"/>
              </a:rPr>
              <a:t>Pearsons Correlation or C</a:t>
            </a:r>
            <a:r>
              <a:rPr sz="2450" b="1" spc="315" dirty="0">
                <a:latin typeface="Calibri"/>
                <a:cs typeface="Calibri"/>
              </a:rPr>
              <a:t>osine </a:t>
            </a:r>
            <a:r>
              <a:rPr sz="2450" b="1" spc="254" dirty="0">
                <a:latin typeface="Calibri"/>
                <a:cs typeface="Calibri"/>
              </a:rPr>
              <a:t>Similarity</a:t>
            </a:r>
            <a:r>
              <a:rPr sz="2450" b="1" spc="110" dirty="0">
                <a:latin typeface="Calibri"/>
                <a:cs typeface="Calibri"/>
              </a:rPr>
              <a:t> </a:t>
            </a:r>
            <a:r>
              <a:rPr sz="2450" spc="190" dirty="0">
                <a:latin typeface="Calibri"/>
                <a:cs typeface="Calibri"/>
              </a:rPr>
              <a:t>to</a:t>
            </a:r>
            <a:r>
              <a:rPr sz="2450" spc="110" dirty="0">
                <a:latin typeface="Calibri"/>
                <a:cs typeface="Calibri"/>
              </a:rPr>
              <a:t> </a:t>
            </a:r>
            <a:r>
              <a:rPr sz="2450" spc="280" dirty="0">
                <a:latin typeface="Calibri"/>
                <a:cs typeface="Calibri"/>
              </a:rPr>
              <a:t>generate</a:t>
            </a:r>
            <a:r>
              <a:rPr sz="2450" spc="110" dirty="0">
                <a:latin typeface="Calibri"/>
                <a:cs typeface="Calibri"/>
              </a:rPr>
              <a:t> </a:t>
            </a:r>
            <a:r>
              <a:rPr sz="2450" spc="290" dirty="0">
                <a:latin typeface="Calibri"/>
                <a:cs typeface="Calibri"/>
              </a:rPr>
              <a:t>recommendations.</a:t>
            </a:r>
            <a:r>
              <a:rPr sz="2450" spc="110" dirty="0">
                <a:latin typeface="Calibri"/>
                <a:cs typeface="Calibri"/>
              </a:rPr>
              <a:t> </a:t>
            </a:r>
            <a:r>
              <a:rPr lang="en-US" sz="2450" spc="345" dirty="0">
                <a:latin typeface="Calibri"/>
                <a:cs typeface="Calibri"/>
              </a:rPr>
              <a:t>I</a:t>
            </a:r>
            <a:r>
              <a:rPr sz="2450" spc="110" dirty="0">
                <a:latin typeface="Calibri"/>
                <a:cs typeface="Calibri"/>
              </a:rPr>
              <a:t> </a:t>
            </a:r>
            <a:r>
              <a:rPr sz="2450" spc="320" dirty="0">
                <a:latin typeface="Calibri"/>
                <a:cs typeface="Calibri"/>
              </a:rPr>
              <a:t>hope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spc="204" dirty="0">
                <a:latin typeface="Calibri"/>
                <a:cs typeface="Calibri"/>
              </a:rPr>
              <a:t>this </a:t>
            </a:r>
            <a:r>
              <a:rPr sz="2450" spc="250" dirty="0">
                <a:latin typeface="Calibri"/>
                <a:cs typeface="Calibri"/>
              </a:rPr>
              <a:t>presentation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spc="305" dirty="0">
                <a:latin typeface="Calibri"/>
                <a:cs typeface="Calibri"/>
              </a:rPr>
              <a:t>has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spc="325" dirty="0">
                <a:latin typeface="Calibri"/>
                <a:cs typeface="Calibri"/>
              </a:rPr>
              <a:t>been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spc="235" dirty="0">
                <a:latin typeface="Calibri"/>
                <a:cs typeface="Calibri"/>
              </a:rPr>
              <a:t>informative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spc="350" dirty="0">
                <a:latin typeface="Calibri"/>
                <a:cs typeface="Calibri"/>
              </a:rPr>
              <a:t>and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spc="190" dirty="0">
                <a:latin typeface="Calibri"/>
                <a:cs typeface="Calibri"/>
              </a:rPr>
              <a:t>helpful.</a:t>
            </a:r>
            <a:endParaRPr sz="24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23707</TotalTime>
  <Words>750</Words>
  <Application>Microsoft Office PowerPoint</Application>
  <PresentationFormat>Custom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Palatino Linotype</vt:lpstr>
      <vt:lpstr>Office Theme</vt:lpstr>
      <vt:lpstr>PowerPoint Presentation</vt:lpstr>
      <vt:lpstr>Collaborative Filtering</vt:lpstr>
      <vt:lpstr>PowerPoint Presentation</vt:lpstr>
      <vt:lpstr>Introduction – Movie Lens</vt:lpstr>
      <vt:lpstr>Building the Recommendation System</vt:lpstr>
      <vt:lpstr>Pearson’s Correlation</vt:lpstr>
      <vt:lpstr>Pearson’s Correlation</vt:lpstr>
      <vt:lpstr>Cosine Similarity</vt:lpstr>
      <vt:lpstr>Conclusion</vt:lpstr>
      <vt:lpstr>Readings/Research 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JALAL</dc:creator>
  <cp:lastModifiedBy>Kadernani, Jalal-u-din Mohamed Iqbal</cp:lastModifiedBy>
  <cp:revision>4</cp:revision>
  <dcterms:created xsi:type="dcterms:W3CDTF">2023-07-14T22:52:45Z</dcterms:created>
  <dcterms:modified xsi:type="dcterms:W3CDTF">2023-08-02T06:26:39Z</dcterms:modified>
</cp:coreProperties>
</file>