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59C773-C81D-437E-8B2C-84094665DF03}">
  <a:tblStyle styleId="{0959C773-C81D-437E-8B2C-84094665DF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ee8dc8ba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ee8dc8ba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ee8dc8ba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ee8dc8ba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ee8dc8ba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ee8dc8ba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9621b010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9621b01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41650"/>
            <a:ext cx="8520600" cy="133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fr" sz="3680">
                <a:solidFill>
                  <a:schemeClr val="lt1"/>
                </a:solidFill>
                <a:latin typeface="Impact"/>
                <a:ea typeface="Impact"/>
                <a:cs typeface="Impact"/>
                <a:sym typeface="Impact"/>
              </a:rPr>
              <a:t>Implementing Data Lake House Analytics Platform Architecture </a:t>
            </a:r>
            <a:endParaRPr sz="3680">
              <a:solidFill>
                <a:schemeClr val="lt1"/>
              </a:solidFill>
              <a:latin typeface="Impact"/>
              <a:ea typeface="Impact"/>
              <a:cs typeface="Impact"/>
              <a:sym typeface="Impact"/>
            </a:endParaRPr>
          </a:p>
        </p:txBody>
      </p:sp>
      <p:sp>
        <p:nvSpPr>
          <p:cNvPr id="55" name="Google Shape;55;p13"/>
          <p:cNvSpPr txBox="1"/>
          <p:nvPr/>
        </p:nvSpPr>
        <p:spPr>
          <a:xfrm>
            <a:off x="387875" y="4099350"/>
            <a:ext cx="4371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chemeClr val="lt1"/>
                </a:solidFill>
                <a:latin typeface="Times New Roman"/>
                <a:ea typeface="Times New Roman"/>
                <a:cs typeface="Times New Roman"/>
                <a:sym typeface="Times New Roman"/>
              </a:rPr>
              <a:t>Abdessamad YOUSFI </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fr" sz="1800">
                <a:solidFill>
                  <a:schemeClr val="lt1"/>
                </a:solidFill>
                <a:latin typeface="Times New Roman"/>
                <a:ea typeface="Times New Roman"/>
                <a:cs typeface="Times New Roman"/>
                <a:sym typeface="Times New Roman"/>
              </a:rPr>
              <a:t>Jalal EL MEDAGHRI EL ALAOUI </a:t>
            </a:r>
            <a:endParaRPr sz="1800">
              <a:solidFill>
                <a:schemeClr val="lt1"/>
              </a:solidFill>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7132450" y="3423150"/>
            <a:ext cx="1517950" cy="853850"/>
          </a:xfrm>
          <a:prstGeom prst="rect">
            <a:avLst/>
          </a:prstGeom>
          <a:noFill/>
          <a:ln>
            <a:noFill/>
          </a:ln>
        </p:spPr>
      </p:pic>
      <p:pic>
        <p:nvPicPr>
          <p:cNvPr id="57" name="Google Shape;57;p13"/>
          <p:cNvPicPr preferRelativeResize="0"/>
          <p:nvPr/>
        </p:nvPicPr>
        <p:blipFill>
          <a:blip r:embed="rId5">
            <a:alphaModFix/>
          </a:blip>
          <a:stretch>
            <a:fillRect/>
          </a:stretch>
        </p:blipFill>
        <p:spPr>
          <a:xfrm>
            <a:off x="5465906" y="3480625"/>
            <a:ext cx="1234944" cy="73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2512463" y="2218675"/>
            <a:ext cx="1357725" cy="1018300"/>
          </a:xfrm>
          <a:prstGeom prst="rect">
            <a:avLst/>
          </a:prstGeom>
          <a:noFill/>
          <a:ln>
            <a:noFill/>
          </a:ln>
        </p:spPr>
      </p:pic>
      <p:pic>
        <p:nvPicPr>
          <p:cNvPr id="63" name="Google Shape;63;p14"/>
          <p:cNvPicPr preferRelativeResize="0"/>
          <p:nvPr/>
        </p:nvPicPr>
        <p:blipFill>
          <a:blip r:embed="rId4">
            <a:alphaModFix/>
          </a:blip>
          <a:stretch>
            <a:fillRect/>
          </a:stretch>
        </p:blipFill>
        <p:spPr>
          <a:xfrm>
            <a:off x="7026312" y="2065700"/>
            <a:ext cx="1477775" cy="1477775"/>
          </a:xfrm>
          <a:prstGeom prst="rect">
            <a:avLst/>
          </a:prstGeom>
          <a:noFill/>
          <a:ln>
            <a:noFill/>
          </a:ln>
        </p:spPr>
      </p:pic>
      <p:pic>
        <p:nvPicPr>
          <p:cNvPr id="64" name="Google Shape;64;p14"/>
          <p:cNvPicPr preferRelativeResize="0"/>
          <p:nvPr/>
        </p:nvPicPr>
        <p:blipFill>
          <a:blip r:embed="rId5">
            <a:alphaModFix/>
          </a:blip>
          <a:stretch>
            <a:fillRect/>
          </a:stretch>
        </p:blipFill>
        <p:spPr>
          <a:xfrm>
            <a:off x="2457838" y="796015"/>
            <a:ext cx="1477775" cy="787525"/>
          </a:xfrm>
          <a:prstGeom prst="rect">
            <a:avLst/>
          </a:prstGeom>
          <a:noFill/>
          <a:ln>
            <a:noFill/>
          </a:ln>
        </p:spPr>
      </p:pic>
      <p:pic>
        <p:nvPicPr>
          <p:cNvPr id="65" name="Google Shape;65;p14"/>
          <p:cNvPicPr preferRelativeResize="0"/>
          <p:nvPr/>
        </p:nvPicPr>
        <p:blipFill>
          <a:blip r:embed="rId6">
            <a:alphaModFix/>
          </a:blip>
          <a:stretch>
            <a:fillRect/>
          </a:stretch>
        </p:blipFill>
        <p:spPr>
          <a:xfrm>
            <a:off x="2651488" y="4013100"/>
            <a:ext cx="1090476" cy="897625"/>
          </a:xfrm>
          <a:prstGeom prst="rect">
            <a:avLst/>
          </a:prstGeom>
          <a:noFill/>
          <a:ln>
            <a:noFill/>
          </a:ln>
        </p:spPr>
      </p:pic>
      <p:cxnSp>
        <p:nvCxnSpPr>
          <p:cNvPr id="66" name="Google Shape;66;p14"/>
          <p:cNvCxnSpPr>
            <a:stCxn id="62" idx="0"/>
            <a:endCxn id="64" idx="2"/>
          </p:cNvCxnSpPr>
          <p:nvPr/>
        </p:nvCxnSpPr>
        <p:spPr>
          <a:xfrm rot="10800000" flipH="1">
            <a:off x="3191325" y="1583575"/>
            <a:ext cx="5400" cy="635100"/>
          </a:xfrm>
          <a:prstGeom prst="straightConnector1">
            <a:avLst/>
          </a:prstGeom>
          <a:noFill/>
          <a:ln w="9525" cap="flat" cmpd="sng">
            <a:solidFill>
              <a:schemeClr val="dk2"/>
            </a:solidFill>
            <a:prstDash val="solid"/>
            <a:round/>
            <a:headEnd type="none" w="med" len="med"/>
            <a:tailEnd type="triangle" w="med" len="med"/>
          </a:ln>
        </p:spPr>
      </p:cxnSp>
      <p:cxnSp>
        <p:nvCxnSpPr>
          <p:cNvPr id="67" name="Google Shape;67;p14"/>
          <p:cNvCxnSpPr>
            <a:stCxn id="62" idx="2"/>
            <a:endCxn id="65" idx="0"/>
          </p:cNvCxnSpPr>
          <p:nvPr/>
        </p:nvCxnSpPr>
        <p:spPr>
          <a:xfrm>
            <a:off x="3191325" y="3236975"/>
            <a:ext cx="5400" cy="776100"/>
          </a:xfrm>
          <a:prstGeom prst="straightConnector1">
            <a:avLst/>
          </a:prstGeom>
          <a:noFill/>
          <a:ln w="9525" cap="flat" cmpd="sng">
            <a:solidFill>
              <a:schemeClr val="dk2"/>
            </a:solidFill>
            <a:prstDash val="solid"/>
            <a:round/>
            <a:headEnd type="none" w="med" len="med"/>
            <a:tailEnd type="triangle" w="med" len="med"/>
          </a:ln>
        </p:spPr>
      </p:cxnSp>
      <p:cxnSp>
        <p:nvCxnSpPr>
          <p:cNvPr id="68" name="Google Shape;68;p14"/>
          <p:cNvCxnSpPr>
            <a:stCxn id="62" idx="3"/>
          </p:cNvCxnSpPr>
          <p:nvPr/>
        </p:nvCxnSpPr>
        <p:spPr>
          <a:xfrm rot="10800000" flipH="1">
            <a:off x="3870187" y="2717625"/>
            <a:ext cx="993900" cy="10200"/>
          </a:xfrm>
          <a:prstGeom prst="straightConnector1">
            <a:avLst/>
          </a:prstGeom>
          <a:noFill/>
          <a:ln w="9525" cap="flat" cmpd="sng">
            <a:solidFill>
              <a:schemeClr val="dk2"/>
            </a:solidFill>
            <a:prstDash val="solid"/>
            <a:round/>
            <a:headEnd type="none" w="med" len="med"/>
            <a:tailEnd type="triangle" w="med" len="med"/>
          </a:ln>
        </p:spPr>
      </p:cxnSp>
      <p:cxnSp>
        <p:nvCxnSpPr>
          <p:cNvPr id="69" name="Google Shape;69;p14"/>
          <p:cNvCxnSpPr/>
          <p:nvPr/>
        </p:nvCxnSpPr>
        <p:spPr>
          <a:xfrm>
            <a:off x="5907350" y="2889500"/>
            <a:ext cx="1368000" cy="0"/>
          </a:xfrm>
          <a:prstGeom prst="straightConnector1">
            <a:avLst/>
          </a:prstGeom>
          <a:noFill/>
          <a:ln w="9525" cap="flat" cmpd="sng">
            <a:solidFill>
              <a:schemeClr val="dk2"/>
            </a:solidFill>
            <a:prstDash val="solid"/>
            <a:round/>
            <a:headEnd type="none" w="med" len="med"/>
            <a:tailEnd type="triangle" w="med" len="med"/>
          </a:ln>
        </p:spPr>
      </p:cxnSp>
      <p:cxnSp>
        <p:nvCxnSpPr>
          <p:cNvPr id="70" name="Google Shape;70;p14"/>
          <p:cNvCxnSpPr>
            <a:stCxn id="65" idx="3"/>
          </p:cNvCxnSpPr>
          <p:nvPr/>
        </p:nvCxnSpPr>
        <p:spPr>
          <a:xfrm>
            <a:off x="3741963" y="4461913"/>
            <a:ext cx="1188300" cy="12900"/>
          </a:xfrm>
          <a:prstGeom prst="straightConnector1">
            <a:avLst/>
          </a:prstGeom>
          <a:noFill/>
          <a:ln w="9525" cap="flat" cmpd="sng">
            <a:solidFill>
              <a:schemeClr val="dk2"/>
            </a:solidFill>
            <a:prstDash val="solid"/>
            <a:round/>
            <a:headEnd type="none" w="med" len="med"/>
            <a:tailEnd type="triangle" w="med" len="med"/>
          </a:ln>
        </p:spPr>
      </p:cxnSp>
      <p:pic>
        <p:nvPicPr>
          <p:cNvPr id="71" name="Google Shape;71;p14"/>
          <p:cNvPicPr preferRelativeResize="0"/>
          <p:nvPr/>
        </p:nvPicPr>
        <p:blipFill>
          <a:blip r:embed="rId7">
            <a:alphaModFix/>
          </a:blip>
          <a:stretch>
            <a:fillRect/>
          </a:stretch>
        </p:blipFill>
        <p:spPr>
          <a:xfrm>
            <a:off x="6784612" y="652900"/>
            <a:ext cx="1961175" cy="1073750"/>
          </a:xfrm>
          <a:prstGeom prst="rect">
            <a:avLst/>
          </a:prstGeom>
          <a:noFill/>
          <a:ln>
            <a:noFill/>
          </a:ln>
        </p:spPr>
      </p:pic>
      <p:cxnSp>
        <p:nvCxnSpPr>
          <p:cNvPr id="72" name="Google Shape;72;p14"/>
          <p:cNvCxnSpPr>
            <a:stCxn id="63" idx="0"/>
            <a:endCxn id="71" idx="2"/>
          </p:cNvCxnSpPr>
          <p:nvPr/>
        </p:nvCxnSpPr>
        <p:spPr>
          <a:xfrm rot="10800000">
            <a:off x="7765200" y="1726700"/>
            <a:ext cx="0" cy="339000"/>
          </a:xfrm>
          <a:prstGeom prst="straightConnector1">
            <a:avLst/>
          </a:prstGeom>
          <a:noFill/>
          <a:ln w="9525" cap="flat" cmpd="sng">
            <a:solidFill>
              <a:schemeClr val="dk2"/>
            </a:solidFill>
            <a:prstDash val="solid"/>
            <a:round/>
            <a:headEnd type="none" w="med" len="med"/>
            <a:tailEnd type="triangle" w="med" len="med"/>
          </a:ln>
        </p:spPr>
      </p:cxnSp>
      <p:cxnSp>
        <p:nvCxnSpPr>
          <p:cNvPr id="73" name="Google Shape;73;p14"/>
          <p:cNvCxnSpPr/>
          <p:nvPr/>
        </p:nvCxnSpPr>
        <p:spPr>
          <a:xfrm rot="10800000" flipH="1">
            <a:off x="5333137" y="1857907"/>
            <a:ext cx="8100" cy="290100"/>
          </a:xfrm>
          <a:prstGeom prst="straightConnector1">
            <a:avLst/>
          </a:prstGeom>
          <a:noFill/>
          <a:ln w="9525" cap="flat" cmpd="sng">
            <a:solidFill>
              <a:schemeClr val="dk2"/>
            </a:solidFill>
            <a:prstDash val="solid"/>
            <a:round/>
            <a:headEnd type="none" w="med" len="med"/>
            <a:tailEnd type="triangle" w="med" len="med"/>
          </a:ln>
        </p:spPr>
      </p:cxnSp>
      <p:pic>
        <p:nvPicPr>
          <p:cNvPr id="74" name="Google Shape;74;p14"/>
          <p:cNvPicPr preferRelativeResize="0"/>
          <p:nvPr/>
        </p:nvPicPr>
        <p:blipFill>
          <a:blip r:embed="rId8">
            <a:alphaModFix/>
          </a:blip>
          <a:stretch>
            <a:fillRect/>
          </a:stretch>
        </p:blipFill>
        <p:spPr>
          <a:xfrm>
            <a:off x="4784450" y="1306000"/>
            <a:ext cx="1090475" cy="769369"/>
          </a:xfrm>
          <a:prstGeom prst="rect">
            <a:avLst/>
          </a:prstGeom>
          <a:noFill/>
          <a:ln>
            <a:noFill/>
          </a:ln>
        </p:spPr>
      </p:pic>
      <p:pic>
        <p:nvPicPr>
          <p:cNvPr id="75" name="Google Shape;75;p14"/>
          <p:cNvPicPr preferRelativeResize="0"/>
          <p:nvPr/>
        </p:nvPicPr>
        <p:blipFill>
          <a:blip r:embed="rId9">
            <a:alphaModFix/>
          </a:blip>
          <a:stretch>
            <a:fillRect/>
          </a:stretch>
        </p:blipFill>
        <p:spPr>
          <a:xfrm>
            <a:off x="115450" y="2376213"/>
            <a:ext cx="940950" cy="749401"/>
          </a:xfrm>
          <a:prstGeom prst="rect">
            <a:avLst/>
          </a:prstGeom>
          <a:noFill/>
          <a:ln>
            <a:noFill/>
          </a:ln>
        </p:spPr>
      </p:pic>
      <p:cxnSp>
        <p:nvCxnSpPr>
          <p:cNvPr id="76" name="Google Shape;76;p14"/>
          <p:cNvCxnSpPr>
            <a:stCxn id="75" idx="3"/>
            <a:endCxn id="62" idx="1"/>
          </p:cNvCxnSpPr>
          <p:nvPr/>
        </p:nvCxnSpPr>
        <p:spPr>
          <a:xfrm rot="10800000" flipH="1">
            <a:off x="1056400" y="2727813"/>
            <a:ext cx="1456200" cy="23100"/>
          </a:xfrm>
          <a:prstGeom prst="straightConnector1">
            <a:avLst/>
          </a:prstGeom>
          <a:noFill/>
          <a:ln w="9525" cap="flat" cmpd="sng">
            <a:solidFill>
              <a:schemeClr val="dk2"/>
            </a:solidFill>
            <a:prstDash val="solid"/>
            <a:round/>
            <a:headEnd type="none" w="med" len="med"/>
            <a:tailEnd type="triangle" w="med" len="med"/>
          </a:ln>
        </p:spPr>
      </p:cxnSp>
      <p:pic>
        <p:nvPicPr>
          <p:cNvPr id="77" name="Google Shape;77;p14"/>
          <p:cNvPicPr preferRelativeResize="0"/>
          <p:nvPr/>
        </p:nvPicPr>
        <p:blipFill rotWithShape="1">
          <a:blip r:embed="rId10">
            <a:alphaModFix/>
          </a:blip>
          <a:srcRect l="25261" t="27344" r="22492" b="22830"/>
          <a:stretch/>
        </p:blipFill>
        <p:spPr>
          <a:xfrm>
            <a:off x="174500" y="803712"/>
            <a:ext cx="822850" cy="772124"/>
          </a:xfrm>
          <a:prstGeom prst="rect">
            <a:avLst/>
          </a:prstGeom>
          <a:noFill/>
          <a:ln>
            <a:noFill/>
          </a:ln>
        </p:spPr>
      </p:pic>
      <p:cxnSp>
        <p:nvCxnSpPr>
          <p:cNvPr id="78" name="Google Shape;78;p14"/>
          <p:cNvCxnSpPr>
            <a:stCxn id="77" idx="2"/>
            <a:endCxn id="75" idx="0"/>
          </p:cNvCxnSpPr>
          <p:nvPr/>
        </p:nvCxnSpPr>
        <p:spPr>
          <a:xfrm>
            <a:off x="585925" y="1575837"/>
            <a:ext cx="0" cy="800400"/>
          </a:xfrm>
          <a:prstGeom prst="straightConnector1">
            <a:avLst/>
          </a:prstGeom>
          <a:noFill/>
          <a:ln w="9525" cap="flat" cmpd="sng">
            <a:solidFill>
              <a:schemeClr val="dk2"/>
            </a:solidFill>
            <a:prstDash val="solid"/>
            <a:round/>
            <a:headEnd type="none" w="med" len="med"/>
            <a:tailEnd type="triangle" w="med" len="med"/>
          </a:ln>
        </p:spPr>
      </p:cxnSp>
      <p:sp>
        <p:nvSpPr>
          <p:cNvPr id="79" name="Google Shape;79;p14"/>
          <p:cNvSpPr txBox="1"/>
          <p:nvPr/>
        </p:nvSpPr>
        <p:spPr>
          <a:xfrm>
            <a:off x="69925" y="102150"/>
            <a:ext cx="8847300" cy="446400"/>
          </a:xfrm>
          <a:prstGeom prst="rect">
            <a:avLst/>
          </a:prstGeom>
          <a:noFill/>
          <a:ln>
            <a:noFill/>
          </a:ln>
        </p:spPr>
        <p:txBody>
          <a:bodyPr spcFirstLastPara="1" wrap="square" lIns="91425" tIns="91425" rIns="91425" bIns="91425" anchor="t" anchorCtr="0">
            <a:spAutoFit/>
          </a:bodyPr>
          <a:lstStyle/>
          <a:p>
            <a:pPr marL="0" lvl="0" indent="0" algn="l" rtl="0">
              <a:lnSpc>
                <a:spcPct val="105000"/>
              </a:lnSpc>
              <a:spcBef>
                <a:spcPts val="0"/>
              </a:spcBef>
              <a:spcAft>
                <a:spcPts val="1200"/>
              </a:spcAft>
              <a:buClr>
                <a:schemeClr val="dk1"/>
              </a:buClr>
              <a:buSzPts val="1100"/>
              <a:buFont typeface="Arial"/>
              <a:buNone/>
            </a:pPr>
            <a:endParaRPr sz="1700">
              <a:solidFill>
                <a:schemeClr val="dk2"/>
              </a:solidFill>
            </a:endParaRPr>
          </a:p>
        </p:txBody>
      </p:sp>
      <p:pic>
        <p:nvPicPr>
          <p:cNvPr id="80" name="Google Shape;80;p14"/>
          <p:cNvPicPr preferRelativeResize="0"/>
          <p:nvPr/>
        </p:nvPicPr>
        <p:blipFill>
          <a:blip r:embed="rId11">
            <a:alphaModFix/>
          </a:blip>
          <a:stretch>
            <a:fillRect/>
          </a:stretch>
        </p:blipFill>
        <p:spPr>
          <a:xfrm>
            <a:off x="4477675" y="2311748"/>
            <a:ext cx="1827900" cy="985677"/>
          </a:xfrm>
          <a:prstGeom prst="rect">
            <a:avLst/>
          </a:prstGeom>
          <a:noFill/>
          <a:ln>
            <a:noFill/>
          </a:ln>
        </p:spPr>
      </p:pic>
      <p:pic>
        <p:nvPicPr>
          <p:cNvPr id="81" name="Google Shape;81;p14"/>
          <p:cNvPicPr preferRelativeResize="0"/>
          <p:nvPr/>
        </p:nvPicPr>
        <p:blipFill>
          <a:blip r:embed="rId12">
            <a:alphaModFix/>
          </a:blip>
          <a:stretch>
            <a:fillRect/>
          </a:stretch>
        </p:blipFill>
        <p:spPr>
          <a:xfrm>
            <a:off x="4837689" y="3952763"/>
            <a:ext cx="1593861" cy="1018300"/>
          </a:xfrm>
          <a:prstGeom prst="rect">
            <a:avLst/>
          </a:prstGeom>
          <a:noFill/>
          <a:ln>
            <a:noFill/>
          </a:ln>
        </p:spPr>
      </p:pic>
      <p:cxnSp>
        <p:nvCxnSpPr>
          <p:cNvPr id="82" name="Google Shape;82;p14"/>
          <p:cNvCxnSpPr/>
          <p:nvPr/>
        </p:nvCxnSpPr>
        <p:spPr>
          <a:xfrm rot="10800000">
            <a:off x="5592388" y="3516263"/>
            <a:ext cx="3900" cy="496800"/>
          </a:xfrm>
          <a:prstGeom prst="straightConnector1">
            <a:avLst/>
          </a:prstGeom>
          <a:noFill/>
          <a:ln w="9525" cap="flat" cmpd="sng">
            <a:solidFill>
              <a:schemeClr val="dk2"/>
            </a:solidFill>
            <a:prstDash val="solid"/>
            <a:round/>
            <a:headEnd type="none" w="med" len="med"/>
            <a:tailEnd type="triangle" w="med" len="med"/>
          </a:ln>
        </p:spPr>
      </p:cxnSp>
      <p:sp>
        <p:nvSpPr>
          <p:cNvPr id="83" name="Google Shape;83;p14"/>
          <p:cNvSpPr txBox="1"/>
          <p:nvPr/>
        </p:nvSpPr>
        <p:spPr>
          <a:xfrm>
            <a:off x="174500" y="102150"/>
            <a:ext cx="6650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solidFill>
                  <a:srgbClr val="434343"/>
                </a:solidFill>
                <a:latin typeface="Times New Roman"/>
                <a:ea typeface="Times New Roman"/>
                <a:cs typeface="Times New Roman"/>
                <a:sym typeface="Times New Roman"/>
              </a:rPr>
              <a:t>Architecture de la solution sur le cloud aws et databricks </a:t>
            </a:r>
            <a:endParaRPr sz="1800" b="1">
              <a:solidFill>
                <a:srgbClr val="43434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aphicFrame>
        <p:nvGraphicFramePr>
          <p:cNvPr id="88" name="Google Shape;88;p15"/>
          <p:cNvGraphicFramePr/>
          <p:nvPr/>
        </p:nvGraphicFramePr>
        <p:xfrm>
          <a:off x="633625" y="579950"/>
          <a:ext cx="3000000" cy="3000000"/>
        </p:xfrm>
        <a:graphic>
          <a:graphicData uri="http://schemas.openxmlformats.org/drawingml/2006/table">
            <a:tbl>
              <a:tblPr>
                <a:noFill/>
                <a:tableStyleId>{0959C773-C81D-437E-8B2C-84094665DF03}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96225">
                <a:tc>
                  <a:txBody>
                    <a:bodyPr/>
                    <a:lstStyle/>
                    <a:p>
                      <a:pPr marL="0" lvl="0" indent="0" algn="l" rtl="0">
                        <a:spcBef>
                          <a:spcPts val="0"/>
                        </a:spcBef>
                        <a:spcAft>
                          <a:spcPts val="0"/>
                        </a:spcAft>
                        <a:buNone/>
                      </a:pPr>
                      <a:r>
                        <a:rPr lang="fr"/>
                        <a:t>Service </a:t>
                      </a:r>
                      <a:endParaRPr/>
                    </a:p>
                  </a:txBody>
                  <a:tcPr marL="91425" marR="91425" marT="91425" marB="91425"/>
                </a:tc>
                <a:tc>
                  <a:txBody>
                    <a:bodyPr/>
                    <a:lstStyle/>
                    <a:p>
                      <a:pPr marL="0" lvl="0" indent="0" algn="l" rtl="0">
                        <a:spcBef>
                          <a:spcPts val="0"/>
                        </a:spcBef>
                        <a:spcAft>
                          <a:spcPts val="0"/>
                        </a:spcAft>
                        <a:buNone/>
                      </a:pPr>
                      <a:r>
                        <a:rPr lang="fr"/>
                        <a:t>Description</a:t>
                      </a:r>
                      <a:endParaRPr/>
                    </a:p>
                  </a:txBody>
                  <a:tcPr marL="91425" marR="91425" marT="91425" marB="91425"/>
                </a:tc>
                <a:tc>
                  <a:txBody>
                    <a:bodyPr/>
                    <a:lstStyle/>
                    <a:p>
                      <a:pPr marL="0" lvl="0" indent="0" algn="l" rtl="0">
                        <a:spcBef>
                          <a:spcPts val="0"/>
                        </a:spcBef>
                        <a:spcAft>
                          <a:spcPts val="0"/>
                        </a:spcAft>
                        <a:buNone/>
                      </a:pPr>
                      <a:r>
                        <a:rPr lang="fr"/>
                        <a:t>Coût mensuel</a:t>
                      </a:r>
                      <a:endParaRPr/>
                    </a:p>
                  </a:txBody>
                  <a:tcPr marL="91425" marR="91425" marT="91425" marB="91425"/>
                </a:tc>
                <a:tc>
                  <a:txBody>
                    <a:bodyPr/>
                    <a:lstStyle/>
                    <a:p>
                      <a:pPr marL="0" lvl="0" indent="0" algn="l" rtl="0">
                        <a:spcBef>
                          <a:spcPts val="0"/>
                        </a:spcBef>
                        <a:spcAft>
                          <a:spcPts val="0"/>
                        </a:spcAft>
                        <a:buNone/>
                      </a:pPr>
                      <a:r>
                        <a:rPr lang="fr"/>
                        <a:t>Coût annuel</a:t>
                      </a:r>
                      <a:endParaRPr/>
                    </a:p>
                  </a:txBody>
                  <a:tcPr marL="91425" marR="91425" marT="91425" marB="91425"/>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 sz="900">
                          <a:latin typeface="Times New Roman"/>
                          <a:ea typeface="Times New Roman"/>
                          <a:cs typeface="Times New Roman"/>
                          <a:sym typeface="Times New Roman"/>
                        </a:rPr>
                        <a:t>Le service S3 d'AWS est utilisé pour stocker les données que nous avons transférées depuis un datacenter local en utilisant le service AWS Transfer.</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212,32 USD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2547,84 USD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62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 sz="900">
                          <a:latin typeface="Times New Roman"/>
                          <a:ea typeface="Times New Roman"/>
                          <a:cs typeface="Times New Roman"/>
                          <a:sym typeface="Times New Roman"/>
                        </a:rPr>
                        <a:t>Avec le service AWS Athena, nous pouvons exécuter des requêtes directement sur notre stockage S3.</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10,40 USD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124,80 USD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62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 sz="900">
                          <a:latin typeface="Times New Roman"/>
                          <a:ea typeface="Times New Roman"/>
                          <a:cs typeface="Times New Roman"/>
                          <a:sym typeface="Times New Roman"/>
                        </a:rPr>
                        <a:t>AWS EMR est un service qui permet d'exécuter et de gérer facilement des frameworks de traitement de données distribuées, comme Apache Hadoop et Apache Spark, sur des clusters de machines virtuelles dans le cloud AWS.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985,50 USD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11826,00 USD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962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 sz="900">
                          <a:latin typeface="Times New Roman"/>
                          <a:ea typeface="Times New Roman"/>
                          <a:cs typeface="Times New Roman"/>
                          <a:sym typeface="Times New Roman"/>
                        </a:rPr>
                        <a:t>AWS Glue est un service qui simplifie et automatise le processus d'extraction, de transformation et de chargement (ETL) des données.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1,50 USD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18,00 USD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pic>
        <p:nvPicPr>
          <p:cNvPr id="89" name="Google Shape;89;p15"/>
          <p:cNvPicPr preferRelativeResize="0"/>
          <p:nvPr/>
        </p:nvPicPr>
        <p:blipFill>
          <a:blip r:embed="rId3">
            <a:alphaModFix/>
          </a:blip>
          <a:stretch>
            <a:fillRect/>
          </a:stretch>
        </p:blipFill>
        <p:spPr>
          <a:xfrm>
            <a:off x="973100" y="1038200"/>
            <a:ext cx="1100725" cy="705305"/>
          </a:xfrm>
          <a:prstGeom prst="rect">
            <a:avLst/>
          </a:prstGeom>
          <a:noFill/>
          <a:ln>
            <a:noFill/>
          </a:ln>
        </p:spPr>
      </p:pic>
      <p:pic>
        <p:nvPicPr>
          <p:cNvPr id="90" name="Google Shape;90;p15"/>
          <p:cNvPicPr preferRelativeResize="0"/>
          <p:nvPr/>
        </p:nvPicPr>
        <p:blipFill>
          <a:blip r:embed="rId4">
            <a:alphaModFix/>
          </a:blip>
          <a:stretch>
            <a:fillRect/>
          </a:stretch>
        </p:blipFill>
        <p:spPr>
          <a:xfrm>
            <a:off x="1103425" y="1891950"/>
            <a:ext cx="913750" cy="486275"/>
          </a:xfrm>
          <a:prstGeom prst="rect">
            <a:avLst/>
          </a:prstGeom>
          <a:noFill/>
          <a:ln>
            <a:noFill/>
          </a:ln>
        </p:spPr>
      </p:pic>
      <p:pic>
        <p:nvPicPr>
          <p:cNvPr id="91" name="Google Shape;91;p15"/>
          <p:cNvPicPr preferRelativeResize="0"/>
          <p:nvPr/>
        </p:nvPicPr>
        <p:blipFill>
          <a:blip r:embed="rId5">
            <a:alphaModFix/>
          </a:blip>
          <a:stretch>
            <a:fillRect/>
          </a:stretch>
        </p:blipFill>
        <p:spPr>
          <a:xfrm>
            <a:off x="951855" y="2686748"/>
            <a:ext cx="1143231" cy="625250"/>
          </a:xfrm>
          <a:prstGeom prst="rect">
            <a:avLst/>
          </a:prstGeom>
          <a:noFill/>
          <a:ln>
            <a:noFill/>
          </a:ln>
        </p:spPr>
      </p:pic>
      <p:pic>
        <p:nvPicPr>
          <p:cNvPr id="92" name="Google Shape;92;p15"/>
          <p:cNvPicPr preferRelativeResize="0"/>
          <p:nvPr/>
        </p:nvPicPr>
        <p:blipFill>
          <a:blip r:embed="rId6">
            <a:alphaModFix/>
          </a:blip>
          <a:stretch>
            <a:fillRect/>
          </a:stretch>
        </p:blipFill>
        <p:spPr>
          <a:xfrm>
            <a:off x="784200" y="3662150"/>
            <a:ext cx="1478526" cy="625250"/>
          </a:xfrm>
          <a:prstGeom prst="rect">
            <a:avLst/>
          </a:prstGeom>
          <a:noFill/>
          <a:ln>
            <a:noFill/>
          </a:ln>
        </p:spPr>
      </p:pic>
      <p:sp>
        <p:nvSpPr>
          <p:cNvPr id="93" name="Google Shape;93;p15"/>
          <p:cNvSpPr txBox="1"/>
          <p:nvPr/>
        </p:nvSpPr>
        <p:spPr>
          <a:xfrm>
            <a:off x="6229825" y="4364950"/>
            <a:ext cx="2405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solidFill>
                  <a:schemeClr val="dk2"/>
                </a:solidFill>
              </a:rPr>
              <a:t>Région : Europe (Paris)</a:t>
            </a:r>
            <a:endParaRPr sz="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98" name="Google Shape;98;p16"/>
          <p:cNvGraphicFramePr/>
          <p:nvPr/>
        </p:nvGraphicFramePr>
        <p:xfrm>
          <a:off x="870200" y="843300"/>
          <a:ext cx="3000000" cy="3000000"/>
        </p:xfrm>
        <a:graphic>
          <a:graphicData uri="http://schemas.openxmlformats.org/drawingml/2006/table">
            <a:tbl>
              <a:tblPr>
                <a:noFill/>
                <a:tableStyleId>{0959C773-C81D-437E-8B2C-84094665DF03}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 sz="900">
                          <a:latin typeface="Times New Roman"/>
                          <a:ea typeface="Times New Roman"/>
                          <a:cs typeface="Times New Roman"/>
                          <a:sym typeface="Times New Roman"/>
                        </a:rPr>
                        <a:t>AWS Redshift est un service de base de données relationnelle entièrement géré, conçu pour l'analyse de données à grande échelle.</a:t>
                      </a:r>
                      <a:endParaRPr sz="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4292,40 USD</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51508,80 USD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 sz="900">
                          <a:latin typeface="Times New Roman"/>
                          <a:ea typeface="Times New Roman"/>
                          <a:cs typeface="Times New Roman"/>
                          <a:sym typeface="Times New Roman"/>
                        </a:rPr>
                        <a:t>AWS QuickSight est un service d'analyse des données et de visualisation de données qui permet aux utilisateurs de créer rapidement et facilement des tableaux de bord interactifs</a:t>
                      </a:r>
                      <a:endParaRPr sz="9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68,80 USD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r">
                          <a:latin typeface="Times New Roman"/>
                          <a:ea typeface="Times New Roman"/>
                          <a:cs typeface="Times New Roman"/>
                          <a:sym typeface="Times New Roman"/>
                        </a:rPr>
                        <a:t>825,60 USD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pic>
        <p:nvPicPr>
          <p:cNvPr id="99" name="Google Shape;99;p16"/>
          <p:cNvPicPr preferRelativeResize="0"/>
          <p:nvPr/>
        </p:nvPicPr>
        <p:blipFill>
          <a:blip r:embed="rId3">
            <a:alphaModFix/>
          </a:blip>
          <a:stretch>
            <a:fillRect/>
          </a:stretch>
        </p:blipFill>
        <p:spPr>
          <a:xfrm>
            <a:off x="1184050" y="937400"/>
            <a:ext cx="1172550" cy="710550"/>
          </a:xfrm>
          <a:prstGeom prst="rect">
            <a:avLst/>
          </a:prstGeom>
          <a:noFill/>
          <a:ln>
            <a:noFill/>
          </a:ln>
        </p:spPr>
      </p:pic>
      <p:pic>
        <p:nvPicPr>
          <p:cNvPr id="100" name="Google Shape;100;p16"/>
          <p:cNvPicPr preferRelativeResize="0"/>
          <p:nvPr/>
        </p:nvPicPr>
        <p:blipFill>
          <a:blip r:embed="rId4">
            <a:alphaModFix/>
          </a:blip>
          <a:stretch>
            <a:fillRect/>
          </a:stretch>
        </p:blipFill>
        <p:spPr>
          <a:xfrm>
            <a:off x="965500" y="1781650"/>
            <a:ext cx="1609650" cy="878300"/>
          </a:xfrm>
          <a:prstGeom prst="rect">
            <a:avLst/>
          </a:prstGeom>
          <a:noFill/>
          <a:ln>
            <a:noFill/>
          </a:ln>
        </p:spPr>
      </p:pic>
      <p:sp>
        <p:nvSpPr>
          <p:cNvPr id="101" name="Google Shape;101;p16"/>
          <p:cNvSpPr txBox="1"/>
          <p:nvPr/>
        </p:nvSpPr>
        <p:spPr>
          <a:xfrm>
            <a:off x="6678650" y="2763800"/>
            <a:ext cx="2405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800">
                <a:solidFill>
                  <a:schemeClr val="dk2"/>
                </a:solidFill>
              </a:rPr>
              <a:t>Région : Europe (Paris)</a:t>
            </a:r>
            <a:endParaRPr sz="800">
              <a:solidFill>
                <a:schemeClr val="dk2"/>
              </a:solidFill>
            </a:endParaRPr>
          </a:p>
        </p:txBody>
      </p:sp>
      <p:sp>
        <p:nvSpPr>
          <p:cNvPr id="102" name="Google Shape;102;p16"/>
          <p:cNvSpPr txBox="1"/>
          <p:nvPr/>
        </p:nvSpPr>
        <p:spPr>
          <a:xfrm>
            <a:off x="870200" y="3423950"/>
            <a:ext cx="4371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100">
                <a:solidFill>
                  <a:schemeClr val="dk1"/>
                </a:solidFill>
                <a:latin typeface="Times New Roman"/>
                <a:ea typeface="Times New Roman"/>
                <a:cs typeface="Times New Roman"/>
                <a:sym typeface="Times New Roman"/>
              </a:rPr>
              <a:t>Total des coûts annuels :  66842 </a:t>
            </a:r>
            <a:r>
              <a:rPr lang="fr" sz="1000">
                <a:solidFill>
                  <a:schemeClr val="dk1"/>
                </a:solidFill>
                <a:latin typeface="Times New Roman"/>
                <a:ea typeface="Times New Roman"/>
                <a:cs typeface="Times New Roman"/>
                <a:sym typeface="Times New Roman"/>
              </a:rPr>
              <a:t>USD</a:t>
            </a:r>
            <a:r>
              <a:rPr lang="fr">
                <a:solidFill>
                  <a:schemeClr val="dk1"/>
                </a:solidFill>
                <a:latin typeface="Times New Roman"/>
                <a:ea typeface="Times New Roman"/>
                <a:cs typeface="Times New Roman"/>
                <a:sym typeface="Times New Roman"/>
              </a:rPr>
              <a:t> </a:t>
            </a:r>
            <a:r>
              <a:rPr lang="fr"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fr" sz="1100">
                <a:solidFill>
                  <a:schemeClr val="dk1"/>
                </a:solidFill>
                <a:latin typeface="Times New Roman"/>
                <a:ea typeface="Times New Roman"/>
                <a:cs typeface="Times New Roman"/>
                <a:sym typeface="Times New Roman"/>
              </a:rPr>
              <a:t>Total des coûts mensuels : 5570 </a:t>
            </a:r>
            <a:r>
              <a:rPr lang="fr" sz="1000">
                <a:solidFill>
                  <a:schemeClr val="dk1"/>
                </a:solidFill>
                <a:latin typeface="Times New Roman"/>
                <a:ea typeface="Times New Roman"/>
                <a:cs typeface="Times New Roman"/>
                <a:sym typeface="Times New Roman"/>
              </a:rPr>
              <a:t>USD</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D71250-3F56-162E-5C1A-ABED717A4D60}"/>
              </a:ext>
            </a:extLst>
          </p:cNvPr>
          <p:cNvSpPr>
            <a:spLocks noGrp="1"/>
          </p:cNvSpPr>
          <p:nvPr>
            <p:ph type="title"/>
          </p:nvPr>
        </p:nvSpPr>
        <p:spPr/>
        <p:txBody>
          <a:bodyPr>
            <a:normAutofit fontScale="90000"/>
          </a:bodyPr>
          <a:lstStyle/>
          <a:p>
            <a:endParaRPr lang="fr-FR"/>
          </a:p>
        </p:txBody>
      </p:sp>
      <p:pic>
        <p:nvPicPr>
          <p:cNvPr id="5" name="Image 4">
            <a:extLst>
              <a:ext uri="{FF2B5EF4-FFF2-40B4-BE49-F238E27FC236}">
                <a16:creationId xmlns:a16="http://schemas.microsoft.com/office/drawing/2014/main" id="{5CFAC727-7BA8-305D-58AB-21E0811CF3AE}"/>
              </a:ext>
            </a:extLst>
          </p:cNvPr>
          <p:cNvPicPr>
            <a:picLocks noChangeAspect="1"/>
          </p:cNvPicPr>
          <p:nvPr/>
        </p:nvPicPr>
        <p:blipFill>
          <a:blip r:embed="rId2"/>
          <a:stretch>
            <a:fillRect/>
          </a:stretch>
        </p:blipFill>
        <p:spPr>
          <a:xfrm>
            <a:off x="641171" y="181070"/>
            <a:ext cx="7861657" cy="4781359"/>
          </a:xfrm>
          <a:prstGeom prst="rect">
            <a:avLst/>
          </a:prstGeom>
        </p:spPr>
      </p:pic>
    </p:spTree>
    <p:extLst>
      <p:ext uri="{BB962C8B-B14F-4D97-AF65-F5344CB8AC3E}">
        <p14:creationId xmlns:p14="http://schemas.microsoft.com/office/powerpoint/2010/main" val="310708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8" name="Google Shape;108;p17"/>
          <p:cNvPicPr preferRelativeResize="0"/>
          <p:nvPr/>
        </p:nvPicPr>
        <p:blipFill>
          <a:blip r:embed="rId3">
            <a:alphaModFix/>
          </a:blip>
          <a:stretch>
            <a:fillRect/>
          </a:stretch>
        </p:blipFill>
        <p:spPr>
          <a:xfrm>
            <a:off x="0" y="0"/>
            <a:ext cx="9144001" cy="5007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Affichage à l'écran (16:9)</PresentationFormat>
  <Paragraphs>30</Paragraphs>
  <Slides>6</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Impact</vt:lpstr>
      <vt:lpstr>Times New Roman</vt:lpstr>
      <vt:lpstr>Simple Light</vt:lpstr>
      <vt:lpstr>Implementing Data Lake House Analytics Platform Architecture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 Lake House Analytics Platform Architecture </dc:title>
  <cp:lastModifiedBy>jalal elmedaghri</cp:lastModifiedBy>
  <cp:revision>1</cp:revision>
  <dcterms:modified xsi:type="dcterms:W3CDTF">2024-04-08T15:05:09Z</dcterms:modified>
</cp:coreProperties>
</file>