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85" r:id="rId5"/>
    <p:sldId id="286" r:id="rId6"/>
    <p:sldId id="258" r:id="rId7"/>
    <p:sldId id="260" r:id="rId8"/>
    <p:sldId id="262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431-8A14-E47F-FA9A-B0617B92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0187-409E-6888-41B3-DA2BE5E23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42A7-2BE8-8623-7405-5DDF3C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598A-9F9D-D867-6004-58B20CFF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1247-B6BC-2620-B4E9-2D9BB64D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422-4942-F074-6CDE-4A9A6EB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0540-6B59-C2A8-EA3E-5BE059A5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65B1-5BA0-088B-832E-3FE48765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D4E3-38D5-8F80-C845-5082E7C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C76B-3486-3671-4686-E1E65C2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D2066-0F35-A8A4-3BA8-D2F761FE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6410-9BED-2CD5-F837-94829DD4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FCC8-F704-8C76-332B-2A1EA9C5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1880-FE25-6111-071E-951D95B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650C-877C-81D2-9212-618F5CE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8DF-46D6-9D53-06CD-34126304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3AF9-72F4-34D8-DAE8-83F041F6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4B6D-EB62-3E94-1B27-1B2CAF79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6AAB-D67E-4E75-3574-CD88B45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B5F1-785B-2A36-4DCA-1B0D93D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50B-E0C5-4B46-191D-6AC43D74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79F2-9745-EF51-55FF-735850FF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3BCB-5CBB-FD43-E264-E8F8A39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EC91-A85C-70D9-AE13-417E46F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4203-520B-41CB-4F36-E1A0376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79AF-AA01-8D14-BA39-DAC6406B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CE34-C16B-31FD-DD36-E4BE87C4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2708-1790-BBFB-5F5B-931991FC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9FA0-9569-EF2F-18FF-981B91D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935B-5AA1-55E9-D781-32455C32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72734-AEC4-644B-A6A3-8722D96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7D65-47CF-68EB-DE7E-1CA0B6A7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47-51AF-B428-2EC0-E065DA49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A93E-7C43-2138-4350-49EAD3ED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347B-2CE2-1001-089C-A67487C8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A6856-560B-3506-C424-94A0C9C48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8B1D6-2B66-7F79-A563-60C945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21333-239B-0EB1-D68E-6E645AB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AA37B-BEB9-FD9C-3153-FFEBCFD3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252-DE62-F65B-2C86-DFA5E1D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83DB-BB2B-890F-49F3-73DF03F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34526-4DD7-D69F-7704-820CBC2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58D9B-EDC1-8197-68D0-55624BF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35A9-25B7-A594-2CB4-AA5E3189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4E8BC-5C51-985C-E792-D3709A07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0C6E-133C-7332-55D4-C5306282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A5C-49CF-7178-5365-BBF3B660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EBFA-F276-3A9D-819C-458AAAC3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21D50-A6F4-B49F-8721-EB628BE2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AB88-8E10-F58A-4DC3-793441D8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26AF-042A-C560-E303-894B597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9449-64B2-0CAD-6300-1985961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5225-8807-93FC-4F37-3FC56E9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00211-8A48-6428-E265-EF7D5A77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5B2-FA3A-09C1-C654-FF1315FC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3FF3-8205-43E1-AD6D-8405AB2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DCC6-5FAC-5004-A2FE-D6CCE2A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1AEF-5EC5-2915-4805-2496298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96D5B-FFB2-30BF-42B1-2E61363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357B-CEE3-09E7-B4CB-4D5F232B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7BF-910E-2B63-7306-E3E51D1AD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79AE-9ED8-36A8-45B1-77342693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DCED-15CD-01E4-F5B4-E61D50458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ECAC-3B0F-DC97-8AA2-6CE1C1377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Assignment –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510D-BB53-318A-36F5-9AC687BC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Jalal Mahmud </a:t>
            </a:r>
          </a:p>
        </p:txBody>
      </p:sp>
    </p:spTree>
    <p:extLst>
      <p:ext uri="{BB962C8B-B14F-4D97-AF65-F5344CB8AC3E}">
        <p14:creationId xmlns:p14="http://schemas.microsoft.com/office/powerpoint/2010/main" val="151517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EEC-40A6-F5F0-D892-4CC97DD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CityTier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9B69EB-F29F-3953-FA0B-6B8CC07F6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526"/>
            <a:ext cx="51562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32C83-F10D-7087-E7AF-037040EC7757}"/>
              </a:ext>
            </a:extLst>
          </p:cNvPr>
          <p:cNvSpPr txBox="1"/>
          <p:nvPr/>
        </p:nvSpPr>
        <p:spPr>
          <a:xfrm>
            <a:off x="6197602" y="1951672"/>
            <a:ext cx="60997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a consistent pattern, higher the city tier, higher churn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it would be good to engage more with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2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3 customers since they are showing 20% or more Churn percentages.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It is noteworthy tha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t CityTier2 and CityTier3 represent smaller group of customers (CityTier2 is only ~5% customers)</a:t>
            </a: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3ACF-C046-29CC-8564-9537892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WarehouseToHome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1B1CC6-6315-FF1A-E90C-DA0D8EDF0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716"/>
            <a:ext cx="48081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C99E9-098C-81F0-4A6D-04BE68125985}"/>
              </a:ext>
            </a:extLst>
          </p:cNvPr>
          <p:cNvSpPr txBox="1"/>
          <p:nvPr/>
        </p:nvSpPr>
        <p:spPr>
          <a:xfrm>
            <a:off x="5915722" y="2019716"/>
            <a:ext cx="6099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Higher distance from home to warehouse increases churn. 15% of customers for whom Warehouse is within 5 to 25 mile from their home Churned, whereas more than 20% users Churned when the Warehouse is within 25 to 45 miles away from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is intuitive because distance from Warehouse may increase shipping delay/cost.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users who live far from the warehouse could be incentivized/engaged to prevent their high likelihood of Churn.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WarehouseToHome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9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A203-2080-E317-549D-C3ACDFCC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Churn vs. </a:t>
            </a:r>
            <a:r>
              <a:rPr lang="en-US" dirty="0" err="1"/>
              <a:t>PreferredPaymentMode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F0C1E1F-BED9-DE9D-031A-551E40904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6" y="1781020"/>
            <a:ext cx="44629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57B1C-6187-3167-C043-65929CC9495B}"/>
              </a:ext>
            </a:extLst>
          </p:cNvPr>
          <p:cNvSpPr txBox="1"/>
          <p:nvPr/>
        </p:nvSpPr>
        <p:spPr>
          <a:xfrm>
            <a:off x="5949176" y="1781020"/>
            <a:ext cx="60997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variations of Churn behavior. Customers who preferred COD as their payment method Churned more (~28%). CC and E-wallet also show more than 20% Churn.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should be further investigated to see if those customers face any specific problem with these payment methods (CC, COD and E-wallet) using the application, so those customers should be engaged to learn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F03-7E93-40E7-F140-21055D57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Gender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EE93C6-7F4D-462F-FE4F-0464958A4C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13351"/>
            <a:ext cx="5156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CD511-4B5F-552E-464F-71B5D4F65A58}"/>
              </a:ext>
            </a:extLst>
          </p:cNvPr>
          <p:cNvSpPr txBox="1"/>
          <p:nvPr/>
        </p:nvSpPr>
        <p:spPr>
          <a:xfrm>
            <a:off x="6272562" y="1936739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 shows that Male customers churned more than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Gender is statistically significant.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3E7A-3352-6072-A73A-16D21E59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HourSpendOnApp</a:t>
            </a:r>
            <a:r>
              <a:rPr lang="en-US" dirty="0"/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3551E3-903D-203E-8516-BE5FE06CC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376"/>
            <a:ext cx="5080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01903-628B-D8BD-BC5F-2B31635A7618}"/>
              </a:ext>
            </a:extLst>
          </p:cNvPr>
          <p:cNvSpPr txBox="1"/>
          <p:nvPr/>
        </p:nvSpPr>
        <p:spPr>
          <a:xfrm>
            <a:off x="6092284" y="1808376"/>
            <a:ext cx="6099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Intuitively we would expect that higher the number of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spend on app, users are less likely to churn, but data doesn't show us that. This is counter intuitive.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HourSpendOnApp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B2A-531A-4E1D-7B7A-24E24AF4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NumberOfDeviceRegistered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129EC3C-560F-B8C7-30E2-E8F0DE5FE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887"/>
            <a:ext cx="508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85659-C991-0FF0-73D5-FDDDB13EFA2B}"/>
              </a:ext>
            </a:extLst>
          </p:cNvPr>
          <p:cNvSpPr txBox="1"/>
          <p:nvPr/>
        </p:nvSpPr>
        <p:spPr>
          <a:xfrm>
            <a:off x="6096000" y="1965887"/>
            <a:ext cx="6099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Customers churned more as they have registered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higher number of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point of view, users with more registered devices should be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NumberOfDeviceRegistered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1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F3DC-94C7-42CF-E120-DC06D43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PreferredOrderCat</a:t>
            </a:r>
            <a:r>
              <a:rPr lang="en-US" dirty="0"/>
              <a:t> 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B5C74D-D5AF-38E7-CD6D-1E143E17B1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3322"/>
            <a:ext cx="43189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5095B-507E-7A71-9E20-281AB8300B2A}"/>
              </a:ext>
            </a:extLst>
          </p:cNvPr>
          <p:cNvSpPr txBox="1"/>
          <p:nvPr/>
        </p:nvSpPr>
        <p:spPr>
          <a:xfrm>
            <a:off x="5447371" y="1803322"/>
            <a:ext cx="609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ordered mobile and mobile phones churned more (more than 25%)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PreferredOrderCat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3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7FD-09B4-4CC1-60F4-EE8EFA34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SatisfactionScore</a:t>
            </a:r>
            <a:r>
              <a:rPr lang="en-US" dirty="0"/>
              <a:t>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96F1223-8510-748F-DC36-FE2154197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988"/>
            <a:ext cx="5080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9951C-858E-D540-84E1-4C7E87AD9F02}"/>
              </a:ext>
            </a:extLst>
          </p:cNvPr>
          <p:cNvSpPr txBox="1"/>
          <p:nvPr/>
        </p:nvSpPr>
        <p:spPr>
          <a:xfrm>
            <a:off x="6092284" y="2091802"/>
            <a:ext cx="60997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Assuming 1 means most satisfied, data shows that most satisfied customers are less likely to churn (intuitive), however if 1 here means least satisfied,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data shows counter intuitive. </a:t>
            </a:r>
          </a:p>
          <a:p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Customers who are least satisfied should be engaged.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SatisfactionScore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E13E-41A3-464C-4BF9-A6DAA26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MaritalStatus</a:t>
            </a:r>
            <a:r>
              <a:rPr lang="en-US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022482-288D-D929-32F9-C5822D8B4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3584"/>
            <a:ext cx="5001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081A0-2B21-8F0C-7D37-9E7DA5439B42}"/>
              </a:ext>
            </a:extLst>
          </p:cNvPr>
          <p:cNvSpPr txBox="1"/>
          <p:nvPr/>
        </p:nvSpPr>
        <p:spPr>
          <a:xfrm>
            <a:off x="6022428" y="17835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 shows married people are churning less, whereas single individuals are churning more. Perhaps they don't have consistent purchase behaviors.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MaritalStatus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4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E9A-F7B8-816F-4687-DDF1D35E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 </a:t>
            </a:r>
            <a:r>
              <a:rPr lang="en-US" dirty="0" err="1"/>
              <a:t>NumberOfAddress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0DAB-4F04-D8EB-247D-A7C9D7256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281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8228C-574F-7099-8DD7-5B96F11A950D}"/>
              </a:ext>
            </a:extLst>
          </p:cNvPr>
          <p:cNvSpPr txBox="1"/>
          <p:nvPr/>
        </p:nvSpPr>
        <p:spPr>
          <a:xfrm>
            <a:off x="5864773" y="182433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use more number of addresses are churning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More than 65% of customers with 16 or more addresses are churning.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is probably they are not very stable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NumberOfAddress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/>
          <a:lstStyle/>
          <a:p>
            <a:r>
              <a:rPr lang="en-US" dirty="0"/>
              <a:t>The given dataset has 5630 rows – each row for a customer record </a:t>
            </a:r>
          </a:p>
          <a:p>
            <a:r>
              <a:rPr lang="en-US" dirty="0"/>
              <a:t>Each row has 20 column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8F715-85E0-1DE6-C3D4-C5BB053B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3022"/>
              </p:ext>
            </p:extLst>
          </p:nvPr>
        </p:nvGraphicFramePr>
        <p:xfrm>
          <a:off x="1268627" y="2422139"/>
          <a:ext cx="9951308" cy="4065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721">
                  <a:extLst>
                    <a:ext uri="{9D8B030D-6E8A-4147-A177-3AD203B41FA5}">
                      <a16:colId xmlns:a16="http://schemas.microsoft.com/office/drawing/2014/main" val="44349708"/>
                    </a:ext>
                  </a:extLst>
                </a:gridCol>
                <a:gridCol w="7420587">
                  <a:extLst>
                    <a:ext uri="{9D8B030D-6E8A-4147-A177-3AD203B41FA5}">
                      <a16:colId xmlns:a16="http://schemas.microsoft.com/office/drawing/2014/main" val="262743570"/>
                    </a:ext>
                  </a:extLst>
                </a:gridCol>
              </a:tblGrid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Unique customer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56637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 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5020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 of customer in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6782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PreferredLoginDevice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login device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294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 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6045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WarehouseToHome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Distance in between warehouse to home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60135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PreferredPaymentMode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payment method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94294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16841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HourSpendOnApp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hours spend on mobile application or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674888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NumberOfDeviceRegistered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deceives is registered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18581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PreferedOrderCat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order category of customer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569967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SatisfactionScore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Satisfactory score of customer on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88816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 status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950676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added added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86848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Any complaint has been raised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871643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OrderAmountHikeFromlastYear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increases in order from last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1011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CouponUsed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coupon has been used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4286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number of orders has been places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1580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DaySinceLastOrder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Since last order by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752749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CashbackAmount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cashback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8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5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A9C7-860E-81BD-AF78-2510365F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Complain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0CB7B0-72E9-A3C2-4355-3D6F33F74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567"/>
            <a:ext cx="508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7E79D-1210-8031-8A7E-4F9947CC4571}"/>
              </a:ext>
            </a:extLst>
          </p:cNvPr>
          <p:cNvSpPr txBox="1"/>
          <p:nvPr/>
        </p:nvSpPr>
        <p:spPr>
          <a:xfrm>
            <a:off x="6096000" y="180156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raised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complain (in last month) churn more. This is intuitive.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From CX standpoint, these customers should be engaged to understand their issue and mitigation should be in place to retain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Complain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3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775A-B431-9757-D4C2-5886677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OrderAmountHikeFromLastYear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2C57B4-32A4-F6ED-2A51-2A40F16B4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1836135"/>
            <a:ext cx="48802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03CB1-453E-EFD5-07FD-357B1407749C}"/>
              </a:ext>
            </a:extLst>
          </p:cNvPr>
          <p:cNvSpPr txBox="1"/>
          <p:nvPr/>
        </p:nvSpPr>
        <p:spPr>
          <a:xfrm>
            <a:off x="6011917" y="19804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shows that people churn less when their order amount hikes more from last year. Order amount hike shows increased engagement with the app, and it is a clear indicator of engagement.  So this is intuitive.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standpoint, customers who show less hikes in order amount should be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OrderAmountHikeFromLastYear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1994-5849-C70C-B7AB-4A9A46A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CouponUsed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EE0D7B-70FA-7A28-66AB-814C5C115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8177"/>
            <a:ext cx="48802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BC762-491C-9420-EA15-9D227447D37E}"/>
              </a:ext>
            </a:extLst>
          </p:cNvPr>
          <p:cNvSpPr txBox="1"/>
          <p:nvPr/>
        </p:nvSpPr>
        <p:spPr>
          <a:xfrm>
            <a:off x="5812221" y="187817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using more coupons are engaged customers, so we expect them to churn less. However, we don’t see a consistent pattern from the data for this behavior (e.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g., middle group who churn more than the first group).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CouponUsed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6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33C-2EE2-EA22-88DB-1643B19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OrderCount</a:t>
            </a:r>
            <a:r>
              <a:rPr 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9BDB6E-6DA3-4C4B-FD90-37E1A201D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667"/>
            <a:ext cx="49624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4B544-C808-41EB-BA0A-E07B2092045D}"/>
              </a:ext>
            </a:extLst>
          </p:cNvPr>
          <p:cNvSpPr txBox="1"/>
          <p:nvPr/>
        </p:nvSpPr>
        <p:spPr>
          <a:xfrm>
            <a:off x="5906814" y="186766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People who placed more orders in the last month churned less. This is intuitive, since placing more orders means engagement with the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OrderCount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8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9F-5B31-47C3-32DB-5BEAD7B3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DaySinceLastOrder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362D0-C50A-CE33-F844-DEBE672E5FC7}"/>
              </a:ext>
            </a:extLst>
          </p:cNvPr>
          <p:cNvSpPr txBox="1"/>
          <p:nvPr/>
        </p:nvSpPr>
        <p:spPr>
          <a:xfrm>
            <a:off x="5917325" y="18991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Intuitively, customers who did not put any order recently are more likely to churn.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For most of the graph we didn’t see any consistent pattern.  </a:t>
            </a: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However, 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DaySinceLastOrder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2E0A955-4B46-6A49-E83C-7DABEA6CB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6" y="1899197"/>
            <a:ext cx="49911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5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D6A5-5730-671A-6BF1-99705483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CashbackAmount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39E18F-958E-8F78-494F-42A519843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0" y="1951749"/>
            <a:ext cx="47110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D9EF2-CFAD-4F8F-20AC-B3123F7DCBCF}"/>
              </a:ext>
            </a:extLst>
          </p:cNvPr>
          <p:cNvSpPr txBox="1"/>
          <p:nvPr/>
        </p:nvSpPr>
        <p:spPr>
          <a:xfrm>
            <a:off x="5969876" y="195174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People who are getting higher cash back are churning less, this is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CashbackAmount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Factors Contributing to Customer Churn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applied statistical test (Chi-square test) to determine if a factor is significant. </a:t>
            </a:r>
          </a:p>
          <a:p>
            <a:r>
              <a:rPr lang="en-US" sz="2400" dirty="0"/>
              <a:t>The following factors were found significant: </a:t>
            </a:r>
          </a:p>
          <a:p>
            <a:pPr lvl="1"/>
            <a:r>
              <a:rPr lang="en-US" sz="2000" dirty="0"/>
              <a:t>'Tenure', '</a:t>
            </a:r>
            <a:r>
              <a:rPr lang="en-US" sz="2000" dirty="0" err="1"/>
              <a:t>PreferredLoginDevice</a:t>
            </a:r>
            <a:r>
              <a:rPr lang="en-US" sz="2000" dirty="0"/>
              <a:t>', '</a:t>
            </a:r>
            <a:r>
              <a:rPr lang="en-US" sz="2000" dirty="0" err="1"/>
              <a:t>CityTier</a:t>
            </a:r>
            <a:r>
              <a:rPr lang="en-US" sz="2000" dirty="0"/>
              <a:t>', '</a:t>
            </a:r>
            <a:r>
              <a:rPr lang="en-US" sz="2000" dirty="0" err="1"/>
              <a:t>WarehouseToHome</a:t>
            </a:r>
            <a:r>
              <a:rPr lang="en-US" sz="2000" dirty="0"/>
              <a:t>', '</a:t>
            </a:r>
            <a:r>
              <a:rPr lang="en-US" sz="2000" dirty="0" err="1"/>
              <a:t>PreferredPaymentMode</a:t>
            </a:r>
            <a:r>
              <a:rPr lang="en-US" sz="2000" dirty="0"/>
              <a:t>', 'Gender', '</a:t>
            </a:r>
            <a:r>
              <a:rPr lang="en-US" sz="2000" dirty="0" err="1"/>
              <a:t>NumberOfDeviceRegistered</a:t>
            </a:r>
            <a:r>
              <a:rPr lang="en-US" sz="2000" dirty="0"/>
              <a:t>', '</a:t>
            </a:r>
            <a:r>
              <a:rPr lang="en-US" sz="2000" dirty="0" err="1"/>
              <a:t>PreferedOrderCat</a:t>
            </a:r>
            <a:r>
              <a:rPr lang="en-US" sz="2000" dirty="0"/>
              <a:t>', '</a:t>
            </a:r>
            <a:r>
              <a:rPr lang="en-US" sz="2000" dirty="0" err="1"/>
              <a:t>SatisfactionScore</a:t>
            </a:r>
            <a:r>
              <a:rPr lang="en-US" sz="2000" dirty="0"/>
              <a:t>', '</a:t>
            </a:r>
            <a:r>
              <a:rPr lang="en-US" sz="2000" dirty="0" err="1"/>
              <a:t>MaritalStatus</a:t>
            </a:r>
            <a:r>
              <a:rPr lang="en-US" sz="2000" dirty="0"/>
              <a:t>', '</a:t>
            </a:r>
            <a:r>
              <a:rPr lang="en-US" sz="2000" dirty="0" err="1"/>
              <a:t>NumberOfAddress</a:t>
            </a:r>
            <a:r>
              <a:rPr lang="en-US" sz="2000" dirty="0"/>
              <a:t>', 'Complain', '</a:t>
            </a:r>
            <a:r>
              <a:rPr lang="en-US" sz="2000" dirty="0" err="1"/>
              <a:t>OrderAmountHikeFromlastYear</a:t>
            </a:r>
            <a:r>
              <a:rPr lang="en-US" sz="2000" dirty="0"/>
              <a:t>', '</a:t>
            </a:r>
            <a:r>
              <a:rPr lang="en-US" sz="2000" dirty="0" err="1"/>
              <a:t>OrderCount</a:t>
            </a:r>
            <a:r>
              <a:rPr lang="en-US" sz="2000" dirty="0"/>
              <a:t>', '</a:t>
            </a:r>
            <a:r>
              <a:rPr lang="en-US" sz="2000" dirty="0" err="1"/>
              <a:t>DaySinceLastOrder</a:t>
            </a:r>
            <a:r>
              <a:rPr lang="en-US" sz="2000" dirty="0"/>
              <a:t>', '</a:t>
            </a:r>
            <a:r>
              <a:rPr lang="en-US" sz="2000" dirty="0" err="1"/>
              <a:t>CashbackAmount</a:t>
            </a:r>
            <a:r>
              <a:rPr lang="en-US" sz="2000" dirty="0"/>
              <a:t>’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1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ML Model to Predict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469969"/>
            <a:ext cx="10849304" cy="5022905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Use Significant Factors as features to predict Churn </a:t>
            </a:r>
          </a:p>
          <a:p>
            <a:pPr lvl="1"/>
            <a:r>
              <a:rPr lang="en-US" sz="3200" dirty="0"/>
              <a:t>16 such features </a:t>
            </a:r>
          </a:p>
          <a:p>
            <a:r>
              <a:rPr lang="en-US" sz="3200" dirty="0"/>
              <a:t> Handle Missing Values </a:t>
            </a:r>
          </a:p>
          <a:p>
            <a:pPr lvl="1"/>
            <a:r>
              <a:rPr lang="en-US" sz="3200" dirty="0"/>
              <a:t>Replace missing values with mean for the following features</a:t>
            </a:r>
          </a:p>
          <a:p>
            <a:pPr lvl="2"/>
            <a:r>
              <a:rPr lang="en-US" sz="3200" dirty="0"/>
              <a:t>Tenure 264 (4.7%)</a:t>
            </a:r>
          </a:p>
          <a:p>
            <a:pPr lvl="2"/>
            <a:r>
              <a:rPr lang="en-US" sz="3200" dirty="0" err="1"/>
              <a:t>WarehouseToHome</a:t>
            </a:r>
            <a:r>
              <a:rPr lang="en-US" sz="3200" dirty="0"/>
              <a:t> 251 (4.5%) </a:t>
            </a:r>
          </a:p>
          <a:p>
            <a:pPr lvl="2"/>
            <a:r>
              <a:rPr lang="en-US" sz="3200" dirty="0" err="1"/>
              <a:t>OrderAmountHikeFromlastYear</a:t>
            </a:r>
            <a:r>
              <a:rPr lang="en-US" sz="3200" dirty="0"/>
              <a:t> 265 (4.7%)</a:t>
            </a:r>
          </a:p>
          <a:p>
            <a:pPr lvl="2"/>
            <a:r>
              <a:rPr lang="en-US" sz="3200" dirty="0" err="1"/>
              <a:t>OrderCount</a:t>
            </a:r>
            <a:r>
              <a:rPr lang="en-US" sz="3200" dirty="0"/>
              <a:t> 258 (4.5%)</a:t>
            </a:r>
          </a:p>
          <a:p>
            <a:pPr lvl="2"/>
            <a:r>
              <a:rPr lang="en-US" sz="3200" dirty="0" err="1"/>
              <a:t>DaySinceLastOrder</a:t>
            </a:r>
            <a:r>
              <a:rPr lang="en-US" sz="3200" dirty="0"/>
              <a:t> 307 (5.5%)</a:t>
            </a:r>
          </a:p>
          <a:p>
            <a:r>
              <a:rPr lang="en-US" sz="3200" dirty="0"/>
              <a:t>Encode Categorical Features to Numerical </a:t>
            </a:r>
          </a:p>
          <a:p>
            <a:pPr lvl="1"/>
            <a:r>
              <a:rPr lang="en-US" sz="3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'Gender'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PreferredLoginDevice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CityTier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PreferredPaymentMode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'Complain'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PreferedOrderCat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MaritalStatus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]</a:t>
            </a: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/>
              <a:t>Train/Test Split – 80% for training, 20% for testing </a:t>
            </a:r>
          </a:p>
          <a:p>
            <a:pPr lvl="2"/>
            <a:r>
              <a:rPr lang="en-US" sz="3200" dirty="0"/>
              <a:t>1126 test samples, 941 no-churn and 185 churn </a:t>
            </a:r>
          </a:p>
          <a:p>
            <a:pPr lvl="1"/>
            <a:r>
              <a:rPr lang="en-US" sz="3200" dirty="0"/>
              <a:t>ML Algorithm</a:t>
            </a:r>
          </a:p>
          <a:p>
            <a:pPr lvl="2"/>
            <a:r>
              <a:rPr lang="en-US" sz="3200" dirty="0"/>
              <a:t>Decision Tree which gives explainable rules </a:t>
            </a:r>
          </a:p>
          <a:p>
            <a:pPr lvl="1"/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73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92287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From Data Analysis:  </a:t>
            </a:r>
          </a:p>
          <a:p>
            <a:pPr lvl="1"/>
            <a:r>
              <a:rPr lang="en-US" dirty="0"/>
              <a:t>We saw that users are more likely to churn in their first 3 months, especially during the first month. So engage with such customers.</a:t>
            </a:r>
          </a:p>
          <a:p>
            <a:pPr lvl="1"/>
            <a:r>
              <a:rPr lang="en-US" dirty="0"/>
              <a:t>Customers who used Phone  to login to applications churned more than customers who used Computer or </a:t>
            </a:r>
            <a:r>
              <a:rPr lang="en-US" dirty="0" err="1"/>
              <a:t>MobilePhone</a:t>
            </a:r>
            <a:r>
              <a:rPr lang="en-US" dirty="0"/>
              <a:t>. Engage with such customers if they have any technical issue </a:t>
            </a:r>
          </a:p>
          <a:p>
            <a:pPr lvl="1"/>
            <a:r>
              <a:rPr lang="en-US" dirty="0"/>
              <a:t>Implement positive campaigns based on City tier – focusing on City Tier 2 and 3</a:t>
            </a:r>
          </a:p>
          <a:p>
            <a:pPr lvl="1"/>
            <a:r>
              <a:rPr lang="en-US" dirty="0"/>
              <a:t>Engage with customers who uses COD, CC or E-Wallet as payment methods to understand if they have any specific issue which could be mitigated </a:t>
            </a:r>
          </a:p>
          <a:p>
            <a:pPr lvl="1"/>
            <a:r>
              <a:rPr lang="en-US" dirty="0"/>
              <a:t>Engage with customers who submit low satisfaction score on the app, mitigate their concerns  </a:t>
            </a:r>
          </a:p>
          <a:p>
            <a:pPr lvl="1"/>
            <a:r>
              <a:rPr lang="en-US" dirty="0"/>
              <a:t>Engage with customers who complained in the last month, mitigate their concerns </a:t>
            </a:r>
          </a:p>
          <a:p>
            <a:pPr lvl="1"/>
            <a:r>
              <a:rPr lang="en-US" dirty="0"/>
              <a:t>Engage with customers who are single – send targeted ads to motivate them to use the app for shopping  </a:t>
            </a:r>
          </a:p>
          <a:p>
            <a:pPr lvl="1"/>
            <a:r>
              <a:rPr lang="en-US" dirty="0"/>
              <a:t>Engage with customers who live far (</a:t>
            </a:r>
            <a:r>
              <a:rPr lang="en-US" dirty="0" err="1"/>
              <a:t>e.g</a:t>
            </a:r>
            <a:r>
              <a:rPr lang="en-US" dirty="0"/>
              <a:t>, &gt; 25 miles) from the warehouse to understand if they have any concerns regarding shipping/availability. Incentivize them (e.g., through coupons)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5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From ML Model: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ML model can predict whether a customer will churn based on the given set of features</a:t>
            </a:r>
          </a:p>
          <a:p>
            <a:pPr lvl="2"/>
            <a:r>
              <a:rPr lang="en-US" dirty="0"/>
              <a:t>Use the prediction from ML model to determine who to engage for customer retention and preventing churn </a:t>
            </a:r>
          </a:p>
          <a:p>
            <a:pPr lvl="2"/>
            <a:r>
              <a:rPr lang="en-US" dirty="0"/>
              <a:t>If ML model predicts “churn” for a customer based on given features, engage with the customer</a:t>
            </a:r>
          </a:p>
          <a:p>
            <a:pPr lvl="2"/>
            <a:r>
              <a:rPr lang="en-US" dirty="0"/>
              <a:t>A tool can be built which feeds features (customer attributes) to the ML model, and output the prediction to end users (churn or no churn)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Since our ML modeling is based on decision tree, it has explainable rules to explain the decision-making process to determine churn/no-churn.  </a:t>
            </a:r>
          </a:p>
          <a:p>
            <a:pPr lvl="1"/>
            <a:r>
              <a:rPr lang="en-US" dirty="0"/>
              <a:t>We tried several decision trees with various depths to experiment the trade off between accuracy and simplicity </a:t>
            </a:r>
          </a:p>
          <a:p>
            <a:pPr lvl="2"/>
            <a:r>
              <a:rPr lang="en-US" dirty="0"/>
              <a:t>Increasing depth of the decision tree increases accuracy, however the tree becomes more complex (and hence rules become complex and number of rules increases)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our focus is no getting the most accurate prediction for churn vs. no-churn, then we will use the decision tree with depth = 15. However the rules are complex (many rules and long rules). </a:t>
            </a:r>
          </a:p>
          <a:p>
            <a:pPr lvl="1"/>
            <a:r>
              <a:rPr lang="en-US" dirty="0"/>
              <a:t>However, if we want to focus on simpler rules, then we use the decision tree with smaller depth (e.g., 3, 5). </a:t>
            </a:r>
          </a:p>
        </p:txBody>
      </p:sp>
    </p:spTree>
    <p:extLst>
      <p:ext uri="{BB962C8B-B14F-4D97-AF65-F5344CB8AC3E}">
        <p14:creationId xmlns:p14="http://schemas.microsoft.com/office/powerpoint/2010/main" val="42893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EF1373-3E3E-A8F2-9B00-EF7243DA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" y="1096578"/>
            <a:ext cx="2690649" cy="20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8FF8B3-A598-415B-4C4B-E0A84EDE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0" y="1095121"/>
            <a:ext cx="2690650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0EBF6E5-4999-E565-3D54-39662F28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28" y="1095121"/>
            <a:ext cx="2748307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209BDD0-1F02-9753-D20A-AD0CB8ED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95" y="1095121"/>
            <a:ext cx="2690649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44B15B8B-DDAB-9F52-2C97-7FE64EAC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45" y="3931722"/>
            <a:ext cx="2748307" cy="21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26035815-730B-9E52-9B35-41B207F5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08" y="3931722"/>
            <a:ext cx="2895746" cy="21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B6A41950-F9BE-5940-4E4A-D5233341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128" y="3976612"/>
            <a:ext cx="2752773" cy="21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97A1B0DC-85D6-1B03-5C94-93B78FA9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775" y="4043208"/>
            <a:ext cx="2690651" cy="20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36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Decision Rules to predict churn from our simplest model: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&lt;= 1 month and Complain = 1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&lt;= 1 month and Complain = 0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NumberOfAddress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&gt; 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&gt; 1 month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CashbackAmount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&lt;= 124.38 and Complain = 1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CX standpoint, recommendation is to proactively engage with the customer to prevent churn if any of the above rules are true 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generate more rules to predict churn from few other models we have developed. Some examples: 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Tenure &lt;= 1 and Complain = 0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NumberOfAddress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&lt;= 4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DaySinceLastOrder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&lt;= 1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WarehouseToHome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&gt; 22.50 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Tenure &lt;= 1 and Complain = 0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NumberOfAddress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&lt;= 4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DaySinceLastOrder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&gt; 8.50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Tenure &lt;= 1 and Complain = 0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NumberOfAddress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&gt; 4.5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OrderAmountHikeFromLastYear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&lt;= 18.50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NumberOfDeviceRegister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&gt; 2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3C0B0C-BA1C-889D-66FE-D6BAC894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1" y="1201501"/>
            <a:ext cx="3135586" cy="244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4724616-E3EC-50A9-3797-8673CE9E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29" y="1106368"/>
            <a:ext cx="3298498" cy="25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AE74278C-A434-F992-F6F4-0B638904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89" y="1095121"/>
            <a:ext cx="3298499" cy="25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E19E204B-E683-2B3A-9D71-831A0BFF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1" y="3909203"/>
            <a:ext cx="3157985" cy="24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D4B5A145-7D74-3C85-743D-4CB6F01E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16" y="3958304"/>
            <a:ext cx="3072524" cy="239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65E9D4A2-2890-D89C-17AA-243E32D0D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79" y="3884733"/>
            <a:ext cx="315798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97B516-6816-A990-CCA3-EA325A19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1096577"/>
            <a:ext cx="3329886" cy="25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8A6F145-BF66-1672-6E51-E9534BF3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11" y="966460"/>
            <a:ext cx="35560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590CF0FC-411F-DCBE-7D15-02C912C3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60" y="966460"/>
            <a:ext cx="3497008" cy="27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17334A4-BC37-1FDB-FE7D-A1AE8F56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3913894"/>
            <a:ext cx="3329886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AEB67E74-8916-827C-235F-5B436139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9" y="3934914"/>
            <a:ext cx="3279903" cy="25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Following columns have missing values: </a:t>
            </a:r>
          </a:p>
          <a:p>
            <a:pPr lvl="1"/>
            <a:r>
              <a:rPr lang="en-US" dirty="0"/>
              <a:t>Tenure 264 (4.7%)</a:t>
            </a:r>
          </a:p>
          <a:p>
            <a:pPr lvl="1"/>
            <a:r>
              <a:rPr lang="en-US" dirty="0" err="1"/>
              <a:t>WarehouseToHome</a:t>
            </a:r>
            <a:r>
              <a:rPr lang="en-US" dirty="0"/>
              <a:t> 251 (4.5%) </a:t>
            </a:r>
          </a:p>
          <a:p>
            <a:pPr lvl="1"/>
            <a:r>
              <a:rPr lang="en-US" dirty="0" err="1"/>
              <a:t>HourSpendOnApp</a:t>
            </a:r>
            <a:r>
              <a:rPr lang="en-US" dirty="0"/>
              <a:t> 255 (4.5%)</a:t>
            </a:r>
          </a:p>
          <a:p>
            <a:pPr lvl="1"/>
            <a:r>
              <a:rPr lang="en-US" dirty="0" err="1"/>
              <a:t>OrderAmountHikeFromlastYear</a:t>
            </a:r>
            <a:r>
              <a:rPr lang="en-US" dirty="0"/>
              <a:t> 265 (4.7%)</a:t>
            </a:r>
          </a:p>
          <a:p>
            <a:pPr lvl="1"/>
            <a:r>
              <a:rPr lang="en-US" dirty="0" err="1"/>
              <a:t>CouponUsed</a:t>
            </a:r>
            <a:r>
              <a:rPr lang="en-US" dirty="0"/>
              <a:t> 256 (4.5%)</a:t>
            </a:r>
          </a:p>
          <a:p>
            <a:pPr lvl="1"/>
            <a:r>
              <a:rPr lang="en-US" dirty="0" err="1"/>
              <a:t>OrderCount</a:t>
            </a:r>
            <a:r>
              <a:rPr lang="en-US" dirty="0"/>
              <a:t> 258 (4.5%)</a:t>
            </a:r>
          </a:p>
          <a:p>
            <a:pPr lvl="1"/>
            <a:r>
              <a:rPr lang="en-US" dirty="0" err="1"/>
              <a:t>DaySinceLastOrder</a:t>
            </a:r>
            <a:r>
              <a:rPr lang="en-US" dirty="0"/>
              <a:t> 307 (5.5%)</a:t>
            </a:r>
          </a:p>
          <a:p>
            <a:pPr lvl="1"/>
            <a:endParaRPr lang="en-US" dirty="0"/>
          </a:p>
          <a:p>
            <a:r>
              <a:rPr lang="en-US" dirty="0"/>
              <a:t>We process missing values before developing machine learning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234" y="25197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and Relationships</a:t>
            </a:r>
            <a:br>
              <a:rPr lang="en-US" dirty="0"/>
            </a:br>
            <a:r>
              <a:rPr lang="en-US" dirty="0"/>
              <a:t>Factors contributing to Customer Churn</a:t>
            </a:r>
            <a:br>
              <a:rPr lang="en-US" dirty="0"/>
            </a:br>
            <a:r>
              <a:rPr lang="en-US" dirty="0"/>
              <a:t>Actionable Insights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079F5F-A3C0-E7F8-380A-FE37E03D30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7071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62" y="34703"/>
            <a:ext cx="10515600" cy="1325563"/>
          </a:xfrm>
        </p:spPr>
        <p:txBody>
          <a:bodyPr/>
          <a:lstStyle/>
          <a:p>
            <a:r>
              <a:rPr lang="en-US" dirty="0"/>
              <a:t>   Churn vs. Tenure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6E5F59-AB3A-4309-8D53-746B2C3D1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21" y="1140194"/>
            <a:ext cx="4298216" cy="38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755862" y="5030080"/>
            <a:ext cx="11026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Assuming that here Tenure is in months - input file doesn't mention the unit. 50% or more customers Churn within their first month and 35% of customers Churn within their first 3 months. From CX perspective, we need to focus on retaining new customers. E.g., customers who has not completed their first 3 months. So, they need to be targeted with positive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Tenure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DE0A2D2-6B28-110E-227A-1088A796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7" y="1140194"/>
            <a:ext cx="4793599" cy="396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PreferredLoginDevice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6549930" y="1322698"/>
            <a:ext cx="54153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 who use phone to login to application Churned more than customers who used Computer or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MobilePhone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20% or more customers who used Computer or Phone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we need to engage with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customers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who are using Phone or Computer to login to application to understand if they are facing any technical issue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PreferredLoginDevice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F12588-A033-9D73-F36A-110F5BD8F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7" y="2025442"/>
            <a:ext cx="4704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7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1957</Words>
  <Application>Microsoft Macintosh PowerPoint</Application>
  <PresentationFormat>Widescreen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Technical Assignment – Churn </vt:lpstr>
      <vt:lpstr>Data Exploration </vt:lpstr>
      <vt:lpstr>Data Exploration</vt:lpstr>
      <vt:lpstr>Data Exploration</vt:lpstr>
      <vt:lpstr>Data Exploration</vt:lpstr>
      <vt:lpstr>Data Exploration – Missing Values </vt:lpstr>
      <vt:lpstr>Features and Relationships Factors contributing to Customer Churn Actionable Insights  </vt:lpstr>
      <vt:lpstr>   Churn vs. Tenure </vt:lpstr>
      <vt:lpstr>Churn vs. PreferredLoginDevice </vt:lpstr>
      <vt:lpstr>Churn vs. CityTier</vt:lpstr>
      <vt:lpstr>Churn vs. WarehouseToHome</vt:lpstr>
      <vt:lpstr> Churn vs. PreferredPaymentMode </vt:lpstr>
      <vt:lpstr>Churn vs. Gender </vt:lpstr>
      <vt:lpstr>Churn vs. HourSpendOnApp </vt:lpstr>
      <vt:lpstr>Churn vs. NumberOfDeviceRegistered</vt:lpstr>
      <vt:lpstr>Churn vs. PreferredOrderCat  </vt:lpstr>
      <vt:lpstr>Churn vs. SatisfactionScore </vt:lpstr>
      <vt:lpstr>Churn vs. MaritalStatus </vt:lpstr>
      <vt:lpstr>Churn vs NumberOfAddress</vt:lpstr>
      <vt:lpstr>Churn vs. Complain </vt:lpstr>
      <vt:lpstr>Churn vs. OrderAmountHikeFromLastYear</vt:lpstr>
      <vt:lpstr>Churn vs. CouponUsed</vt:lpstr>
      <vt:lpstr>Churn vs. OrderCount </vt:lpstr>
      <vt:lpstr>Churn vs. DaySinceLastOrder</vt:lpstr>
      <vt:lpstr>Churn vs. CashbackAmount</vt:lpstr>
      <vt:lpstr>Significant Factors Contributing to Customer Churn </vt:lpstr>
      <vt:lpstr>Developing ML Model to Predict Churn</vt:lpstr>
      <vt:lpstr>Actionable Insights and Recommendations </vt:lpstr>
      <vt:lpstr>Actionable Insights and Recommendations </vt:lpstr>
      <vt:lpstr>Actionable Insights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Assignment – Churn </dc:title>
  <dc:creator>Jalal Mahmud</dc:creator>
  <cp:lastModifiedBy>Jalal Mahmud</cp:lastModifiedBy>
  <cp:revision>14</cp:revision>
  <dcterms:created xsi:type="dcterms:W3CDTF">2024-07-07T05:52:05Z</dcterms:created>
  <dcterms:modified xsi:type="dcterms:W3CDTF">2024-07-09T21:39:21Z</dcterms:modified>
</cp:coreProperties>
</file>