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85" r:id="rId5"/>
    <p:sldId id="286" r:id="rId6"/>
    <p:sldId id="296" r:id="rId7"/>
    <p:sldId id="297" r:id="rId8"/>
    <p:sldId id="258" r:id="rId9"/>
    <p:sldId id="260" r:id="rId10"/>
    <p:sldId id="262" r:id="rId11"/>
    <p:sldId id="259"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300" r:id="rId29"/>
    <p:sldId id="291" r:id="rId30"/>
    <p:sldId id="289" r:id="rId31"/>
    <p:sldId id="298" r:id="rId32"/>
    <p:sldId id="29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7"/>
    <p:restoredTop sz="94706"/>
  </p:normalViewPr>
  <p:slideViewPr>
    <p:cSldViewPr snapToGrid="0">
      <p:cViewPr>
        <p:scale>
          <a:sx n="130" d="100"/>
          <a:sy n="130" d="100"/>
        </p:scale>
        <p:origin x="992" y="424"/>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FC431-8A14-E47F-FA9A-B0617B9269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090187-409E-6888-41B3-DA2BE5E231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6342A7-2BE8-8623-7405-5DDF3C436D34}"/>
              </a:ext>
            </a:extLst>
          </p:cNvPr>
          <p:cNvSpPr>
            <a:spLocks noGrp="1"/>
          </p:cNvSpPr>
          <p:nvPr>
            <p:ph type="dt" sz="half" idx="10"/>
          </p:nvPr>
        </p:nvSpPr>
        <p:spPr/>
        <p:txBody>
          <a:bodyPr/>
          <a:lstStyle/>
          <a:p>
            <a:fld id="{A8DEBFBD-F2A5-3244-A58C-5A7E56E384D2}" type="datetimeFigureOut">
              <a:rPr lang="en-US" smtClean="0"/>
              <a:t>7/11/24</a:t>
            </a:fld>
            <a:endParaRPr lang="en-US"/>
          </a:p>
        </p:txBody>
      </p:sp>
      <p:sp>
        <p:nvSpPr>
          <p:cNvPr id="5" name="Footer Placeholder 4">
            <a:extLst>
              <a:ext uri="{FF2B5EF4-FFF2-40B4-BE49-F238E27FC236}">
                <a16:creationId xmlns:a16="http://schemas.microsoft.com/office/drawing/2014/main" id="{922C598A-9F9D-D867-6004-58B20CFFB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91247-B6BC-2620-B4E9-2D9BB64DEBF0}"/>
              </a:ext>
            </a:extLst>
          </p:cNvPr>
          <p:cNvSpPr>
            <a:spLocks noGrp="1"/>
          </p:cNvSpPr>
          <p:nvPr>
            <p:ph type="sldNum" sz="quarter" idx="12"/>
          </p:nvPr>
        </p:nvSpPr>
        <p:spPr/>
        <p:txBody>
          <a:bodyPr/>
          <a:lstStyle/>
          <a:p>
            <a:fld id="{C18A778D-B068-5A4D-8A6E-0288BF38AE90}" type="slidenum">
              <a:rPr lang="en-US" smtClean="0"/>
              <a:t>‹#›</a:t>
            </a:fld>
            <a:endParaRPr lang="en-US"/>
          </a:p>
        </p:txBody>
      </p:sp>
    </p:spTree>
    <p:extLst>
      <p:ext uri="{BB962C8B-B14F-4D97-AF65-F5344CB8AC3E}">
        <p14:creationId xmlns:p14="http://schemas.microsoft.com/office/powerpoint/2010/main" val="1835236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14422-4942-F074-6CDE-4A9A6EB057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C40540-6B59-C2A8-EA3E-5BE059A54E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465B1-5BA0-088B-832E-3FE48765B9C6}"/>
              </a:ext>
            </a:extLst>
          </p:cNvPr>
          <p:cNvSpPr>
            <a:spLocks noGrp="1"/>
          </p:cNvSpPr>
          <p:nvPr>
            <p:ph type="dt" sz="half" idx="10"/>
          </p:nvPr>
        </p:nvSpPr>
        <p:spPr/>
        <p:txBody>
          <a:bodyPr/>
          <a:lstStyle/>
          <a:p>
            <a:fld id="{A8DEBFBD-F2A5-3244-A58C-5A7E56E384D2}" type="datetimeFigureOut">
              <a:rPr lang="en-US" smtClean="0"/>
              <a:t>7/11/24</a:t>
            </a:fld>
            <a:endParaRPr lang="en-US"/>
          </a:p>
        </p:txBody>
      </p:sp>
      <p:sp>
        <p:nvSpPr>
          <p:cNvPr id="5" name="Footer Placeholder 4">
            <a:extLst>
              <a:ext uri="{FF2B5EF4-FFF2-40B4-BE49-F238E27FC236}">
                <a16:creationId xmlns:a16="http://schemas.microsoft.com/office/drawing/2014/main" id="{2962D4E3-38D5-8F80-C845-5082E7C94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3C76B-3486-3671-4686-E1E65C208574}"/>
              </a:ext>
            </a:extLst>
          </p:cNvPr>
          <p:cNvSpPr>
            <a:spLocks noGrp="1"/>
          </p:cNvSpPr>
          <p:nvPr>
            <p:ph type="sldNum" sz="quarter" idx="12"/>
          </p:nvPr>
        </p:nvSpPr>
        <p:spPr/>
        <p:txBody>
          <a:bodyPr/>
          <a:lstStyle/>
          <a:p>
            <a:fld id="{C18A778D-B068-5A4D-8A6E-0288BF38AE90}" type="slidenum">
              <a:rPr lang="en-US" smtClean="0"/>
              <a:t>‹#›</a:t>
            </a:fld>
            <a:endParaRPr lang="en-US"/>
          </a:p>
        </p:txBody>
      </p:sp>
    </p:spTree>
    <p:extLst>
      <p:ext uri="{BB962C8B-B14F-4D97-AF65-F5344CB8AC3E}">
        <p14:creationId xmlns:p14="http://schemas.microsoft.com/office/powerpoint/2010/main" val="1916464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CD2066-0F35-A8A4-3BA8-D2F761FE8D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906410-9BED-2CD5-F837-94829DD42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F8FCC8-F704-8C76-332B-2A1EA9C561FF}"/>
              </a:ext>
            </a:extLst>
          </p:cNvPr>
          <p:cNvSpPr>
            <a:spLocks noGrp="1"/>
          </p:cNvSpPr>
          <p:nvPr>
            <p:ph type="dt" sz="half" idx="10"/>
          </p:nvPr>
        </p:nvSpPr>
        <p:spPr/>
        <p:txBody>
          <a:bodyPr/>
          <a:lstStyle/>
          <a:p>
            <a:fld id="{A8DEBFBD-F2A5-3244-A58C-5A7E56E384D2}" type="datetimeFigureOut">
              <a:rPr lang="en-US" smtClean="0"/>
              <a:t>7/11/24</a:t>
            </a:fld>
            <a:endParaRPr lang="en-US"/>
          </a:p>
        </p:txBody>
      </p:sp>
      <p:sp>
        <p:nvSpPr>
          <p:cNvPr id="5" name="Footer Placeholder 4">
            <a:extLst>
              <a:ext uri="{FF2B5EF4-FFF2-40B4-BE49-F238E27FC236}">
                <a16:creationId xmlns:a16="http://schemas.microsoft.com/office/drawing/2014/main" id="{DDA91880-FE25-6111-071E-951D95BC4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FB650C-877C-81D2-9212-618F5CE035A0}"/>
              </a:ext>
            </a:extLst>
          </p:cNvPr>
          <p:cNvSpPr>
            <a:spLocks noGrp="1"/>
          </p:cNvSpPr>
          <p:nvPr>
            <p:ph type="sldNum" sz="quarter" idx="12"/>
          </p:nvPr>
        </p:nvSpPr>
        <p:spPr/>
        <p:txBody>
          <a:bodyPr/>
          <a:lstStyle/>
          <a:p>
            <a:fld id="{C18A778D-B068-5A4D-8A6E-0288BF38AE90}" type="slidenum">
              <a:rPr lang="en-US" smtClean="0"/>
              <a:t>‹#›</a:t>
            </a:fld>
            <a:endParaRPr lang="en-US"/>
          </a:p>
        </p:txBody>
      </p:sp>
    </p:spTree>
    <p:extLst>
      <p:ext uri="{BB962C8B-B14F-4D97-AF65-F5344CB8AC3E}">
        <p14:creationId xmlns:p14="http://schemas.microsoft.com/office/powerpoint/2010/main" val="2600709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BA8DF-46D6-9D53-06CD-3412630438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A03AF9-72F4-34D8-DAE8-83F041F647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94B6D-EB62-3E94-1B27-1B2CAF79BE35}"/>
              </a:ext>
            </a:extLst>
          </p:cNvPr>
          <p:cNvSpPr>
            <a:spLocks noGrp="1"/>
          </p:cNvSpPr>
          <p:nvPr>
            <p:ph type="dt" sz="half" idx="10"/>
          </p:nvPr>
        </p:nvSpPr>
        <p:spPr/>
        <p:txBody>
          <a:bodyPr/>
          <a:lstStyle/>
          <a:p>
            <a:fld id="{A8DEBFBD-F2A5-3244-A58C-5A7E56E384D2}" type="datetimeFigureOut">
              <a:rPr lang="en-US" smtClean="0"/>
              <a:t>7/11/24</a:t>
            </a:fld>
            <a:endParaRPr lang="en-US"/>
          </a:p>
        </p:txBody>
      </p:sp>
      <p:sp>
        <p:nvSpPr>
          <p:cNvPr id="5" name="Footer Placeholder 4">
            <a:extLst>
              <a:ext uri="{FF2B5EF4-FFF2-40B4-BE49-F238E27FC236}">
                <a16:creationId xmlns:a16="http://schemas.microsoft.com/office/drawing/2014/main" id="{89056AAB-D67E-4E75-3574-CD88B45D72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5B5F1-785B-2A36-4DCA-1B0D93D26DE6}"/>
              </a:ext>
            </a:extLst>
          </p:cNvPr>
          <p:cNvSpPr>
            <a:spLocks noGrp="1"/>
          </p:cNvSpPr>
          <p:nvPr>
            <p:ph type="sldNum" sz="quarter" idx="12"/>
          </p:nvPr>
        </p:nvSpPr>
        <p:spPr/>
        <p:txBody>
          <a:bodyPr/>
          <a:lstStyle/>
          <a:p>
            <a:fld id="{C18A778D-B068-5A4D-8A6E-0288BF38AE90}" type="slidenum">
              <a:rPr lang="en-US" smtClean="0"/>
              <a:t>‹#›</a:t>
            </a:fld>
            <a:endParaRPr lang="en-US"/>
          </a:p>
        </p:txBody>
      </p:sp>
    </p:spTree>
    <p:extLst>
      <p:ext uri="{BB962C8B-B14F-4D97-AF65-F5344CB8AC3E}">
        <p14:creationId xmlns:p14="http://schemas.microsoft.com/office/powerpoint/2010/main" val="2008016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2450B-E0C5-4B46-191D-6AC43D7408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5079F2-9745-EF51-55FF-735850FFFC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7C3BCB-5CBB-FD43-E264-E8F8A3909AD0}"/>
              </a:ext>
            </a:extLst>
          </p:cNvPr>
          <p:cNvSpPr>
            <a:spLocks noGrp="1"/>
          </p:cNvSpPr>
          <p:nvPr>
            <p:ph type="dt" sz="half" idx="10"/>
          </p:nvPr>
        </p:nvSpPr>
        <p:spPr/>
        <p:txBody>
          <a:bodyPr/>
          <a:lstStyle/>
          <a:p>
            <a:fld id="{A8DEBFBD-F2A5-3244-A58C-5A7E56E384D2}" type="datetimeFigureOut">
              <a:rPr lang="en-US" smtClean="0"/>
              <a:t>7/11/24</a:t>
            </a:fld>
            <a:endParaRPr lang="en-US"/>
          </a:p>
        </p:txBody>
      </p:sp>
      <p:sp>
        <p:nvSpPr>
          <p:cNvPr id="5" name="Footer Placeholder 4">
            <a:extLst>
              <a:ext uri="{FF2B5EF4-FFF2-40B4-BE49-F238E27FC236}">
                <a16:creationId xmlns:a16="http://schemas.microsoft.com/office/drawing/2014/main" id="{5033EC91-A85C-70D9-AE13-417E46F403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F4203-520B-41CB-4F36-E1A0376B8A1D}"/>
              </a:ext>
            </a:extLst>
          </p:cNvPr>
          <p:cNvSpPr>
            <a:spLocks noGrp="1"/>
          </p:cNvSpPr>
          <p:nvPr>
            <p:ph type="sldNum" sz="quarter" idx="12"/>
          </p:nvPr>
        </p:nvSpPr>
        <p:spPr/>
        <p:txBody>
          <a:bodyPr/>
          <a:lstStyle/>
          <a:p>
            <a:fld id="{C18A778D-B068-5A4D-8A6E-0288BF38AE90}" type="slidenum">
              <a:rPr lang="en-US" smtClean="0"/>
              <a:t>‹#›</a:t>
            </a:fld>
            <a:endParaRPr lang="en-US"/>
          </a:p>
        </p:txBody>
      </p:sp>
    </p:spTree>
    <p:extLst>
      <p:ext uri="{BB962C8B-B14F-4D97-AF65-F5344CB8AC3E}">
        <p14:creationId xmlns:p14="http://schemas.microsoft.com/office/powerpoint/2010/main" val="3462030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79AF-AA01-8D14-BA39-DAC6406BEA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A8CE34-C16B-31FD-DD36-E4BE87C482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382708-1790-BBFB-5F5B-931991FC0F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499FA0-9569-EF2F-18FF-981B91D31C59}"/>
              </a:ext>
            </a:extLst>
          </p:cNvPr>
          <p:cNvSpPr>
            <a:spLocks noGrp="1"/>
          </p:cNvSpPr>
          <p:nvPr>
            <p:ph type="dt" sz="half" idx="10"/>
          </p:nvPr>
        </p:nvSpPr>
        <p:spPr/>
        <p:txBody>
          <a:bodyPr/>
          <a:lstStyle/>
          <a:p>
            <a:fld id="{A8DEBFBD-F2A5-3244-A58C-5A7E56E384D2}" type="datetimeFigureOut">
              <a:rPr lang="en-US" smtClean="0"/>
              <a:t>7/11/24</a:t>
            </a:fld>
            <a:endParaRPr lang="en-US"/>
          </a:p>
        </p:txBody>
      </p:sp>
      <p:sp>
        <p:nvSpPr>
          <p:cNvPr id="6" name="Footer Placeholder 5">
            <a:extLst>
              <a:ext uri="{FF2B5EF4-FFF2-40B4-BE49-F238E27FC236}">
                <a16:creationId xmlns:a16="http://schemas.microsoft.com/office/drawing/2014/main" id="{5614935B-5AA1-55E9-D781-32455C32D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772734-AEC4-644B-A6A3-8722D965C17E}"/>
              </a:ext>
            </a:extLst>
          </p:cNvPr>
          <p:cNvSpPr>
            <a:spLocks noGrp="1"/>
          </p:cNvSpPr>
          <p:nvPr>
            <p:ph type="sldNum" sz="quarter" idx="12"/>
          </p:nvPr>
        </p:nvSpPr>
        <p:spPr/>
        <p:txBody>
          <a:bodyPr/>
          <a:lstStyle/>
          <a:p>
            <a:fld id="{C18A778D-B068-5A4D-8A6E-0288BF38AE90}" type="slidenum">
              <a:rPr lang="en-US" smtClean="0"/>
              <a:t>‹#›</a:t>
            </a:fld>
            <a:endParaRPr lang="en-US"/>
          </a:p>
        </p:txBody>
      </p:sp>
    </p:spTree>
    <p:extLst>
      <p:ext uri="{BB962C8B-B14F-4D97-AF65-F5344CB8AC3E}">
        <p14:creationId xmlns:p14="http://schemas.microsoft.com/office/powerpoint/2010/main" val="3550053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57D65-47CF-68EB-DE7E-1CA0B6A7A0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352747-51AF-B428-2EC0-E065DA4969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90A93E-7C43-2138-4350-49EAD3EDBE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4A347B-2CE2-1001-089C-A67487C870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A6856-560B-3506-C424-94A0C9C484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F8B1D6-2B66-7F79-A563-60C94540BF0E}"/>
              </a:ext>
            </a:extLst>
          </p:cNvPr>
          <p:cNvSpPr>
            <a:spLocks noGrp="1"/>
          </p:cNvSpPr>
          <p:nvPr>
            <p:ph type="dt" sz="half" idx="10"/>
          </p:nvPr>
        </p:nvSpPr>
        <p:spPr/>
        <p:txBody>
          <a:bodyPr/>
          <a:lstStyle/>
          <a:p>
            <a:fld id="{A8DEBFBD-F2A5-3244-A58C-5A7E56E384D2}" type="datetimeFigureOut">
              <a:rPr lang="en-US" smtClean="0"/>
              <a:t>7/11/24</a:t>
            </a:fld>
            <a:endParaRPr lang="en-US"/>
          </a:p>
        </p:txBody>
      </p:sp>
      <p:sp>
        <p:nvSpPr>
          <p:cNvPr id="8" name="Footer Placeholder 7">
            <a:extLst>
              <a:ext uri="{FF2B5EF4-FFF2-40B4-BE49-F238E27FC236}">
                <a16:creationId xmlns:a16="http://schemas.microsoft.com/office/drawing/2014/main" id="{50C21333-239B-0EB1-D68E-6E645AB51F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9AA37B-BEB9-FD9C-3153-FFEBCFD30327}"/>
              </a:ext>
            </a:extLst>
          </p:cNvPr>
          <p:cNvSpPr>
            <a:spLocks noGrp="1"/>
          </p:cNvSpPr>
          <p:nvPr>
            <p:ph type="sldNum" sz="quarter" idx="12"/>
          </p:nvPr>
        </p:nvSpPr>
        <p:spPr/>
        <p:txBody>
          <a:bodyPr/>
          <a:lstStyle/>
          <a:p>
            <a:fld id="{C18A778D-B068-5A4D-8A6E-0288BF38AE90}" type="slidenum">
              <a:rPr lang="en-US" smtClean="0"/>
              <a:t>‹#›</a:t>
            </a:fld>
            <a:endParaRPr lang="en-US"/>
          </a:p>
        </p:txBody>
      </p:sp>
    </p:spTree>
    <p:extLst>
      <p:ext uri="{BB962C8B-B14F-4D97-AF65-F5344CB8AC3E}">
        <p14:creationId xmlns:p14="http://schemas.microsoft.com/office/powerpoint/2010/main" val="2486628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3252-DE62-F65B-2C86-DFA5E1DB40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6883DB-BB2B-890F-49F3-73DF03F01405}"/>
              </a:ext>
            </a:extLst>
          </p:cNvPr>
          <p:cNvSpPr>
            <a:spLocks noGrp="1"/>
          </p:cNvSpPr>
          <p:nvPr>
            <p:ph type="dt" sz="half" idx="10"/>
          </p:nvPr>
        </p:nvSpPr>
        <p:spPr/>
        <p:txBody>
          <a:bodyPr/>
          <a:lstStyle/>
          <a:p>
            <a:fld id="{A8DEBFBD-F2A5-3244-A58C-5A7E56E384D2}" type="datetimeFigureOut">
              <a:rPr lang="en-US" smtClean="0"/>
              <a:t>7/11/24</a:t>
            </a:fld>
            <a:endParaRPr lang="en-US"/>
          </a:p>
        </p:txBody>
      </p:sp>
      <p:sp>
        <p:nvSpPr>
          <p:cNvPr id="4" name="Footer Placeholder 3">
            <a:extLst>
              <a:ext uri="{FF2B5EF4-FFF2-40B4-BE49-F238E27FC236}">
                <a16:creationId xmlns:a16="http://schemas.microsoft.com/office/drawing/2014/main" id="{F4134526-4DD7-D69F-7704-820CBC25AC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358D9B-EDC1-8197-68D0-55624BF19DF0}"/>
              </a:ext>
            </a:extLst>
          </p:cNvPr>
          <p:cNvSpPr>
            <a:spLocks noGrp="1"/>
          </p:cNvSpPr>
          <p:nvPr>
            <p:ph type="sldNum" sz="quarter" idx="12"/>
          </p:nvPr>
        </p:nvSpPr>
        <p:spPr/>
        <p:txBody>
          <a:bodyPr/>
          <a:lstStyle/>
          <a:p>
            <a:fld id="{C18A778D-B068-5A4D-8A6E-0288BF38AE90}" type="slidenum">
              <a:rPr lang="en-US" smtClean="0"/>
              <a:t>‹#›</a:t>
            </a:fld>
            <a:endParaRPr lang="en-US"/>
          </a:p>
        </p:txBody>
      </p:sp>
    </p:spTree>
    <p:extLst>
      <p:ext uri="{BB962C8B-B14F-4D97-AF65-F5344CB8AC3E}">
        <p14:creationId xmlns:p14="http://schemas.microsoft.com/office/powerpoint/2010/main" val="1374463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3335A9-25B7-A594-2CB4-AA5E3189E196}"/>
              </a:ext>
            </a:extLst>
          </p:cNvPr>
          <p:cNvSpPr>
            <a:spLocks noGrp="1"/>
          </p:cNvSpPr>
          <p:nvPr>
            <p:ph type="dt" sz="half" idx="10"/>
          </p:nvPr>
        </p:nvSpPr>
        <p:spPr/>
        <p:txBody>
          <a:bodyPr/>
          <a:lstStyle/>
          <a:p>
            <a:fld id="{A8DEBFBD-F2A5-3244-A58C-5A7E56E384D2}" type="datetimeFigureOut">
              <a:rPr lang="en-US" smtClean="0"/>
              <a:t>7/11/24</a:t>
            </a:fld>
            <a:endParaRPr lang="en-US"/>
          </a:p>
        </p:txBody>
      </p:sp>
      <p:sp>
        <p:nvSpPr>
          <p:cNvPr id="3" name="Footer Placeholder 2">
            <a:extLst>
              <a:ext uri="{FF2B5EF4-FFF2-40B4-BE49-F238E27FC236}">
                <a16:creationId xmlns:a16="http://schemas.microsoft.com/office/drawing/2014/main" id="{EBC4E8BC-5C51-985C-E792-D3709A0798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AC0C6E-133C-7332-55D4-C5306282F9D8}"/>
              </a:ext>
            </a:extLst>
          </p:cNvPr>
          <p:cNvSpPr>
            <a:spLocks noGrp="1"/>
          </p:cNvSpPr>
          <p:nvPr>
            <p:ph type="sldNum" sz="quarter" idx="12"/>
          </p:nvPr>
        </p:nvSpPr>
        <p:spPr/>
        <p:txBody>
          <a:bodyPr/>
          <a:lstStyle/>
          <a:p>
            <a:fld id="{C18A778D-B068-5A4D-8A6E-0288BF38AE90}" type="slidenum">
              <a:rPr lang="en-US" smtClean="0"/>
              <a:t>‹#›</a:t>
            </a:fld>
            <a:endParaRPr lang="en-US"/>
          </a:p>
        </p:txBody>
      </p:sp>
    </p:spTree>
    <p:extLst>
      <p:ext uri="{BB962C8B-B14F-4D97-AF65-F5344CB8AC3E}">
        <p14:creationId xmlns:p14="http://schemas.microsoft.com/office/powerpoint/2010/main" val="3455196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73A5C-49CF-7178-5365-BBF3B66075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F7EBFA-F276-3A9D-819C-458AAAC305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A21D50-A6F4-B49F-8721-EB628BE2C5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ACAB88-8E10-F58A-4DC3-793441D89283}"/>
              </a:ext>
            </a:extLst>
          </p:cNvPr>
          <p:cNvSpPr>
            <a:spLocks noGrp="1"/>
          </p:cNvSpPr>
          <p:nvPr>
            <p:ph type="dt" sz="half" idx="10"/>
          </p:nvPr>
        </p:nvSpPr>
        <p:spPr/>
        <p:txBody>
          <a:bodyPr/>
          <a:lstStyle/>
          <a:p>
            <a:fld id="{A8DEBFBD-F2A5-3244-A58C-5A7E56E384D2}" type="datetimeFigureOut">
              <a:rPr lang="en-US" smtClean="0"/>
              <a:t>7/11/24</a:t>
            </a:fld>
            <a:endParaRPr lang="en-US"/>
          </a:p>
        </p:txBody>
      </p:sp>
      <p:sp>
        <p:nvSpPr>
          <p:cNvPr id="6" name="Footer Placeholder 5">
            <a:extLst>
              <a:ext uri="{FF2B5EF4-FFF2-40B4-BE49-F238E27FC236}">
                <a16:creationId xmlns:a16="http://schemas.microsoft.com/office/drawing/2014/main" id="{3D7526AF-042A-C560-E303-894B597587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F29449-64B2-0CAD-6300-1985961AEE28}"/>
              </a:ext>
            </a:extLst>
          </p:cNvPr>
          <p:cNvSpPr>
            <a:spLocks noGrp="1"/>
          </p:cNvSpPr>
          <p:nvPr>
            <p:ph type="sldNum" sz="quarter" idx="12"/>
          </p:nvPr>
        </p:nvSpPr>
        <p:spPr/>
        <p:txBody>
          <a:bodyPr/>
          <a:lstStyle/>
          <a:p>
            <a:fld id="{C18A778D-B068-5A4D-8A6E-0288BF38AE90}" type="slidenum">
              <a:rPr lang="en-US" smtClean="0"/>
              <a:t>‹#›</a:t>
            </a:fld>
            <a:endParaRPr lang="en-US"/>
          </a:p>
        </p:txBody>
      </p:sp>
    </p:spTree>
    <p:extLst>
      <p:ext uri="{BB962C8B-B14F-4D97-AF65-F5344CB8AC3E}">
        <p14:creationId xmlns:p14="http://schemas.microsoft.com/office/powerpoint/2010/main" val="658385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15225-8807-93FC-4F37-3FC56E90FB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D00211-8A48-6428-E265-EF7D5A77F5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EFD5B2-FA3A-09C1-C654-FF1315FCD1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BD3FF3-8205-43E1-AD6D-8405AB280DEE}"/>
              </a:ext>
            </a:extLst>
          </p:cNvPr>
          <p:cNvSpPr>
            <a:spLocks noGrp="1"/>
          </p:cNvSpPr>
          <p:nvPr>
            <p:ph type="dt" sz="half" idx="10"/>
          </p:nvPr>
        </p:nvSpPr>
        <p:spPr/>
        <p:txBody>
          <a:bodyPr/>
          <a:lstStyle/>
          <a:p>
            <a:fld id="{A8DEBFBD-F2A5-3244-A58C-5A7E56E384D2}" type="datetimeFigureOut">
              <a:rPr lang="en-US" smtClean="0"/>
              <a:t>7/11/24</a:t>
            </a:fld>
            <a:endParaRPr lang="en-US"/>
          </a:p>
        </p:txBody>
      </p:sp>
      <p:sp>
        <p:nvSpPr>
          <p:cNvPr id="6" name="Footer Placeholder 5">
            <a:extLst>
              <a:ext uri="{FF2B5EF4-FFF2-40B4-BE49-F238E27FC236}">
                <a16:creationId xmlns:a16="http://schemas.microsoft.com/office/drawing/2014/main" id="{10E7DCC6-5FAC-5004-A2FE-D6CCE2A6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5B1AEF-5EC5-2915-4805-2496298C5734}"/>
              </a:ext>
            </a:extLst>
          </p:cNvPr>
          <p:cNvSpPr>
            <a:spLocks noGrp="1"/>
          </p:cNvSpPr>
          <p:nvPr>
            <p:ph type="sldNum" sz="quarter" idx="12"/>
          </p:nvPr>
        </p:nvSpPr>
        <p:spPr/>
        <p:txBody>
          <a:bodyPr/>
          <a:lstStyle/>
          <a:p>
            <a:fld id="{C18A778D-B068-5A4D-8A6E-0288BF38AE90}" type="slidenum">
              <a:rPr lang="en-US" smtClean="0"/>
              <a:t>‹#›</a:t>
            </a:fld>
            <a:endParaRPr lang="en-US"/>
          </a:p>
        </p:txBody>
      </p:sp>
    </p:spTree>
    <p:extLst>
      <p:ext uri="{BB962C8B-B14F-4D97-AF65-F5344CB8AC3E}">
        <p14:creationId xmlns:p14="http://schemas.microsoft.com/office/powerpoint/2010/main" val="3001781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596D5B-FFB2-30BF-42B1-2E61363566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F2357B-CEE3-09E7-B4CB-4D5F232BF6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207BF-910E-2B63-7306-E3E51D1AD6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DEBFBD-F2A5-3244-A58C-5A7E56E384D2}" type="datetimeFigureOut">
              <a:rPr lang="en-US" smtClean="0"/>
              <a:t>7/11/24</a:t>
            </a:fld>
            <a:endParaRPr lang="en-US"/>
          </a:p>
        </p:txBody>
      </p:sp>
      <p:sp>
        <p:nvSpPr>
          <p:cNvPr id="5" name="Footer Placeholder 4">
            <a:extLst>
              <a:ext uri="{FF2B5EF4-FFF2-40B4-BE49-F238E27FC236}">
                <a16:creationId xmlns:a16="http://schemas.microsoft.com/office/drawing/2014/main" id="{377D79AE-9ED8-36A8-45B1-773426936E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AADCED-15CD-01E4-F5B4-E61D504589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A778D-B068-5A4D-8A6E-0288BF38AE90}" type="slidenum">
              <a:rPr lang="en-US" smtClean="0"/>
              <a:t>‹#›</a:t>
            </a:fld>
            <a:endParaRPr lang="en-US"/>
          </a:p>
        </p:txBody>
      </p:sp>
    </p:spTree>
    <p:extLst>
      <p:ext uri="{BB962C8B-B14F-4D97-AF65-F5344CB8AC3E}">
        <p14:creationId xmlns:p14="http://schemas.microsoft.com/office/powerpoint/2010/main" val="1563270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ECAC-3B0F-DC97-8AA2-6CE1C1377FCA}"/>
              </a:ext>
            </a:extLst>
          </p:cNvPr>
          <p:cNvSpPr>
            <a:spLocks noGrp="1"/>
          </p:cNvSpPr>
          <p:nvPr>
            <p:ph type="ctrTitle"/>
          </p:nvPr>
        </p:nvSpPr>
        <p:spPr/>
        <p:txBody>
          <a:bodyPr/>
          <a:lstStyle/>
          <a:p>
            <a:r>
              <a:rPr lang="en-US" dirty="0"/>
              <a:t>Technical Assignment – Churn Analysis &amp; Prediction </a:t>
            </a:r>
          </a:p>
        </p:txBody>
      </p:sp>
      <p:sp>
        <p:nvSpPr>
          <p:cNvPr id="3" name="Subtitle 2">
            <a:extLst>
              <a:ext uri="{FF2B5EF4-FFF2-40B4-BE49-F238E27FC236}">
                <a16:creationId xmlns:a16="http://schemas.microsoft.com/office/drawing/2014/main" id="{B53D510D-BB53-318A-36F5-9AC687BC099E}"/>
              </a:ext>
            </a:extLst>
          </p:cNvPr>
          <p:cNvSpPr>
            <a:spLocks noGrp="1"/>
          </p:cNvSpPr>
          <p:nvPr>
            <p:ph type="subTitle" idx="1"/>
          </p:nvPr>
        </p:nvSpPr>
        <p:spPr/>
        <p:txBody>
          <a:bodyPr/>
          <a:lstStyle/>
          <a:p>
            <a:r>
              <a:rPr lang="en-US" dirty="0"/>
              <a:t>Jalal Mahmud </a:t>
            </a:r>
          </a:p>
        </p:txBody>
      </p:sp>
    </p:spTree>
    <p:extLst>
      <p:ext uri="{BB962C8B-B14F-4D97-AF65-F5344CB8AC3E}">
        <p14:creationId xmlns:p14="http://schemas.microsoft.com/office/powerpoint/2010/main" val="151517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C1884-537C-088C-76B3-8D073201D118}"/>
              </a:ext>
            </a:extLst>
          </p:cNvPr>
          <p:cNvSpPr>
            <a:spLocks noGrp="1"/>
          </p:cNvSpPr>
          <p:nvPr>
            <p:ph type="title"/>
          </p:nvPr>
        </p:nvSpPr>
        <p:spPr>
          <a:xfrm>
            <a:off x="755862" y="34703"/>
            <a:ext cx="10515600" cy="1325563"/>
          </a:xfrm>
        </p:spPr>
        <p:txBody>
          <a:bodyPr/>
          <a:lstStyle/>
          <a:p>
            <a:r>
              <a:rPr lang="en-US" dirty="0"/>
              <a:t>   Churn vs. Tenure </a:t>
            </a:r>
          </a:p>
        </p:txBody>
      </p:sp>
      <p:pic>
        <p:nvPicPr>
          <p:cNvPr id="2050" name="Picture 2">
            <a:extLst>
              <a:ext uri="{FF2B5EF4-FFF2-40B4-BE49-F238E27FC236}">
                <a16:creationId xmlns:a16="http://schemas.microsoft.com/office/drawing/2014/main" id="{D46E5F59-AB3A-4309-8D53-746B2C3D11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31421" y="1140194"/>
            <a:ext cx="4298216" cy="38898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B6B24F-4D63-6B76-6A63-94258CFBC76A}"/>
              </a:ext>
            </a:extLst>
          </p:cNvPr>
          <p:cNvSpPr txBox="1"/>
          <p:nvPr/>
        </p:nvSpPr>
        <p:spPr>
          <a:xfrm>
            <a:off x="755862" y="5030080"/>
            <a:ext cx="11026235" cy="1477328"/>
          </a:xfrm>
          <a:prstGeom prst="rect">
            <a:avLst/>
          </a:prstGeom>
          <a:noFill/>
        </p:spPr>
        <p:txBody>
          <a:bodyPr wrap="square">
            <a:spAutoFit/>
          </a:bodyPr>
          <a:lstStyle/>
          <a:p>
            <a:pPr marL="285750" indent="-285750">
              <a:buFont typeface="Arial" panose="020B0604020202020204" pitchFamily="34" charset="0"/>
              <a:buChar char="•"/>
            </a:pPr>
            <a:r>
              <a:rPr lang="en-US" b="0" dirty="0">
                <a:effectLst/>
              </a:rPr>
              <a:t>Assuming that here Tenure is in months - input file doesn't mention the unit. 50% or more customers Churn within their first month and 35% of customers Churn within their first 3 months. </a:t>
            </a:r>
          </a:p>
          <a:p>
            <a:pPr marL="742950" lvl="1" indent="-285750">
              <a:buFont typeface="Arial" panose="020B0604020202020204" pitchFamily="34" charset="0"/>
              <a:buChar char="•"/>
            </a:pPr>
            <a:r>
              <a:rPr lang="en-US" b="0" dirty="0">
                <a:effectLst/>
              </a:rPr>
              <a:t>From CX perspective, we need to focus on retaining new customers. E.g., customers who has not completed their first month or first 3 months. So, they need to be targeted with positive campaign.</a:t>
            </a:r>
          </a:p>
          <a:p>
            <a:pPr marL="285750" indent="-285750">
              <a:buFont typeface="Arial" panose="020B0604020202020204" pitchFamily="34" charset="0"/>
              <a:buChar char="•"/>
            </a:pPr>
            <a:r>
              <a:rPr lang="en-US" b="1" dirty="0">
                <a:effectLst/>
              </a:rPr>
              <a:t>Association between Churn and Tenure is statistically significant</a:t>
            </a:r>
          </a:p>
        </p:txBody>
      </p:sp>
      <p:pic>
        <p:nvPicPr>
          <p:cNvPr id="12290" name="Picture 2">
            <a:extLst>
              <a:ext uri="{FF2B5EF4-FFF2-40B4-BE49-F238E27FC236}">
                <a16:creationId xmlns:a16="http://schemas.microsoft.com/office/drawing/2014/main" id="{2DE0A2D2-6B28-110E-227A-1088A796E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037" y="1140194"/>
            <a:ext cx="4793599" cy="3969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274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C1884-537C-088C-76B3-8D073201D118}"/>
              </a:ext>
            </a:extLst>
          </p:cNvPr>
          <p:cNvSpPr>
            <a:spLocks noGrp="1"/>
          </p:cNvSpPr>
          <p:nvPr>
            <p:ph type="title"/>
          </p:nvPr>
        </p:nvSpPr>
        <p:spPr/>
        <p:txBody>
          <a:bodyPr/>
          <a:lstStyle/>
          <a:p>
            <a:r>
              <a:rPr lang="en-US" dirty="0"/>
              <a:t>Churn vs. </a:t>
            </a:r>
            <a:r>
              <a:rPr lang="en-US" dirty="0" err="1"/>
              <a:t>PreferredLoginDevice</a:t>
            </a:r>
            <a:r>
              <a:rPr lang="en-US" dirty="0"/>
              <a:t> </a:t>
            </a:r>
          </a:p>
        </p:txBody>
      </p:sp>
      <p:sp>
        <p:nvSpPr>
          <p:cNvPr id="5" name="TextBox 4">
            <a:extLst>
              <a:ext uri="{FF2B5EF4-FFF2-40B4-BE49-F238E27FC236}">
                <a16:creationId xmlns:a16="http://schemas.microsoft.com/office/drawing/2014/main" id="{04B6B24F-4D63-6B76-6A63-94258CFBC76A}"/>
              </a:ext>
            </a:extLst>
          </p:cNvPr>
          <p:cNvSpPr txBox="1"/>
          <p:nvPr/>
        </p:nvSpPr>
        <p:spPr>
          <a:xfrm>
            <a:off x="6549930" y="1322698"/>
            <a:ext cx="5415329" cy="4708981"/>
          </a:xfrm>
          <a:prstGeom prst="rect">
            <a:avLst/>
          </a:prstGeom>
          <a:noFill/>
        </p:spPr>
        <p:txBody>
          <a:bodyPr wrap="square">
            <a:spAutoFit/>
          </a:bodyPr>
          <a:lstStyle/>
          <a:p>
            <a:endParaRPr lang="en-US" sz="2000" b="0" dirty="0">
              <a:solidFill>
                <a:srgbClr val="000000"/>
              </a:solidFill>
              <a:effectLst/>
            </a:endParaRPr>
          </a:p>
          <a:p>
            <a:pPr marL="285750" indent="-285750">
              <a:buFont typeface="Arial" panose="020B0604020202020204" pitchFamily="34" charset="0"/>
              <a:buChar char="•"/>
            </a:pPr>
            <a:r>
              <a:rPr lang="en-US" sz="2000" b="0" dirty="0">
                <a:effectLst/>
              </a:rPr>
              <a:t>Customer who used computer to login to application Churned more than customers who used </a:t>
            </a:r>
            <a:r>
              <a:rPr lang="en-US" sz="2000" b="0" dirty="0" err="1">
                <a:effectLst/>
              </a:rPr>
              <a:t>MobilePhone</a:t>
            </a:r>
            <a:r>
              <a:rPr lang="en-US" sz="2000" b="0" dirty="0">
                <a:effectLst/>
              </a:rPr>
              <a:t>. </a:t>
            </a:r>
          </a:p>
          <a:p>
            <a:pPr marL="285750" indent="-285750">
              <a:buFont typeface="Arial" panose="020B0604020202020204" pitchFamily="34" charset="0"/>
              <a:buChar char="•"/>
            </a:pPr>
            <a:endParaRPr lang="en-US" sz="2000" dirty="0">
              <a:solidFill>
                <a:schemeClr val="bg1">
                  <a:lumMod val="50000"/>
                </a:schemeClr>
              </a:solidFill>
            </a:endParaRPr>
          </a:p>
          <a:p>
            <a:pPr marL="285750" indent="-285750">
              <a:buFont typeface="Arial" panose="020B0604020202020204" pitchFamily="34" charset="0"/>
              <a:buChar char="•"/>
            </a:pPr>
            <a:r>
              <a:rPr lang="en-US" sz="2000" b="0" dirty="0">
                <a:effectLst/>
              </a:rPr>
              <a:t>From CX perspective, we may engage with </a:t>
            </a:r>
            <a:r>
              <a:rPr lang="en-US" sz="2000" dirty="0"/>
              <a:t>customers</a:t>
            </a:r>
            <a:r>
              <a:rPr lang="en-US" sz="2000" b="0" dirty="0">
                <a:effectLst/>
              </a:rPr>
              <a:t> who are using Computer to login to application to understand if they are facing any technical issue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effectLst/>
              </a:rPr>
              <a:t>Association between Churn and </a:t>
            </a:r>
            <a:r>
              <a:rPr lang="en-US" sz="2000" b="1" dirty="0" err="1">
                <a:effectLst/>
              </a:rPr>
              <a:t>PreferredLoginDevice</a:t>
            </a:r>
            <a:r>
              <a:rPr lang="en-US" sz="2000" b="1" dirty="0">
                <a:effectLst/>
              </a:rPr>
              <a:t> is statistically significant</a:t>
            </a:r>
          </a:p>
          <a:p>
            <a:pPr marL="285750" indent="-285750">
              <a:buFont typeface="Arial" panose="020B0604020202020204" pitchFamily="34" charset="0"/>
              <a:buChar char="•"/>
            </a:pPr>
            <a:endParaRPr lang="en-US" sz="2000" b="0" dirty="0">
              <a:solidFill>
                <a:srgbClr val="008000"/>
              </a:solidFill>
              <a:effectLst/>
            </a:endParaRPr>
          </a:p>
          <a:p>
            <a:pPr marL="285750" indent="-285750">
              <a:buFont typeface="Arial" panose="020B0604020202020204" pitchFamily="34" charset="0"/>
              <a:buChar char="•"/>
            </a:pPr>
            <a:endParaRPr lang="en-US" sz="2000" dirty="0">
              <a:solidFill>
                <a:srgbClr val="008000"/>
              </a:solidFill>
            </a:endParaRPr>
          </a:p>
          <a:p>
            <a:endParaRPr lang="en-US" sz="2000" b="0" dirty="0">
              <a:solidFill>
                <a:srgbClr val="000000"/>
              </a:solidFill>
              <a:effectLst/>
            </a:endParaRPr>
          </a:p>
        </p:txBody>
      </p:sp>
      <p:pic>
        <p:nvPicPr>
          <p:cNvPr id="9218" name="Picture 2">
            <a:extLst>
              <a:ext uri="{FF2B5EF4-FFF2-40B4-BE49-F238E27FC236}">
                <a16:creationId xmlns:a16="http://schemas.microsoft.com/office/drawing/2014/main" id="{01BB6A68-D72A-A43B-5493-C2BDBAAB39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4065" y="1904117"/>
            <a:ext cx="4232918" cy="3857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079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15EEC-40A6-F5F0-D892-4CC97DD9A013}"/>
              </a:ext>
            </a:extLst>
          </p:cNvPr>
          <p:cNvSpPr>
            <a:spLocks noGrp="1"/>
          </p:cNvSpPr>
          <p:nvPr>
            <p:ph type="title"/>
          </p:nvPr>
        </p:nvSpPr>
        <p:spPr/>
        <p:txBody>
          <a:bodyPr/>
          <a:lstStyle/>
          <a:p>
            <a:r>
              <a:rPr lang="en-US" dirty="0"/>
              <a:t>Churn vs. </a:t>
            </a:r>
            <a:r>
              <a:rPr lang="en-US" dirty="0" err="1"/>
              <a:t>CityTier</a:t>
            </a:r>
            <a:endParaRPr lang="en-US" dirty="0"/>
          </a:p>
        </p:txBody>
      </p:sp>
      <p:pic>
        <p:nvPicPr>
          <p:cNvPr id="6146" name="Picture 2">
            <a:extLst>
              <a:ext uri="{FF2B5EF4-FFF2-40B4-BE49-F238E27FC236}">
                <a16:creationId xmlns:a16="http://schemas.microsoft.com/office/drawing/2014/main" id="{CF9B69EB-F29F-3953-FA0B-6B8CC07F6F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65526"/>
            <a:ext cx="5156200" cy="3937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6632C83-F10D-7087-E7AF-037040EC7757}"/>
              </a:ext>
            </a:extLst>
          </p:cNvPr>
          <p:cNvSpPr txBox="1"/>
          <p:nvPr/>
        </p:nvSpPr>
        <p:spPr>
          <a:xfrm>
            <a:off x="6197602" y="1951672"/>
            <a:ext cx="6099716" cy="4924425"/>
          </a:xfrm>
          <a:prstGeom prst="rect">
            <a:avLst/>
          </a:prstGeom>
          <a:noFill/>
        </p:spPr>
        <p:txBody>
          <a:bodyPr wrap="square">
            <a:spAutoFit/>
          </a:bodyPr>
          <a:lstStyle/>
          <a:p>
            <a:pPr marL="285750" indent="-285750">
              <a:buFont typeface="Arial" panose="020B0604020202020204" pitchFamily="34" charset="0"/>
              <a:buChar char="•"/>
            </a:pPr>
            <a:r>
              <a:rPr lang="en-US" sz="2000" b="0" dirty="0" err="1">
                <a:effectLst/>
              </a:rPr>
              <a:t>CityTier</a:t>
            </a:r>
            <a:r>
              <a:rPr lang="en-US" sz="2000" b="0" dirty="0">
                <a:effectLst/>
              </a:rPr>
              <a:t> shows a consistent pattern, higher the city tier, higher churn</a:t>
            </a:r>
            <a:endParaRPr lang="en-US" sz="2000" dirty="0"/>
          </a:p>
          <a:p>
            <a:pPr marL="285750" indent="-285750">
              <a:buFont typeface="Arial" panose="020B0604020202020204" pitchFamily="34" charset="0"/>
              <a:buChar char="•"/>
            </a:pPr>
            <a:endParaRPr lang="en-US" sz="2000" b="0" dirty="0">
              <a:effectLst/>
            </a:endParaRPr>
          </a:p>
          <a:p>
            <a:pPr marL="285750" indent="-285750">
              <a:buFont typeface="Arial" panose="020B0604020202020204" pitchFamily="34" charset="0"/>
              <a:buChar char="•"/>
            </a:pPr>
            <a:r>
              <a:rPr lang="en-US" sz="2000" b="0" dirty="0">
                <a:effectLst/>
              </a:rPr>
              <a:t>From CX perspective, it would be good to engage with </a:t>
            </a:r>
            <a:r>
              <a:rPr lang="en-US" sz="2000" b="0" dirty="0" err="1">
                <a:effectLst/>
              </a:rPr>
              <a:t>CityTier</a:t>
            </a:r>
            <a:r>
              <a:rPr lang="en-US" sz="2000" b="0" dirty="0">
                <a:effectLst/>
              </a:rPr>
              <a:t> 2 and </a:t>
            </a:r>
            <a:r>
              <a:rPr lang="en-US" sz="2000" b="0" dirty="0" err="1">
                <a:effectLst/>
              </a:rPr>
              <a:t>CityTier</a:t>
            </a:r>
            <a:r>
              <a:rPr lang="en-US" sz="2000" b="0" dirty="0">
                <a:effectLst/>
              </a:rPr>
              <a:t> 3 customers since they are showing 20% or more Churn percentages.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0" dirty="0">
                <a:effectLst/>
              </a:rPr>
              <a:t>It is noteworthy tha</a:t>
            </a:r>
            <a:r>
              <a:rPr lang="en-US" sz="2000" dirty="0"/>
              <a:t>t CityTier2 and CityTier3 represent smaller group of customers (CityTier2 is only ~5% customers)</a:t>
            </a:r>
            <a:endParaRPr lang="en-US" sz="2000" b="0" dirty="0">
              <a:effectLst/>
            </a:endParaRP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effectLst/>
              </a:rPr>
              <a:t>Association between Churn and </a:t>
            </a:r>
            <a:r>
              <a:rPr lang="en-US" sz="2000" b="1" dirty="0" err="1">
                <a:effectLst/>
              </a:rPr>
              <a:t>CityTier</a:t>
            </a:r>
            <a:r>
              <a:rPr lang="en-US" sz="2000" b="1" dirty="0">
                <a:effectLst/>
              </a:rPr>
              <a:t> is statistically significant</a:t>
            </a:r>
          </a:p>
          <a:p>
            <a:pPr marL="285750" indent="-285750">
              <a:buFont typeface="Arial" panose="020B0604020202020204" pitchFamily="34" charset="0"/>
              <a:buChar char="•"/>
            </a:pPr>
            <a:endParaRPr lang="en-US" b="0" dirty="0">
              <a:solidFill>
                <a:srgbClr val="008000"/>
              </a:solidFill>
              <a:effectLst/>
              <a:latin typeface="Courier New" panose="02070309020205020404" pitchFamily="49" charset="0"/>
            </a:endParaRPr>
          </a:p>
          <a:p>
            <a:pPr marL="285750" indent="-285750">
              <a:buFont typeface="Arial" panose="020B0604020202020204" pitchFamily="34" charset="0"/>
              <a:buChar char="•"/>
            </a:pPr>
            <a:endParaRPr lang="en-US" dirty="0">
              <a:solidFill>
                <a:srgbClr val="008000"/>
              </a:solidFill>
              <a:latin typeface="Courier New" panose="02070309020205020404" pitchFamily="49" charset="0"/>
            </a:endParaRPr>
          </a:p>
          <a:p>
            <a:pPr marL="285750" indent="-285750">
              <a:buFont typeface="Arial" panose="020B0604020202020204" pitchFamily="34" charset="0"/>
              <a:buChar char="•"/>
            </a:pPr>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664731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A3ACF-C046-29CC-8564-95378927FF9C}"/>
              </a:ext>
            </a:extLst>
          </p:cNvPr>
          <p:cNvSpPr>
            <a:spLocks noGrp="1"/>
          </p:cNvSpPr>
          <p:nvPr>
            <p:ph type="title"/>
          </p:nvPr>
        </p:nvSpPr>
        <p:spPr/>
        <p:txBody>
          <a:bodyPr/>
          <a:lstStyle/>
          <a:p>
            <a:r>
              <a:rPr lang="en-US" dirty="0"/>
              <a:t>Churn vs. </a:t>
            </a:r>
            <a:r>
              <a:rPr lang="en-US" dirty="0" err="1"/>
              <a:t>WarehouseToHome</a:t>
            </a:r>
            <a:endParaRPr lang="en-US" dirty="0"/>
          </a:p>
        </p:txBody>
      </p:sp>
      <p:pic>
        <p:nvPicPr>
          <p:cNvPr id="7170" name="Picture 2">
            <a:extLst>
              <a:ext uri="{FF2B5EF4-FFF2-40B4-BE49-F238E27FC236}">
                <a16:creationId xmlns:a16="http://schemas.microsoft.com/office/drawing/2014/main" id="{DF1B1CC6-6315-FF1A-E90C-DA0D8EDF09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019716"/>
            <a:ext cx="4808108"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02C99E9-098C-81F0-4A6D-04BE68125985}"/>
              </a:ext>
            </a:extLst>
          </p:cNvPr>
          <p:cNvSpPr txBox="1"/>
          <p:nvPr/>
        </p:nvSpPr>
        <p:spPr>
          <a:xfrm>
            <a:off x="5915722" y="2019716"/>
            <a:ext cx="6099716" cy="3785652"/>
          </a:xfrm>
          <a:prstGeom prst="rect">
            <a:avLst/>
          </a:prstGeom>
          <a:noFill/>
        </p:spPr>
        <p:txBody>
          <a:bodyPr wrap="square">
            <a:spAutoFit/>
          </a:bodyPr>
          <a:lstStyle/>
          <a:p>
            <a:pPr marL="285750" indent="-285750">
              <a:buFont typeface="Arial" panose="020B0604020202020204" pitchFamily="34" charset="0"/>
              <a:buChar char="•"/>
            </a:pPr>
            <a:r>
              <a:rPr lang="en-US" sz="2000" b="0" dirty="0">
                <a:effectLst/>
              </a:rPr>
              <a:t>Higher distance from home to warehouse increases churn. 15% of customers for whom Warehouse is within 5 to 25 mile from their home Churned, whereas more than 20% users Churned when the Warehouse is within 25 to 45 miles away from home.</a:t>
            </a:r>
          </a:p>
          <a:p>
            <a:pPr marL="285750" indent="-285750">
              <a:buFont typeface="Arial" panose="020B0604020202020204" pitchFamily="34" charset="0"/>
              <a:buChar char="•"/>
            </a:pPr>
            <a:r>
              <a:rPr lang="en-US" sz="2000" b="0" dirty="0">
                <a:effectLst/>
              </a:rPr>
              <a:t>This is intuitive because distance from Warehouse may increase shipping delay/cost. </a:t>
            </a:r>
            <a:endParaRPr lang="en-US" sz="2000" dirty="0"/>
          </a:p>
          <a:p>
            <a:pPr marL="285750" indent="-285750">
              <a:buFont typeface="Arial" panose="020B0604020202020204" pitchFamily="34" charset="0"/>
              <a:buChar char="•"/>
            </a:pPr>
            <a:r>
              <a:rPr lang="en-US" sz="2000" b="0" dirty="0">
                <a:effectLst/>
              </a:rPr>
              <a:t>From CX perspective, users who live far from the warehouse could be incentivized/engaged to prevent their high likelihood of Churn. </a:t>
            </a:r>
          </a:p>
          <a:p>
            <a:pPr marL="285750" indent="-285750">
              <a:buFont typeface="Arial" panose="020B0604020202020204" pitchFamily="34" charset="0"/>
              <a:buChar char="•"/>
            </a:pPr>
            <a:r>
              <a:rPr lang="en-US" sz="2000" b="1" dirty="0">
                <a:effectLst/>
              </a:rPr>
              <a:t>Association between Churn and </a:t>
            </a:r>
            <a:r>
              <a:rPr lang="en-US" sz="2000" b="1" dirty="0" err="1">
                <a:effectLst/>
              </a:rPr>
              <a:t>WarehouseToHome</a:t>
            </a:r>
            <a:r>
              <a:rPr lang="en-US" sz="2000" b="1" dirty="0">
                <a:effectLst/>
              </a:rPr>
              <a:t> is statistically significant</a:t>
            </a:r>
          </a:p>
        </p:txBody>
      </p:sp>
    </p:spTree>
    <p:extLst>
      <p:ext uri="{BB962C8B-B14F-4D97-AF65-F5344CB8AC3E}">
        <p14:creationId xmlns:p14="http://schemas.microsoft.com/office/powerpoint/2010/main" val="2496598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A203-2080-E317-549D-C3ACDFCC5C4F}"/>
              </a:ext>
            </a:extLst>
          </p:cNvPr>
          <p:cNvSpPr>
            <a:spLocks noGrp="1"/>
          </p:cNvSpPr>
          <p:nvPr>
            <p:ph type="title"/>
          </p:nvPr>
        </p:nvSpPr>
        <p:spPr/>
        <p:txBody>
          <a:bodyPr>
            <a:normAutofit fontScale="90000"/>
          </a:bodyPr>
          <a:lstStyle/>
          <a:p>
            <a:br>
              <a:rPr lang="en-US" dirty="0"/>
            </a:br>
            <a:r>
              <a:rPr lang="en-US" dirty="0"/>
              <a:t>Churn vs. </a:t>
            </a:r>
            <a:r>
              <a:rPr lang="en-US" dirty="0" err="1"/>
              <a:t>PreferredPaymentMode</a:t>
            </a:r>
            <a:br>
              <a:rPr lang="en-US" b="0" dirty="0">
                <a:solidFill>
                  <a:srgbClr val="000000"/>
                </a:solidFill>
                <a:effectLst/>
                <a:latin typeface="Courier New" panose="02070309020205020404" pitchFamily="49" charset="0"/>
              </a:rPr>
            </a:br>
            <a:endParaRPr lang="en-US" dirty="0"/>
          </a:p>
        </p:txBody>
      </p:sp>
      <p:sp>
        <p:nvSpPr>
          <p:cNvPr id="5" name="TextBox 4">
            <a:extLst>
              <a:ext uri="{FF2B5EF4-FFF2-40B4-BE49-F238E27FC236}">
                <a16:creationId xmlns:a16="http://schemas.microsoft.com/office/drawing/2014/main" id="{B1057B1C-6187-3167-C043-65929CC9495B}"/>
              </a:ext>
            </a:extLst>
          </p:cNvPr>
          <p:cNvSpPr txBox="1"/>
          <p:nvPr/>
        </p:nvSpPr>
        <p:spPr>
          <a:xfrm>
            <a:off x="5949176" y="1781020"/>
            <a:ext cx="6099716" cy="2246769"/>
          </a:xfrm>
          <a:prstGeom prst="rect">
            <a:avLst/>
          </a:prstGeom>
          <a:noFill/>
        </p:spPr>
        <p:txBody>
          <a:bodyPr wrap="square">
            <a:spAutoFit/>
          </a:bodyPr>
          <a:lstStyle/>
          <a:p>
            <a:pPr marL="285750" indent="-285750">
              <a:buFont typeface="Arial" panose="020B0604020202020204" pitchFamily="34" charset="0"/>
              <a:buChar char="•"/>
            </a:pPr>
            <a:r>
              <a:rPr lang="en-US" sz="2000" b="0" dirty="0" err="1">
                <a:effectLst/>
              </a:rPr>
              <a:t>PreferredPaymentMode</a:t>
            </a:r>
            <a:r>
              <a:rPr lang="en-US" sz="2000" b="0" dirty="0">
                <a:effectLst/>
              </a:rPr>
              <a:t> shows variations of Churn behavior. Customers who preferred Cash on Delivery as their payment method Churned more (~25%). E-wallet also show more than 20% Churn.</a:t>
            </a:r>
            <a:endParaRPr lang="en-US" sz="2000" dirty="0"/>
          </a:p>
          <a:p>
            <a:pPr marL="285750" indent="-285750">
              <a:buFont typeface="Arial" panose="020B0604020202020204" pitchFamily="34" charset="0"/>
              <a:buChar char="•"/>
            </a:pPr>
            <a:endParaRPr lang="en-US" sz="2000" b="0" dirty="0">
              <a:effectLst/>
            </a:endParaRPr>
          </a:p>
          <a:p>
            <a:pPr marL="285750" indent="-285750">
              <a:buFont typeface="Arial" panose="020B0604020202020204" pitchFamily="34" charset="0"/>
              <a:buChar char="•"/>
            </a:pPr>
            <a:r>
              <a:rPr lang="en-US" sz="2000" b="1" dirty="0">
                <a:effectLst/>
              </a:rPr>
              <a:t>Association between Churn and </a:t>
            </a:r>
            <a:r>
              <a:rPr lang="en-US" sz="2000" b="1" dirty="0" err="1">
                <a:effectLst/>
              </a:rPr>
              <a:t>PreferredPaymentMode</a:t>
            </a:r>
            <a:r>
              <a:rPr lang="en-US" sz="2000" b="1" dirty="0">
                <a:effectLst/>
              </a:rPr>
              <a:t> is statistically significant.</a:t>
            </a:r>
          </a:p>
        </p:txBody>
      </p:sp>
      <p:pic>
        <p:nvPicPr>
          <p:cNvPr id="10242" name="Picture 2">
            <a:extLst>
              <a:ext uri="{FF2B5EF4-FFF2-40B4-BE49-F238E27FC236}">
                <a16:creationId xmlns:a16="http://schemas.microsoft.com/office/drawing/2014/main" id="{7514C7B3-6C91-DBC5-21FD-3ECC81D36D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81020"/>
            <a:ext cx="448591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330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99F03-7E93-40E7-F140-21055D5747B8}"/>
              </a:ext>
            </a:extLst>
          </p:cNvPr>
          <p:cNvSpPr>
            <a:spLocks noGrp="1"/>
          </p:cNvSpPr>
          <p:nvPr>
            <p:ph type="title"/>
          </p:nvPr>
        </p:nvSpPr>
        <p:spPr/>
        <p:txBody>
          <a:bodyPr/>
          <a:lstStyle/>
          <a:p>
            <a:r>
              <a:rPr lang="en-US" dirty="0"/>
              <a:t>Churn vs. Gender </a:t>
            </a:r>
          </a:p>
        </p:txBody>
      </p:sp>
      <p:pic>
        <p:nvPicPr>
          <p:cNvPr id="9218" name="Picture 2">
            <a:extLst>
              <a:ext uri="{FF2B5EF4-FFF2-40B4-BE49-F238E27FC236}">
                <a16:creationId xmlns:a16="http://schemas.microsoft.com/office/drawing/2014/main" id="{D7EE93C6-7F4D-462F-FE4F-0464958A4C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9800" y="1813351"/>
            <a:ext cx="5156200" cy="431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28CD511-4B5F-552E-464F-71B5D4F65A58}"/>
              </a:ext>
            </a:extLst>
          </p:cNvPr>
          <p:cNvSpPr txBox="1"/>
          <p:nvPr/>
        </p:nvSpPr>
        <p:spPr>
          <a:xfrm>
            <a:off x="6272562" y="1936739"/>
            <a:ext cx="6099716" cy="1938992"/>
          </a:xfrm>
          <a:prstGeom prst="rect">
            <a:avLst/>
          </a:prstGeom>
          <a:noFill/>
        </p:spPr>
        <p:txBody>
          <a:bodyPr wrap="square">
            <a:spAutoFit/>
          </a:bodyPr>
          <a:lstStyle/>
          <a:p>
            <a:pPr marL="285750" indent="-285750">
              <a:buFont typeface="Arial" panose="020B0604020202020204" pitchFamily="34" charset="0"/>
              <a:buChar char="•"/>
            </a:pPr>
            <a:r>
              <a:rPr lang="en-US" sz="2000" b="0" dirty="0">
                <a:effectLst/>
              </a:rPr>
              <a:t>Data shows that Male customers churned more than Female customers.</a:t>
            </a:r>
          </a:p>
          <a:p>
            <a:pPr marL="285750" indent="-285750">
              <a:buFont typeface="Arial" panose="020B0604020202020204" pitchFamily="34" charset="0"/>
              <a:buChar char="•"/>
            </a:pPr>
            <a:r>
              <a:rPr lang="en-US" sz="2000" b="1" dirty="0">
                <a:effectLst/>
              </a:rPr>
              <a:t>Association between Churn and Gender is statistically significant.</a:t>
            </a:r>
          </a:p>
          <a:p>
            <a:pPr marL="285750" indent="-285750">
              <a:buFont typeface="Arial" panose="020B0604020202020204" pitchFamily="34" charset="0"/>
              <a:buChar char="•"/>
            </a:pPr>
            <a:endParaRPr lang="en-US" sz="2000" b="0" dirty="0">
              <a:effectLst/>
            </a:endParaRPr>
          </a:p>
          <a:p>
            <a:r>
              <a:rPr lang="en-US" sz="2000" b="0" dirty="0">
                <a:effectLst/>
              </a:rPr>
              <a:t> </a:t>
            </a:r>
          </a:p>
        </p:txBody>
      </p:sp>
    </p:spTree>
    <p:extLst>
      <p:ext uri="{BB962C8B-B14F-4D97-AF65-F5344CB8AC3E}">
        <p14:creationId xmlns:p14="http://schemas.microsoft.com/office/powerpoint/2010/main" val="765909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83E7A-3352-6072-A73A-16D21E598074}"/>
              </a:ext>
            </a:extLst>
          </p:cNvPr>
          <p:cNvSpPr>
            <a:spLocks noGrp="1"/>
          </p:cNvSpPr>
          <p:nvPr>
            <p:ph type="title"/>
          </p:nvPr>
        </p:nvSpPr>
        <p:spPr/>
        <p:txBody>
          <a:bodyPr/>
          <a:lstStyle/>
          <a:p>
            <a:r>
              <a:rPr lang="en-US" dirty="0"/>
              <a:t>Churn vs. </a:t>
            </a:r>
            <a:r>
              <a:rPr lang="en-US" dirty="0" err="1"/>
              <a:t>HourSpendOnApp</a:t>
            </a:r>
            <a:r>
              <a:rPr lang="en-US" dirty="0"/>
              <a:t> </a:t>
            </a:r>
          </a:p>
        </p:txBody>
      </p:sp>
      <p:pic>
        <p:nvPicPr>
          <p:cNvPr id="10242" name="Picture 2">
            <a:extLst>
              <a:ext uri="{FF2B5EF4-FFF2-40B4-BE49-F238E27FC236}">
                <a16:creationId xmlns:a16="http://schemas.microsoft.com/office/drawing/2014/main" id="{963551E3-903D-203E-8516-BE5FE06CC9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08376"/>
            <a:ext cx="5080000" cy="4051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2201903-628B-D8BD-BC5F-2B31635A7618}"/>
              </a:ext>
            </a:extLst>
          </p:cNvPr>
          <p:cNvSpPr txBox="1"/>
          <p:nvPr/>
        </p:nvSpPr>
        <p:spPr>
          <a:xfrm>
            <a:off x="6092284" y="1808376"/>
            <a:ext cx="6099716" cy="2769989"/>
          </a:xfrm>
          <a:prstGeom prst="rect">
            <a:avLst/>
          </a:prstGeom>
          <a:noFill/>
        </p:spPr>
        <p:txBody>
          <a:bodyPr wrap="square">
            <a:spAutoFit/>
          </a:bodyPr>
          <a:lstStyle/>
          <a:p>
            <a:pPr marL="285750" indent="-285750">
              <a:buFont typeface="Arial" panose="020B0604020202020204" pitchFamily="34" charset="0"/>
              <a:buChar char="•"/>
            </a:pPr>
            <a:r>
              <a:rPr lang="en-US" sz="2000" b="0" dirty="0">
                <a:effectLst/>
              </a:rPr>
              <a:t>Intuitively we would expect that higher the number of </a:t>
            </a:r>
            <a:r>
              <a:rPr lang="en-US" sz="2000" b="0" dirty="0" err="1">
                <a:effectLst/>
              </a:rPr>
              <a:t>hrs</a:t>
            </a:r>
            <a:r>
              <a:rPr lang="en-US" sz="2000" b="0" dirty="0">
                <a:effectLst/>
              </a:rPr>
              <a:t> spend on app, users are less likely to churn, but data doesn't show us that. This is counter intuitive.</a:t>
            </a:r>
          </a:p>
          <a:p>
            <a:pPr marL="285750" indent="-285750">
              <a:buFont typeface="Arial" panose="020B0604020202020204" pitchFamily="34" charset="0"/>
              <a:buChar char="•"/>
            </a:pPr>
            <a:endParaRPr lang="en-US" sz="2000" dirty="0">
              <a:solidFill>
                <a:srgbClr val="008000"/>
              </a:solidFill>
            </a:endParaRPr>
          </a:p>
          <a:p>
            <a:pPr marL="285750" indent="-285750">
              <a:buFont typeface="Arial" panose="020B0604020202020204" pitchFamily="34" charset="0"/>
              <a:buChar char="•"/>
            </a:pPr>
            <a:r>
              <a:rPr lang="en-US" sz="2000" b="1" dirty="0">
                <a:solidFill>
                  <a:srgbClr val="C00000"/>
                </a:solidFill>
                <a:effectLst/>
              </a:rPr>
              <a:t>Association between Churn and </a:t>
            </a:r>
            <a:r>
              <a:rPr lang="en-US" sz="2000" b="1" dirty="0" err="1">
                <a:solidFill>
                  <a:srgbClr val="C00000"/>
                </a:solidFill>
                <a:effectLst/>
              </a:rPr>
              <a:t>HourSpendOnApp</a:t>
            </a:r>
            <a:r>
              <a:rPr lang="en-US" sz="2000" b="1" dirty="0">
                <a:solidFill>
                  <a:srgbClr val="C00000"/>
                </a:solidFill>
                <a:effectLst/>
              </a:rPr>
              <a:t> is not statistically significant</a:t>
            </a:r>
          </a:p>
          <a:p>
            <a:r>
              <a:rPr lang="en-US" b="1" dirty="0">
                <a:solidFill>
                  <a:srgbClr val="C00000"/>
                </a:solidFill>
                <a:effectLst/>
                <a:latin typeface="Courier New" panose="02070309020205020404" pitchFamily="49" charset="0"/>
              </a:rPr>
              <a:t> </a:t>
            </a:r>
          </a:p>
          <a:p>
            <a:br>
              <a:rPr lang="en-US" b="0" dirty="0">
                <a:solidFill>
                  <a:srgbClr val="000000"/>
                </a:solidFill>
                <a:effectLst/>
                <a:latin typeface="Courier New" panose="02070309020205020404" pitchFamily="49" charset="0"/>
              </a:rPr>
            </a:br>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815840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8B2A-531A-4E1D-7B7A-24E24AF4B16B}"/>
              </a:ext>
            </a:extLst>
          </p:cNvPr>
          <p:cNvSpPr>
            <a:spLocks noGrp="1"/>
          </p:cNvSpPr>
          <p:nvPr>
            <p:ph type="title"/>
          </p:nvPr>
        </p:nvSpPr>
        <p:spPr/>
        <p:txBody>
          <a:bodyPr/>
          <a:lstStyle/>
          <a:p>
            <a:r>
              <a:rPr lang="en-US" dirty="0"/>
              <a:t>Churn vs. </a:t>
            </a:r>
            <a:r>
              <a:rPr lang="en-US" dirty="0" err="1"/>
              <a:t>NumberOfDeviceRegistered</a:t>
            </a:r>
            <a:endParaRPr lang="en-US" dirty="0"/>
          </a:p>
        </p:txBody>
      </p:sp>
      <p:pic>
        <p:nvPicPr>
          <p:cNvPr id="11266" name="Picture 2">
            <a:extLst>
              <a:ext uri="{FF2B5EF4-FFF2-40B4-BE49-F238E27FC236}">
                <a16:creationId xmlns:a16="http://schemas.microsoft.com/office/drawing/2014/main" id="{C129EC3C-560F-B8C7-30E2-E8F0DE5FEB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65887"/>
            <a:ext cx="5080000" cy="3937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4585659-C991-0FF0-73D5-FDDDB13EFA2B}"/>
              </a:ext>
            </a:extLst>
          </p:cNvPr>
          <p:cNvSpPr txBox="1"/>
          <p:nvPr/>
        </p:nvSpPr>
        <p:spPr>
          <a:xfrm>
            <a:off x="6096000" y="1965887"/>
            <a:ext cx="6099716" cy="1323439"/>
          </a:xfrm>
          <a:prstGeom prst="rect">
            <a:avLst/>
          </a:prstGeom>
          <a:noFill/>
        </p:spPr>
        <p:txBody>
          <a:bodyPr wrap="square">
            <a:spAutoFit/>
          </a:bodyPr>
          <a:lstStyle/>
          <a:p>
            <a:pPr marL="285750" indent="-285750">
              <a:buFont typeface="Arial" panose="020B0604020202020204" pitchFamily="34" charset="0"/>
              <a:buChar char="•"/>
            </a:pPr>
            <a:r>
              <a:rPr lang="en-US" sz="2000" dirty="0"/>
              <a:t>Customers churned more as they have registered </a:t>
            </a:r>
            <a:r>
              <a:rPr lang="en-US" sz="2000" b="0" dirty="0">
                <a:effectLst/>
              </a:rPr>
              <a:t> higher number of devices </a:t>
            </a:r>
          </a:p>
          <a:p>
            <a:pPr marL="285750" indent="-285750">
              <a:buFont typeface="Arial" panose="020B0604020202020204" pitchFamily="34" charset="0"/>
              <a:buChar char="•"/>
            </a:pPr>
            <a:r>
              <a:rPr lang="en-US" sz="2000" b="1" dirty="0">
                <a:effectLst/>
              </a:rPr>
              <a:t>Association between Churn and </a:t>
            </a:r>
            <a:r>
              <a:rPr lang="en-US" sz="2000" b="1" dirty="0" err="1">
                <a:effectLst/>
              </a:rPr>
              <a:t>NumberOfDeviceRegistered</a:t>
            </a:r>
            <a:r>
              <a:rPr lang="en-US" sz="2000" b="1" dirty="0">
                <a:effectLst/>
              </a:rPr>
              <a:t> is statistically significant</a:t>
            </a:r>
          </a:p>
        </p:txBody>
      </p:sp>
    </p:spTree>
    <p:extLst>
      <p:ext uri="{BB962C8B-B14F-4D97-AF65-F5344CB8AC3E}">
        <p14:creationId xmlns:p14="http://schemas.microsoft.com/office/powerpoint/2010/main" val="4224711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5F3DC-94C7-42CF-E120-DC06D4376BF7}"/>
              </a:ext>
            </a:extLst>
          </p:cNvPr>
          <p:cNvSpPr>
            <a:spLocks noGrp="1"/>
          </p:cNvSpPr>
          <p:nvPr>
            <p:ph type="title"/>
          </p:nvPr>
        </p:nvSpPr>
        <p:spPr/>
        <p:txBody>
          <a:bodyPr/>
          <a:lstStyle/>
          <a:p>
            <a:r>
              <a:rPr lang="en-US" dirty="0"/>
              <a:t>Churn vs. </a:t>
            </a:r>
            <a:r>
              <a:rPr lang="en-US" dirty="0" err="1"/>
              <a:t>PreferredOrderCat</a:t>
            </a:r>
            <a:r>
              <a:rPr lang="en-US" dirty="0"/>
              <a:t>  </a:t>
            </a:r>
          </a:p>
        </p:txBody>
      </p:sp>
      <p:sp>
        <p:nvSpPr>
          <p:cNvPr id="5" name="TextBox 4">
            <a:extLst>
              <a:ext uri="{FF2B5EF4-FFF2-40B4-BE49-F238E27FC236}">
                <a16:creationId xmlns:a16="http://schemas.microsoft.com/office/drawing/2014/main" id="{A3A5095B-507E-7A71-9E20-281AB8300B2A}"/>
              </a:ext>
            </a:extLst>
          </p:cNvPr>
          <p:cNvSpPr txBox="1"/>
          <p:nvPr/>
        </p:nvSpPr>
        <p:spPr>
          <a:xfrm>
            <a:off x="5447371" y="1803322"/>
            <a:ext cx="6099716" cy="1323439"/>
          </a:xfrm>
          <a:prstGeom prst="rect">
            <a:avLst/>
          </a:prstGeom>
          <a:noFill/>
        </p:spPr>
        <p:txBody>
          <a:bodyPr wrap="square">
            <a:spAutoFit/>
          </a:bodyPr>
          <a:lstStyle/>
          <a:p>
            <a:pPr marL="285750" indent="-285750">
              <a:buFont typeface="Arial" panose="020B0604020202020204" pitchFamily="34" charset="0"/>
              <a:buChar char="•"/>
            </a:pPr>
            <a:r>
              <a:rPr lang="en-US" sz="2000" b="0" dirty="0">
                <a:effectLst/>
              </a:rPr>
              <a:t>Customers who ordered mobile phones churned more (more than 25%) </a:t>
            </a:r>
          </a:p>
          <a:p>
            <a:pPr marL="285750" indent="-285750">
              <a:buFont typeface="Arial" panose="020B0604020202020204" pitchFamily="34" charset="0"/>
              <a:buChar char="•"/>
            </a:pPr>
            <a:r>
              <a:rPr lang="en-US" sz="2000" b="1" dirty="0">
                <a:effectLst/>
              </a:rPr>
              <a:t>Association between Churn and  </a:t>
            </a:r>
            <a:r>
              <a:rPr lang="en-US" sz="2000" b="1" dirty="0" err="1">
                <a:effectLst/>
              </a:rPr>
              <a:t>PreferredOrderCat</a:t>
            </a:r>
            <a:r>
              <a:rPr lang="en-US" sz="2000" b="1" dirty="0">
                <a:effectLst/>
              </a:rPr>
              <a:t> is statistically significant</a:t>
            </a:r>
          </a:p>
        </p:txBody>
      </p:sp>
      <p:pic>
        <p:nvPicPr>
          <p:cNvPr id="11266" name="Picture 2">
            <a:extLst>
              <a:ext uri="{FF2B5EF4-FFF2-40B4-BE49-F238E27FC236}">
                <a16:creationId xmlns:a16="http://schemas.microsoft.com/office/drawing/2014/main" id="{FB3714C7-8276-7597-6547-DC98FE1D26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03322"/>
            <a:ext cx="431894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031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F47FD-09B4-4CC1-60F4-EE8EFA345212}"/>
              </a:ext>
            </a:extLst>
          </p:cNvPr>
          <p:cNvSpPr>
            <a:spLocks noGrp="1"/>
          </p:cNvSpPr>
          <p:nvPr>
            <p:ph type="title"/>
          </p:nvPr>
        </p:nvSpPr>
        <p:spPr/>
        <p:txBody>
          <a:bodyPr/>
          <a:lstStyle/>
          <a:p>
            <a:r>
              <a:rPr lang="en-US" dirty="0"/>
              <a:t>Churn vs. </a:t>
            </a:r>
            <a:r>
              <a:rPr lang="en-US" dirty="0" err="1"/>
              <a:t>SatisfactionScore</a:t>
            </a:r>
            <a:r>
              <a:rPr lang="en-US" dirty="0"/>
              <a:t> </a:t>
            </a:r>
          </a:p>
        </p:txBody>
      </p:sp>
      <p:pic>
        <p:nvPicPr>
          <p:cNvPr id="13314" name="Picture 2">
            <a:extLst>
              <a:ext uri="{FF2B5EF4-FFF2-40B4-BE49-F238E27FC236}">
                <a16:creationId xmlns:a16="http://schemas.microsoft.com/office/drawing/2014/main" id="{F96F1223-8510-748F-DC36-FE21541972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57988"/>
            <a:ext cx="5080000" cy="3975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669951C-858E-D540-84E1-4C7E87AD9F02}"/>
              </a:ext>
            </a:extLst>
          </p:cNvPr>
          <p:cNvSpPr txBox="1"/>
          <p:nvPr/>
        </p:nvSpPr>
        <p:spPr>
          <a:xfrm>
            <a:off x="6092284" y="2091802"/>
            <a:ext cx="6099716" cy="2862322"/>
          </a:xfrm>
          <a:prstGeom prst="rect">
            <a:avLst/>
          </a:prstGeom>
          <a:noFill/>
        </p:spPr>
        <p:txBody>
          <a:bodyPr wrap="square">
            <a:spAutoFit/>
          </a:bodyPr>
          <a:lstStyle/>
          <a:p>
            <a:pPr marL="285750" indent="-285750">
              <a:buFont typeface="Arial" panose="020B0604020202020204" pitchFamily="34" charset="0"/>
              <a:buChar char="•"/>
            </a:pPr>
            <a:r>
              <a:rPr lang="en-US" sz="2000" dirty="0">
                <a:effectLst/>
              </a:rPr>
              <a:t>Higher the satisfaction score, higher the churn. </a:t>
            </a:r>
          </a:p>
          <a:p>
            <a:pPr marL="285750" indent="-285750">
              <a:buFont typeface="Arial" panose="020B0604020202020204" pitchFamily="34" charset="0"/>
              <a:buChar char="•"/>
            </a:pPr>
            <a:r>
              <a:rPr lang="en-US" sz="2000" dirty="0"/>
              <a:t>If 5 means most satisfied then it is counter intuitive. </a:t>
            </a:r>
          </a:p>
          <a:p>
            <a:pPr marL="285750" indent="-285750">
              <a:buFont typeface="Arial" panose="020B0604020202020204" pitchFamily="34" charset="0"/>
              <a:buChar char="•"/>
            </a:pPr>
            <a:r>
              <a:rPr lang="en-US" sz="2000" dirty="0">
                <a:effectLst/>
              </a:rPr>
              <a:t>If 1  means most sat</a:t>
            </a:r>
            <a:r>
              <a:rPr lang="en-US" sz="2000" dirty="0"/>
              <a:t>isfied, then it is intuitive. </a:t>
            </a:r>
            <a:endParaRPr lang="en-US" sz="2000" dirty="0">
              <a:effectLst/>
            </a:endParaRPr>
          </a:p>
          <a:p>
            <a:pPr marL="285750" indent="-285750">
              <a:buFont typeface="Arial" panose="020B0604020202020204" pitchFamily="34" charset="0"/>
              <a:buChar char="•"/>
            </a:pPr>
            <a:r>
              <a:rPr lang="en-US" sz="2000" dirty="0">
                <a:effectLst/>
              </a:rPr>
              <a:t>From CX perspective, Customers who are least satisfied should be engaged.</a:t>
            </a:r>
          </a:p>
          <a:p>
            <a:r>
              <a:rPr lang="en-US" sz="2000" dirty="0">
                <a:effectLst/>
              </a:rPr>
              <a:t> </a:t>
            </a:r>
          </a:p>
          <a:p>
            <a:endParaRPr lang="en-US" sz="2000" dirty="0"/>
          </a:p>
          <a:p>
            <a:pPr marL="285750" indent="-285750">
              <a:buFont typeface="Arial" panose="020B0604020202020204" pitchFamily="34" charset="0"/>
              <a:buChar char="•"/>
            </a:pPr>
            <a:r>
              <a:rPr lang="en-US" sz="2000" b="1" dirty="0">
                <a:effectLst/>
              </a:rPr>
              <a:t>Association between Churn and </a:t>
            </a:r>
            <a:r>
              <a:rPr lang="en-US" sz="2000" b="1" dirty="0" err="1">
                <a:effectLst/>
              </a:rPr>
              <a:t>SatisfactionScore</a:t>
            </a:r>
            <a:r>
              <a:rPr lang="en-US" sz="2000" b="1" dirty="0">
                <a:effectLst/>
              </a:rPr>
              <a:t> is statistically significant</a:t>
            </a:r>
          </a:p>
        </p:txBody>
      </p:sp>
    </p:spTree>
    <p:extLst>
      <p:ext uri="{BB962C8B-B14F-4D97-AF65-F5344CB8AC3E}">
        <p14:creationId xmlns:p14="http://schemas.microsoft.com/office/powerpoint/2010/main" val="1166015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08E7A-653D-628D-984E-C1BB62A78776}"/>
              </a:ext>
            </a:extLst>
          </p:cNvPr>
          <p:cNvSpPr>
            <a:spLocks noGrp="1"/>
          </p:cNvSpPr>
          <p:nvPr>
            <p:ph type="title"/>
          </p:nvPr>
        </p:nvSpPr>
        <p:spPr>
          <a:xfrm>
            <a:off x="838200" y="-92073"/>
            <a:ext cx="10515600" cy="1325563"/>
          </a:xfrm>
        </p:spPr>
        <p:txBody>
          <a:bodyPr/>
          <a:lstStyle/>
          <a:p>
            <a:r>
              <a:rPr lang="en-US" dirty="0"/>
              <a:t>Data Exploration </a:t>
            </a:r>
          </a:p>
        </p:txBody>
      </p:sp>
      <p:sp>
        <p:nvSpPr>
          <p:cNvPr id="3" name="Content Placeholder 2">
            <a:extLst>
              <a:ext uri="{FF2B5EF4-FFF2-40B4-BE49-F238E27FC236}">
                <a16:creationId xmlns:a16="http://schemas.microsoft.com/office/drawing/2014/main" id="{0CA35EFD-2A9E-1484-77AF-648F774A5274}"/>
              </a:ext>
            </a:extLst>
          </p:cNvPr>
          <p:cNvSpPr>
            <a:spLocks noGrp="1"/>
          </p:cNvSpPr>
          <p:nvPr>
            <p:ph idx="1"/>
          </p:nvPr>
        </p:nvSpPr>
        <p:spPr>
          <a:xfrm>
            <a:off x="838200" y="1096577"/>
            <a:ext cx="10515600" cy="4351338"/>
          </a:xfrm>
        </p:spPr>
        <p:txBody>
          <a:bodyPr/>
          <a:lstStyle/>
          <a:p>
            <a:r>
              <a:rPr lang="en-US" dirty="0"/>
              <a:t>The given dataset has 5630 rows – each row for a customer record </a:t>
            </a:r>
          </a:p>
          <a:p>
            <a:r>
              <a:rPr lang="en-US" dirty="0"/>
              <a:t>Each row has 20 column </a:t>
            </a:r>
          </a:p>
        </p:txBody>
      </p:sp>
      <p:graphicFrame>
        <p:nvGraphicFramePr>
          <p:cNvPr id="5" name="Table 4">
            <a:extLst>
              <a:ext uri="{FF2B5EF4-FFF2-40B4-BE49-F238E27FC236}">
                <a16:creationId xmlns:a16="http://schemas.microsoft.com/office/drawing/2014/main" id="{9888F715-85E0-1DE6-C3D4-C5BB053BA1CF}"/>
              </a:ext>
            </a:extLst>
          </p:cNvPr>
          <p:cNvGraphicFramePr>
            <a:graphicFrameLocks noGrp="1"/>
          </p:cNvGraphicFramePr>
          <p:nvPr>
            <p:extLst>
              <p:ext uri="{D42A27DB-BD31-4B8C-83A1-F6EECF244321}">
                <p14:modId xmlns:p14="http://schemas.microsoft.com/office/powerpoint/2010/main" val="2565583022"/>
              </p:ext>
            </p:extLst>
          </p:nvPr>
        </p:nvGraphicFramePr>
        <p:xfrm>
          <a:off x="1268627" y="2422139"/>
          <a:ext cx="9951308" cy="4065164"/>
        </p:xfrm>
        <a:graphic>
          <a:graphicData uri="http://schemas.openxmlformats.org/drawingml/2006/table">
            <a:tbl>
              <a:tblPr>
                <a:tableStyleId>{5C22544A-7EE6-4342-B048-85BDC9FD1C3A}</a:tableStyleId>
              </a:tblPr>
              <a:tblGrid>
                <a:gridCol w="2530721">
                  <a:extLst>
                    <a:ext uri="{9D8B030D-6E8A-4147-A177-3AD203B41FA5}">
                      <a16:colId xmlns:a16="http://schemas.microsoft.com/office/drawing/2014/main" val="44349708"/>
                    </a:ext>
                  </a:extLst>
                </a:gridCol>
                <a:gridCol w="7420587">
                  <a:extLst>
                    <a:ext uri="{9D8B030D-6E8A-4147-A177-3AD203B41FA5}">
                      <a16:colId xmlns:a16="http://schemas.microsoft.com/office/drawing/2014/main" val="262743570"/>
                    </a:ext>
                  </a:extLst>
                </a:gridCol>
              </a:tblGrid>
              <a:tr h="202247">
                <a:tc>
                  <a:txBody>
                    <a:bodyPr/>
                    <a:lstStyle/>
                    <a:p>
                      <a:pPr algn="l" fontAlgn="b"/>
                      <a:r>
                        <a:rPr lang="en-US" sz="1100" u="none" strike="noStrike">
                          <a:effectLst/>
                        </a:rPr>
                        <a:t>CustomerID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Unique customer ID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53566374"/>
                  </a:ext>
                </a:extLst>
              </a:tr>
              <a:tr h="202247">
                <a:tc>
                  <a:txBody>
                    <a:bodyPr/>
                    <a:lstStyle/>
                    <a:p>
                      <a:pPr algn="l" fontAlgn="b"/>
                      <a:r>
                        <a:rPr lang="en-US" sz="1100" u="none" strike="noStrike" dirty="0">
                          <a:effectLst/>
                        </a:rPr>
                        <a:t>Churn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Churn Flag</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1502031"/>
                  </a:ext>
                </a:extLst>
              </a:tr>
              <a:tr h="202247">
                <a:tc>
                  <a:txBody>
                    <a:bodyPr/>
                    <a:lstStyle/>
                    <a:p>
                      <a:pPr algn="l" fontAlgn="b"/>
                      <a:r>
                        <a:rPr lang="en-US" sz="1100" u="none" strike="noStrike" dirty="0">
                          <a:effectLst/>
                        </a:rPr>
                        <a:t>Tenure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Tenure of customer in organization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2678210"/>
                  </a:ext>
                </a:extLst>
              </a:tr>
              <a:tr h="202247">
                <a:tc>
                  <a:txBody>
                    <a:bodyPr/>
                    <a:lstStyle/>
                    <a:p>
                      <a:pPr algn="l" fontAlgn="b"/>
                      <a:r>
                        <a:rPr lang="en-US" sz="1100" u="none" strike="noStrike" dirty="0" err="1">
                          <a:effectLst/>
                        </a:rPr>
                        <a:t>PreferredLoginDevice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Preferred login device of customer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0329410"/>
                  </a:ext>
                </a:extLst>
              </a:tr>
              <a:tr h="202247">
                <a:tc>
                  <a:txBody>
                    <a:bodyPr/>
                    <a:lstStyle/>
                    <a:p>
                      <a:pPr algn="l" fontAlgn="b"/>
                      <a:r>
                        <a:rPr lang="en-US" sz="1100" u="none" strike="noStrike" dirty="0" err="1">
                          <a:effectLst/>
                        </a:rPr>
                        <a:t>CityTier</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City tier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1604502"/>
                  </a:ext>
                </a:extLst>
              </a:tr>
              <a:tr h="202247">
                <a:tc>
                  <a:txBody>
                    <a:bodyPr/>
                    <a:lstStyle/>
                    <a:p>
                      <a:pPr algn="l" fontAlgn="b"/>
                      <a:r>
                        <a:rPr lang="en-US" sz="1100" u="none" strike="noStrike" dirty="0" err="1">
                          <a:effectLst/>
                        </a:rPr>
                        <a:t>WarehouseToHome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Distance in between warehouse to home of customer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92601350"/>
                  </a:ext>
                </a:extLst>
              </a:tr>
              <a:tr h="202247">
                <a:tc>
                  <a:txBody>
                    <a:bodyPr/>
                    <a:lstStyle/>
                    <a:p>
                      <a:pPr algn="l" fontAlgn="b"/>
                      <a:r>
                        <a:rPr lang="en-US" sz="1100" u="none" strike="noStrike">
                          <a:effectLst/>
                        </a:rPr>
                        <a:t>PreferredPaymentMode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Preferred payment method of customer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6942940"/>
                  </a:ext>
                </a:extLst>
              </a:tr>
              <a:tr h="202247">
                <a:tc>
                  <a:txBody>
                    <a:bodyPr/>
                    <a:lstStyle/>
                    <a:p>
                      <a:pPr algn="l" fontAlgn="b"/>
                      <a:r>
                        <a:rPr lang="en-US" sz="1100" u="none" strike="noStrike">
                          <a:effectLst/>
                        </a:rPr>
                        <a:t>Gender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Gender of customer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91168414"/>
                  </a:ext>
                </a:extLst>
              </a:tr>
              <a:tr h="202247">
                <a:tc>
                  <a:txBody>
                    <a:bodyPr/>
                    <a:lstStyle/>
                    <a:p>
                      <a:pPr algn="l" fontAlgn="b"/>
                      <a:r>
                        <a:rPr lang="en-US" sz="1100" u="none" strike="noStrike">
                          <a:effectLst/>
                        </a:rPr>
                        <a:t>HourSpendOnApp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Number of hours spend on mobile application or website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8674888"/>
                  </a:ext>
                </a:extLst>
              </a:tr>
              <a:tr h="202247">
                <a:tc>
                  <a:txBody>
                    <a:bodyPr/>
                    <a:lstStyle/>
                    <a:p>
                      <a:pPr algn="l" fontAlgn="b"/>
                      <a:r>
                        <a:rPr lang="en-US" sz="1100" u="none" strike="noStrike">
                          <a:effectLst/>
                        </a:rPr>
                        <a:t>NumberOfDeviceRegistered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Total number of deceives is registered on particular customer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2185812"/>
                  </a:ext>
                </a:extLst>
              </a:tr>
              <a:tr h="202247">
                <a:tc>
                  <a:txBody>
                    <a:bodyPr/>
                    <a:lstStyle/>
                    <a:p>
                      <a:pPr algn="l" fontAlgn="b"/>
                      <a:r>
                        <a:rPr lang="en-US" sz="1100" u="none" strike="noStrike">
                          <a:effectLst/>
                        </a:rPr>
                        <a:t>PreferedOrderCat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Preferred order category of customer in last month</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2569967"/>
                  </a:ext>
                </a:extLst>
              </a:tr>
              <a:tr h="202247">
                <a:tc>
                  <a:txBody>
                    <a:bodyPr/>
                    <a:lstStyle/>
                    <a:p>
                      <a:pPr algn="l" fontAlgn="b"/>
                      <a:r>
                        <a:rPr lang="en-US" sz="1100" u="none" strike="noStrike" dirty="0" err="1">
                          <a:effectLst/>
                        </a:rPr>
                        <a:t>SatisfactionScore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Satisfactory score of customer on service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4888162"/>
                  </a:ext>
                </a:extLst>
              </a:tr>
              <a:tr h="202247">
                <a:tc>
                  <a:txBody>
                    <a:bodyPr/>
                    <a:lstStyle/>
                    <a:p>
                      <a:pPr algn="l" fontAlgn="b"/>
                      <a:r>
                        <a:rPr lang="en-US" sz="1100" u="none" strike="noStrike">
                          <a:effectLst/>
                        </a:rPr>
                        <a:t>MaritalStatus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Marital status of customer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8950676"/>
                  </a:ext>
                </a:extLst>
              </a:tr>
              <a:tr h="202247">
                <a:tc>
                  <a:txBody>
                    <a:bodyPr/>
                    <a:lstStyle/>
                    <a:p>
                      <a:pPr algn="l" fontAlgn="b"/>
                      <a:r>
                        <a:rPr lang="en-US" sz="1100" u="none" strike="noStrike">
                          <a:effectLst/>
                        </a:rPr>
                        <a:t>NumberOfAddress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Total number of added added on particular customer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81868481"/>
                  </a:ext>
                </a:extLst>
              </a:tr>
              <a:tr h="202247">
                <a:tc>
                  <a:txBody>
                    <a:bodyPr/>
                    <a:lstStyle/>
                    <a:p>
                      <a:pPr algn="l" fontAlgn="b"/>
                      <a:r>
                        <a:rPr lang="en-US" sz="1100" u="none" strike="noStrike">
                          <a:effectLst/>
                        </a:rPr>
                        <a:t>Complain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Any complaint has been raised in last month</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1871643"/>
                  </a:ext>
                </a:extLst>
              </a:tr>
              <a:tr h="202247">
                <a:tc>
                  <a:txBody>
                    <a:bodyPr/>
                    <a:lstStyle/>
                    <a:p>
                      <a:pPr algn="l" fontAlgn="b"/>
                      <a:r>
                        <a:rPr lang="en-US" sz="1100" u="none" strike="noStrike">
                          <a:effectLst/>
                        </a:rPr>
                        <a:t>OrderAmountHikeFromlastYear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Percentage increases in order from last year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5101102"/>
                  </a:ext>
                </a:extLst>
              </a:tr>
              <a:tr h="202247">
                <a:tc>
                  <a:txBody>
                    <a:bodyPr/>
                    <a:lstStyle/>
                    <a:p>
                      <a:pPr algn="l" fontAlgn="b"/>
                      <a:r>
                        <a:rPr lang="en-US" sz="1100" u="none" strike="noStrike">
                          <a:effectLst/>
                        </a:rPr>
                        <a:t>CouponUsed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Total number of coupon has been used in last month</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76428631"/>
                  </a:ext>
                </a:extLst>
              </a:tr>
              <a:tr h="202247">
                <a:tc>
                  <a:txBody>
                    <a:bodyPr/>
                    <a:lstStyle/>
                    <a:p>
                      <a:pPr algn="l" fontAlgn="b"/>
                      <a:r>
                        <a:rPr lang="en-US" sz="1100" u="none" strike="noStrike">
                          <a:effectLst/>
                        </a:rPr>
                        <a:t>OrderCount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Total number of orders has been places in last month</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1158060"/>
                  </a:ext>
                </a:extLst>
              </a:tr>
              <a:tr h="212359">
                <a:tc>
                  <a:txBody>
                    <a:bodyPr/>
                    <a:lstStyle/>
                    <a:p>
                      <a:pPr algn="l" fontAlgn="b"/>
                      <a:r>
                        <a:rPr lang="en-US" sz="1100" u="none" strike="noStrike">
                          <a:effectLst/>
                        </a:rPr>
                        <a:t>DaySinceLastOrder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Day Since last order by customer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7752749"/>
                  </a:ext>
                </a:extLst>
              </a:tr>
              <a:tr h="212359">
                <a:tc>
                  <a:txBody>
                    <a:bodyPr/>
                    <a:lstStyle/>
                    <a:p>
                      <a:pPr algn="l" fontAlgn="b"/>
                      <a:r>
                        <a:rPr lang="en-US" sz="1100" u="none" strike="noStrike">
                          <a:effectLst/>
                        </a:rPr>
                        <a:t>CashbackAmount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Average cashback in last month</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17486881"/>
                  </a:ext>
                </a:extLst>
              </a:tr>
            </a:tbl>
          </a:graphicData>
        </a:graphic>
      </p:graphicFrame>
    </p:spTree>
    <p:extLst>
      <p:ext uri="{BB962C8B-B14F-4D97-AF65-F5344CB8AC3E}">
        <p14:creationId xmlns:p14="http://schemas.microsoft.com/office/powerpoint/2010/main" val="492554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E13E-41A3-464C-4BF9-A6DAA2699FEF}"/>
              </a:ext>
            </a:extLst>
          </p:cNvPr>
          <p:cNvSpPr>
            <a:spLocks noGrp="1"/>
          </p:cNvSpPr>
          <p:nvPr>
            <p:ph type="title"/>
          </p:nvPr>
        </p:nvSpPr>
        <p:spPr/>
        <p:txBody>
          <a:bodyPr/>
          <a:lstStyle/>
          <a:p>
            <a:r>
              <a:rPr lang="en-US" dirty="0"/>
              <a:t>Churn vs. </a:t>
            </a:r>
            <a:r>
              <a:rPr lang="en-US" dirty="0" err="1"/>
              <a:t>MaritalStatus</a:t>
            </a:r>
            <a:r>
              <a:rPr lang="en-US"/>
              <a:t> </a:t>
            </a:r>
          </a:p>
        </p:txBody>
      </p:sp>
      <p:pic>
        <p:nvPicPr>
          <p:cNvPr id="1026" name="Picture 2">
            <a:extLst>
              <a:ext uri="{FF2B5EF4-FFF2-40B4-BE49-F238E27FC236}">
                <a16:creationId xmlns:a16="http://schemas.microsoft.com/office/drawing/2014/main" id="{09022482-288D-D929-32F9-C5822D8B44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83584"/>
            <a:ext cx="5001537"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F1081A0-2B21-8F0C-7D37-9E7DA5439B42}"/>
              </a:ext>
            </a:extLst>
          </p:cNvPr>
          <p:cNvSpPr txBox="1"/>
          <p:nvPr/>
        </p:nvSpPr>
        <p:spPr>
          <a:xfrm>
            <a:off x="6022428" y="1783584"/>
            <a:ext cx="6096000" cy="1908215"/>
          </a:xfrm>
          <a:prstGeom prst="rect">
            <a:avLst/>
          </a:prstGeom>
          <a:noFill/>
        </p:spPr>
        <p:txBody>
          <a:bodyPr wrap="square">
            <a:spAutoFit/>
          </a:bodyPr>
          <a:lstStyle/>
          <a:p>
            <a:pPr marL="285750" indent="-285750">
              <a:buFont typeface="Arial" panose="020B0604020202020204" pitchFamily="34" charset="0"/>
              <a:buChar char="•"/>
            </a:pPr>
            <a:r>
              <a:rPr lang="en-US" sz="2000" b="0" dirty="0">
                <a:effectLst/>
              </a:rPr>
              <a:t>Data shows married people are churning less, whereas single individuals are churning more. Perhaps they don't have consistent purchase behaviors.</a:t>
            </a:r>
          </a:p>
          <a:p>
            <a:pPr marL="285750" indent="-285750">
              <a:buFont typeface="Arial" panose="020B0604020202020204" pitchFamily="34" charset="0"/>
              <a:buChar char="•"/>
            </a:pPr>
            <a:r>
              <a:rPr lang="en-US" sz="2000" b="1" dirty="0">
                <a:effectLst/>
              </a:rPr>
              <a:t>Association between Churn and </a:t>
            </a:r>
            <a:r>
              <a:rPr lang="en-US" sz="2000" b="1" dirty="0" err="1">
                <a:effectLst/>
              </a:rPr>
              <a:t>MaritalStatus</a:t>
            </a:r>
            <a:r>
              <a:rPr lang="en-US" sz="2000" b="1" dirty="0">
                <a:effectLst/>
              </a:rPr>
              <a:t> is statistically significant</a:t>
            </a:r>
          </a:p>
          <a:p>
            <a:pPr marL="285750" indent="-285750">
              <a:buFont typeface="Arial" panose="020B0604020202020204" pitchFamily="34" charset="0"/>
              <a:buChar char="•"/>
            </a:pPr>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2676943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0E9A-F7B8-816F-4687-DDF1D35E59E5}"/>
              </a:ext>
            </a:extLst>
          </p:cNvPr>
          <p:cNvSpPr>
            <a:spLocks noGrp="1"/>
          </p:cNvSpPr>
          <p:nvPr>
            <p:ph type="title"/>
          </p:nvPr>
        </p:nvSpPr>
        <p:spPr/>
        <p:txBody>
          <a:bodyPr/>
          <a:lstStyle/>
          <a:p>
            <a:r>
              <a:rPr lang="en-US" dirty="0"/>
              <a:t>Churn vs </a:t>
            </a:r>
            <a:r>
              <a:rPr lang="en-US" dirty="0" err="1"/>
              <a:t>NumberOfAddress</a:t>
            </a:r>
            <a:endParaRPr lang="en-US" dirty="0"/>
          </a:p>
        </p:txBody>
      </p:sp>
      <p:pic>
        <p:nvPicPr>
          <p:cNvPr id="2050" name="Picture 2">
            <a:extLst>
              <a:ext uri="{FF2B5EF4-FFF2-40B4-BE49-F238E27FC236}">
                <a16:creationId xmlns:a16="http://schemas.microsoft.com/office/drawing/2014/main" id="{F5930DAB-4F04-D8EB-247D-A7C9D72568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4928172"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5B8228C-574F-7099-8DD7-5B96F11A950D}"/>
              </a:ext>
            </a:extLst>
          </p:cNvPr>
          <p:cNvSpPr txBox="1"/>
          <p:nvPr/>
        </p:nvSpPr>
        <p:spPr>
          <a:xfrm>
            <a:off x="5864773" y="1824334"/>
            <a:ext cx="6096000" cy="2554545"/>
          </a:xfrm>
          <a:prstGeom prst="rect">
            <a:avLst/>
          </a:prstGeom>
          <a:noFill/>
        </p:spPr>
        <p:txBody>
          <a:bodyPr wrap="square">
            <a:spAutoFit/>
          </a:bodyPr>
          <a:lstStyle/>
          <a:p>
            <a:pPr marL="285750" indent="-285750">
              <a:buFont typeface="Arial" panose="020B0604020202020204" pitchFamily="34" charset="0"/>
              <a:buChar char="•"/>
            </a:pPr>
            <a:r>
              <a:rPr lang="en-US" sz="2000" b="0" dirty="0">
                <a:effectLst/>
              </a:rPr>
              <a:t>Customers who use more number of addresses are churning more. </a:t>
            </a:r>
          </a:p>
          <a:p>
            <a:pPr marL="285750" indent="-285750">
              <a:buFont typeface="Arial" panose="020B0604020202020204" pitchFamily="34" charset="0"/>
              <a:buChar char="•"/>
            </a:pPr>
            <a:r>
              <a:rPr lang="en-US" sz="2000" dirty="0"/>
              <a:t>More than 65% of customers with 16 or more addresses are churning. </a:t>
            </a:r>
          </a:p>
          <a:p>
            <a:pPr marL="285750" indent="-285750">
              <a:buFont typeface="Arial" panose="020B0604020202020204" pitchFamily="34" charset="0"/>
              <a:buChar char="•"/>
            </a:pPr>
            <a:endParaRPr lang="en-US" sz="2000" b="0" dirty="0">
              <a:effectLst/>
            </a:endParaRPr>
          </a:p>
          <a:p>
            <a:pPr marL="285750" indent="-285750">
              <a:buFont typeface="Arial" panose="020B0604020202020204" pitchFamily="34" charset="0"/>
              <a:buChar char="•"/>
            </a:pPr>
            <a:r>
              <a:rPr lang="en-US" sz="2000" b="0" dirty="0">
                <a:effectLst/>
              </a:rPr>
              <a:t>This is probably they are not very stable customers.</a:t>
            </a:r>
          </a:p>
          <a:p>
            <a:pPr marL="285750" indent="-285750">
              <a:buFont typeface="Arial" panose="020B0604020202020204" pitchFamily="34" charset="0"/>
              <a:buChar char="•"/>
            </a:pPr>
            <a:r>
              <a:rPr lang="en-US" sz="2000" b="1" dirty="0">
                <a:effectLst/>
              </a:rPr>
              <a:t>Association between Churn and </a:t>
            </a:r>
            <a:r>
              <a:rPr lang="en-US" sz="2000" b="1" dirty="0" err="1">
                <a:effectLst/>
              </a:rPr>
              <a:t>NumberOfAddress</a:t>
            </a:r>
            <a:r>
              <a:rPr lang="en-US" sz="2000" b="1" dirty="0">
                <a:effectLst/>
              </a:rPr>
              <a:t> is statistically significant</a:t>
            </a:r>
          </a:p>
        </p:txBody>
      </p:sp>
    </p:spTree>
    <p:extLst>
      <p:ext uri="{BB962C8B-B14F-4D97-AF65-F5344CB8AC3E}">
        <p14:creationId xmlns:p14="http://schemas.microsoft.com/office/powerpoint/2010/main" val="2564266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4A9C7-860E-81BD-AF78-2510365F6348}"/>
              </a:ext>
            </a:extLst>
          </p:cNvPr>
          <p:cNvSpPr>
            <a:spLocks noGrp="1"/>
          </p:cNvSpPr>
          <p:nvPr>
            <p:ph type="title"/>
          </p:nvPr>
        </p:nvSpPr>
        <p:spPr/>
        <p:txBody>
          <a:bodyPr/>
          <a:lstStyle/>
          <a:p>
            <a:r>
              <a:rPr lang="en-US" dirty="0"/>
              <a:t>Churn vs. Complain </a:t>
            </a:r>
          </a:p>
        </p:txBody>
      </p:sp>
      <p:pic>
        <p:nvPicPr>
          <p:cNvPr id="3074" name="Picture 2">
            <a:extLst>
              <a:ext uri="{FF2B5EF4-FFF2-40B4-BE49-F238E27FC236}">
                <a16:creationId xmlns:a16="http://schemas.microsoft.com/office/drawing/2014/main" id="{060CB7B0-72E9-A3C2-4355-3D6F33F74A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01567"/>
            <a:ext cx="5080000" cy="3937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C87E79D-1210-8031-8A7E-4F9947CC4571}"/>
              </a:ext>
            </a:extLst>
          </p:cNvPr>
          <p:cNvSpPr txBox="1"/>
          <p:nvPr/>
        </p:nvSpPr>
        <p:spPr>
          <a:xfrm>
            <a:off x="6096000" y="1801567"/>
            <a:ext cx="6096000" cy="2800767"/>
          </a:xfrm>
          <a:prstGeom prst="rect">
            <a:avLst/>
          </a:prstGeom>
          <a:noFill/>
        </p:spPr>
        <p:txBody>
          <a:bodyPr wrap="square">
            <a:spAutoFit/>
          </a:bodyPr>
          <a:lstStyle/>
          <a:p>
            <a:pPr marL="285750" indent="-285750">
              <a:buFont typeface="Arial" panose="020B0604020202020204" pitchFamily="34" charset="0"/>
              <a:buChar char="•"/>
            </a:pPr>
            <a:r>
              <a:rPr lang="en-US" sz="2000" b="0" dirty="0">
                <a:effectLst/>
              </a:rPr>
              <a:t>Customers who </a:t>
            </a:r>
            <a:r>
              <a:rPr lang="en-US" sz="2000" dirty="0"/>
              <a:t>raised </a:t>
            </a:r>
            <a:r>
              <a:rPr lang="en-US" sz="2000" b="0" dirty="0">
                <a:effectLst/>
              </a:rPr>
              <a:t>complain (in last month) churn more. This is intuitive. </a:t>
            </a:r>
          </a:p>
          <a:p>
            <a:pPr marL="285750" indent="-285750">
              <a:buFont typeface="Arial" panose="020B0604020202020204" pitchFamily="34" charset="0"/>
              <a:buChar char="•"/>
            </a:pPr>
            <a:r>
              <a:rPr lang="en-US" sz="2000" dirty="0"/>
              <a:t>From CX standpoint, these customers should be engaged to understand their issue and mitigation should be in place to retain them. </a:t>
            </a:r>
          </a:p>
          <a:p>
            <a:pPr marL="285750" indent="-285750">
              <a:buFont typeface="Arial" panose="020B0604020202020204" pitchFamily="34" charset="0"/>
              <a:buChar char="•"/>
            </a:pPr>
            <a:r>
              <a:rPr lang="en-US" sz="2000" b="1" dirty="0">
                <a:effectLst/>
              </a:rPr>
              <a:t>Association between Churn and Complain is statistically significant</a:t>
            </a:r>
          </a:p>
          <a:p>
            <a:pPr marL="285750" indent="-285750">
              <a:buFont typeface="Arial" panose="020B0604020202020204" pitchFamily="34" charset="0"/>
              <a:buChar char="•"/>
            </a:pPr>
            <a:endParaRPr lang="en-US" b="1" dirty="0">
              <a:solidFill>
                <a:srgbClr val="008000"/>
              </a:solidFill>
              <a:latin typeface="Courier New" panose="02070309020205020404" pitchFamily="49" charset="0"/>
            </a:endParaRPr>
          </a:p>
          <a:p>
            <a:pPr marL="285750" indent="-285750">
              <a:buFont typeface="Arial" panose="020B0604020202020204" pitchFamily="34" charset="0"/>
              <a:buChar char="•"/>
            </a:pPr>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4277236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775A-B431-9757-D4C2-58866774A9D3}"/>
              </a:ext>
            </a:extLst>
          </p:cNvPr>
          <p:cNvSpPr>
            <a:spLocks noGrp="1"/>
          </p:cNvSpPr>
          <p:nvPr>
            <p:ph type="title"/>
          </p:nvPr>
        </p:nvSpPr>
        <p:spPr/>
        <p:txBody>
          <a:bodyPr/>
          <a:lstStyle/>
          <a:p>
            <a:r>
              <a:rPr lang="en-US" dirty="0"/>
              <a:t>Churn vs. </a:t>
            </a:r>
            <a:r>
              <a:rPr lang="en-US" dirty="0" err="1"/>
              <a:t>OrderAmountHikeFromLastYear</a:t>
            </a:r>
            <a:endParaRPr lang="en-US" dirty="0"/>
          </a:p>
        </p:txBody>
      </p:sp>
      <p:pic>
        <p:nvPicPr>
          <p:cNvPr id="4098" name="Picture 2">
            <a:extLst>
              <a:ext uri="{FF2B5EF4-FFF2-40B4-BE49-F238E27FC236}">
                <a16:creationId xmlns:a16="http://schemas.microsoft.com/office/drawing/2014/main" id="{B72C57B4-32A4-F6ED-2A51-2A40F16B46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5236" y="1836135"/>
            <a:ext cx="4880229"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303CB1-453E-EFD5-07FD-357B1407749C}"/>
              </a:ext>
            </a:extLst>
          </p:cNvPr>
          <p:cNvSpPr txBox="1"/>
          <p:nvPr/>
        </p:nvSpPr>
        <p:spPr>
          <a:xfrm>
            <a:off x="6011917" y="1980479"/>
            <a:ext cx="6096000" cy="2523768"/>
          </a:xfrm>
          <a:prstGeom prst="rect">
            <a:avLst/>
          </a:prstGeom>
          <a:noFill/>
        </p:spPr>
        <p:txBody>
          <a:bodyPr wrap="square">
            <a:spAutoFit/>
          </a:bodyPr>
          <a:lstStyle/>
          <a:p>
            <a:pPr marL="285750" indent="-285750">
              <a:buFont typeface="Arial" panose="020B0604020202020204" pitchFamily="34" charset="0"/>
              <a:buChar char="•"/>
            </a:pPr>
            <a:r>
              <a:rPr lang="en-US" sz="2000" b="0" dirty="0">
                <a:effectLst/>
              </a:rPr>
              <a:t>This shows that people churn less when their order amount hikes more from last year. Order amount hike shows increased engagement with the app, and it is a clear indicator of engagement.  So this is intuitive. </a:t>
            </a:r>
            <a:endParaRPr lang="en-US" sz="2000" dirty="0"/>
          </a:p>
          <a:p>
            <a:pPr marL="285750" indent="-285750">
              <a:buFont typeface="Arial" panose="020B0604020202020204" pitchFamily="34" charset="0"/>
              <a:buChar char="•"/>
            </a:pPr>
            <a:r>
              <a:rPr lang="en-US" sz="2000" b="1" dirty="0">
                <a:effectLst/>
              </a:rPr>
              <a:t>Association between Churn and </a:t>
            </a:r>
            <a:r>
              <a:rPr lang="en-US" sz="2000" b="1" dirty="0" err="1">
                <a:effectLst/>
              </a:rPr>
              <a:t>OrderAmountHikeFromLastYear</a:t>
            </a:r>
            <a:r>
              <a:rPr lang="en-US" sz="2000" b="1" dirty="0">
                <a:effectLst/>
              </a:rPr>
              <a:t> is statistically significant</a:t>
            </a:r>
          </a:p>
          <a:p>
            <a:pPr marL="285750" indent="-285750">
              <a:buFont typeface="Arial" panose="020B0604020202020204" pitchFamily="34" charset="0"/>
              <a:buChar char="•"/>
            </a:pPr>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62791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B1994-5849-C70C-B7AB-4A9A46AB91BA}"/>
              </a:ext>
            </a:extLst>
          </p:cNvPr>
          <p:cNvSpPr>
            <a:spLocks noGrp="1"/>
          </p:cNvSpPr>
          <p:nvPr>
            <p:ph type="title"/>
          </p:nvPr>
        </p:nvSpPr>
        <p:spPr/>
        <p:txBody>
          <a:bodyPr/>
          <a:lstStyle/>
          <a:p>
            <a:r>
              <a:rPr lang="en-US" dirty="0"/>
              <a:t>Churn vs. </a:t>
            </a:r>
            <a:r>
              <a:rPr lang="en-US" dirty="0" err="1"/>
              <a:t>CouponUsed</a:t>
            </a:r>
            <a:endParaRPr lang="en-US" dirty="0"/>
          </a:p>
        </p:txBody>
      </p:sp>
      <p:pic>
        <p:nvPicPr>
          <p:cNvPr id="5122" name="Picture 2">
            <a:extLst>
              <a:ext uri="{FF2B5EF4-FFF2-40B4-BE49-F238E27FC236}">
                <a16:creationId xmlns:a16="http://schemas.microsoft.com/office/drawing/2014/main" id="{FDEE0D7B-70FA-7A28-66AB-814C5C1157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78177"/>
            <a:ext cx="4880229"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07BC762-491C-9420-EA15-9D227447D37E}"/>
              </a:ext>
            </a:extLst>
          </p:cNvPr>
          <p:cNvSpPr txBox="1"/>
          <p:nvPr/>
        </p:nvSpPr>
        <p:spPr>
          <a:xfrm>
            <a:off x="5812221" y="1878177"/>
            <a:ext cx="6096000" cy="3354765"/>
          </a:xfrm>
          <a:prstGeom prst="rect">
            <a:avLst/>
          </a:prstGeom>
          <a:noFill/>
        </p:spPr>
        <p:txBody>
          <a:bodyPr wrap="square">
            <a:spAutoFit/>
          </a:bodyPr>
          <a:lstStyle/>
          <a:p>
            <a:pPr marL="285750" indent="-285750">
              <a:buFont typeface="Arial" panose="020B0604020202020204" pitchFamily="34" charset="0"/>
              <a:buChar char="•"/>
            </a:pPr>
            <a:r>
              <a:rPr lang="en-US" sz="2000" b="0" dirty="0">
                <a:effectLst/>
              </a:rPr>
              <a:t>Customers using more coupons are engaged customers, so we expect them to churn less. However, we don’t see a consistent pattern from the data for this behavior (e.</a:t>
            </a:r>
            <a:r>
              <a:rPr lang="en-US" sz="2000" dirty="0"/>
              <a:t>g., middle group who churn more than the first group). </a:t>
            </a:r>
          </a:p>
          <a:p>
            <a:pPr marL="285750" indent="-285750">
              <a:buFont typeface="Arial" panose="020B0604020202020204" pitchFamily="34" charset="0"/>
              <a:buChar char="•"/>
            </a:pPr>
            <a:r>
              <a:rPr lang="en-US" sz="2000" b="1" dirty="0">
                <a:solidFill>
                  <a:srgbClr val="C00000"/>
                </a:solidFill>
                <a:effectLst/>
              </a:rPr>
              <a:t>Association between Churn and </a:t>
            </a:r>
            <a:r>
              <a:rPr lang="en-US" sz="2000" b="1" dirty="0" err="1">
                <a:solidFill>
                  <a:srgbClr val="C00000"/>
                </a:solidFill>
                <a:effectLst/>
              </a:rPr>
              <a:t>CouponUsed</a:t>
            </a:r>
            <a:r>
              <a:rPr lang="en-US" sz="2000" b="1" dirty="0">
                <a:solidFill>
                  <a:srgbClr val="C00000"/>
                </a:solidFill>
                <a:effectLst/>
              </a:rPr>
              <a:t> is not statistically significant</a:t>
            </a:r>
          </a:p>
          <a:p>
            <a:pPr marL="285750" indent="-285750">
              <a:buFont typeface="Arial" panose="020B0604020202020204" pitchFamily="34" charset="0"/>
              <a:buChar char="•"/>
            </a:pPr>
            <a:endParaRPr lang="en-US" dirty="0">
              <a:solidFill>
                <a:srgbClr val="008000"/>
              </a:solidFill>
              <a:latin typeface="Courier New" panose="02070309020205020404" pitchFamily="49" charset="0"/>
            </a:endParaRPr>
          </a:p>
          <a:p>
            <a:pPr marL="285750" indent="-285750">
              <a:buFont typeface="Arial" panose="020B0604020202020204" pitchFamily="34" charset="0"/>
              <a:buChar char="•"/>
            </a:pPr>
            <a:endParaRPr lang="en-US" b="0" dirty="0">
              <a:solidFill>
                <a:srgbClr val="000000"/>
              </a:solidFill>
              <a:effectLst/>
              <a:latin typeface="Courier New" panose="02070309020205020404" pitchFamily="49" charset="0"/>
            </a:endParaRPr>
          </a:p>
          <a:p>
            <a:br>
              <a:rPr lang="en-US" b="0" dirty="0">
                <a:solidFill>
                  <a:srgbClr val="000000"/>
                </a:solidFill>
                <a:effectLst/>
                <a:latin typeface="Courier New" panose="02070309020205020404" pitchFamily="49" charset="0"/>
              </a:rPr>
            </a:br>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1997467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D433C-2EE2-EA22-88DB-1643B1997588}"/>
              </a:ext>
            </a:extLst>
          </p:cNvPr>
          <p:cNvSpPr>
            <a:spLocks noGrp="1"/>
          </p:cNvSpPr>
          <p:nvPr>
            <p:ph type="title"/>
          </p:nvPr>
        </p:nvSpPr>
        <p:spPr/>
        <p:txBody>
          <a:bodyPr/>
          <a:lstStyle/>
          <a:p>
            <a:r>
              <a:rPr lang="en-US" dirty="0"/>
              <a:t>Churn vs. </a:t>
            </a:r>
            <a:r>
              <a:rPr lang="en-US" dirty="0" err="1"/>
              <a:t>OrderCount</a:t>
            </a:r>
            <a:r>
              <a:rPr lang="en-US" dirty="0"/>
              <a:t> </a:t>
            </a:r>
          </a:p>
        </p:txBody>
      </p:sp>
      <p:pic>
        <p:nvPicPr>
          <p:cNvPr id="6146" name="Picture 2">
            <a:extLst>
              <a:ext uri="{FF2B5EF4-FFF2-40B4-BE49-F238E27FC236}">
                <a16:creationId xmlns:a16="http://schemas.microsoft.com/office/drawing/2014/main" id="{499BDB6E-6DA3-4C4B-FD90-37E1A201DC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67667"/>
            <a:ext cx="4962480"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254B544-C808-41EB-BA0A-E07B2092045D}"/>
              </a:ext>
            </a:extLst>
          </p:cNvPr>
          <p:cNvSpPr txBox="1"/>
          <p:nvPr/>
        </p:nvSpPr>
        <p:spPr>
          <a:xfrm>
            <a:off x="5906814" y="1867667"/>
            <a:ext cx="6096000" cy="2185214"/>
          </a:xfrm>
          <a:prstGeom prst="rect">
            <a:avLst/>
          </a:prstGeom>
          <a:noFill/>
        </p:spPr>
        <p:txBody>
          <a:bodyPr wrap="square">
            <a:spAutoFit/>
          </a:bodyPr>
          <a:lstStyle/>
          <a:p>
            <a:pPr marL="285750" indent="-285750">
              <a:buFont typeface="Arial" panose="020B0604020202020204" pitchFamily="34" charset="0"/>
              <a:buChar char="•"/>
            </a:pPr>
            <a:r>
              <a:rPr lang="en-US" sz="2000" b="0" dirty="0">
                <a:effectLst/>
              </a:rPr>
              <a:t>People who placed more orders in the last month churned less. This is intuitive, since placing more orders means engagement with the service. </a:t>
            </a:r>
          </a:p>
          <a:p>
            <a:pPr marL="285750" indent="-285750">
              <a:buFont typeface="Arial" panose="020B0604020202020204" pitchFamily="34" charset="0"/>
              <a:buChar char="•"/>
            </a:pPr>
            <a:r>
              <a:rPr lang="en-US" sz="2000" b="1" dirty="0">
                <a:effectLst/>
              </a:rPr>
              <a:t>Association between Churn and </a:t>
            </a:r>
            <a:r>
              <a:rPr lang="en-US" sz="2000" b="1" dirty="0" err="1">
                <a:effectLst/>
              </a:rPr>
              <a:t>OrderCount</a:t>
            </a:r>
            <a:r>
              <a:rPr lang="en-US" sz="2000" b="1" dirty="0">
                <a:effectLst/>
              </a:rPr>
              <a:t> is statistically significant</a:t>
            </a:r>
          </a:p>
          <a:p>
            <a:pPr marL="285750" indent="-285750">
              <a:buFont typeface="Arial" panose="020B0604020202020204" pitchFamily="34" charset="0"/>
              <a:buChar char="•"/>
            </a:pPr>
            <a:endParaRPr lang="en-US" b="0" dirty="0">
              <a:solidFill>
                <a:srgbClr val="008000"/>
              </a:solidFill>
              <a:effectLst/>
              <a:latin typeface="Courier New" panose="02070309020205020404" pitchFamily="49" charset="0"/>
            </a:endParaRPr>
          </a:p>
          <a:p>
            <a:pPr marL="285750" indent="-285750">
              <a:buFont typeface="Arial" panose="020B0604020202020204" pitchFamily="34" charset="0"/>
              <a:buChar char="•"/>
            </a:pPr>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4101887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0749F-5B31-47C3-32DB-5BEAD7B33EE2}"/>
              </a:ext>
            </a:extLst>
          </p:cNvPr>
          <p:cNvSpPr>
            <a:spLocks noGrp="1"/>
          </p:cNvSpPr>
          <p:nvPr>
            <p:ph type="title"/>
          </p:nvPr>
        </p:nvSpPr>
        <p:spPr/>
        <p:txBody>
          <a:bodyPr/>
          <a:lstStyle/>
          <a:p>
            <a:r>
              <a:rPr lang="en-US" dirty="0"/>
              <a:t>Churn vs. </a:t>
            </a:r>
            <a:r>
              <a:rPr lang="en-US" dirty="0" err="1"/>
              <a:t>DaySinceLastOrder</a:t>
            </a:r>
            <a:endParaRPr lang="en-US" dirty="0"/>
          </a:p>
        </p:txBody>
      </p:sp>
      <p:sp>
        <p:nvSpPr>
          <p:cNvPr id="5" name="TextBox 4">
            <a:extLst>
              <a:ext uri="{FF2B5EF4-FFF2-40B4-BE49-F238E27FC236}">
                <a16:creationId xmlns:a16="http://schemas.microsoft.com/office/drawing/2014/main" id="{3E2362D0-C50A-CE33-F844-DEBE672E5FC7}"/>
              </a:ext>
            </a:extLst>
          </p:cNvPr>
          <p:cNvSpPr txBox="1"/>
          <p:nvPr/>
        </p:nvSpPr>
        <p:spPr>
          <a:xfrm>
            <a:off x="5917325" y="1899197"/>
            <a:ext cx="6096000" cy="1938992"/>
          </a:xfrm>
          <a:prstGeom prst="rect">
            <a:avLst/>
          </a:prstGeom>
          <a:noFill/>
        </p:spPr>
        <p:txBody>
          <a:bodyPr wrap="square">
            <a:spAutoFit/>
          </a:bodyPr>
          <a:lstStyle/>
          <a:p>
            <a:pPr marL="285750" indent="-285750">
              <a:buFont typeface="Arial" panose="020B0604020202020204" pitchFamily="34" charset="0"/>
              <a:buChar char="•"/>
            </a:pPr>
            <a:r>
              <a:rPr lang="en-US" sz="2000" b="0" dirty="0">
                <a:effectLst/>
              </a:rPr>
              <a:t>Intuitively, customers who did not put any order recently are more likely to churn. </a:t>
            </a:r>
          </a:p>
          <a:p>
            <a:pPr marL="285750" indent="-285750">
              <a:buFont typeface="Arial" panose="020B0604020202020204" pitchFamily="34" charset="0"/>
              <a:buChar char="•"/>
            </a:pPr>
            <a:r>
              <a:rPr lang="en-US" sz="2000" dirty="0"/>
              <a:t>For most of the graph we didn’t see any consistent pattern.  </a:t>
            </a:r>
            <a:endParaRPr lang="en-US" sz="2000" b="0" dirty="0">
              <a:effectLst/>
            </a:endParaRPr>
          </a:p>
          <a:p>
            <a:pPr marL="285750" indent="-285750">
              <a:buFont typeface="Arial" panose="020B0604020202020204" pitchFamily="34" charset="0"/>
              <a:buChar char="•"/>
            </a:pPr>
            <a:r>
              <a:rPr lang="en-US" sz="2000" b="1" dirty="0">
                <a:effectLst/>
              </a:rPr>
              <a:t>However, association between Churn and </a:t>
            </a:r>
            <a:r>
              <a:rPr lang="en-US" sz="2000" b="1" dirty="0" err="1">
                <a:effectLst/>
              </a:rPr>
              <a:t>DaySinceLastOrder</a:t>
            </a:r>
            <a:r>
              <a:rPr lang="en-US" sz="2000" b="1" dirty="0">
                <a:effectLst/>
              </a:rPr>
              <a:t> is statistically significant</a:t>
            </a:r>
          </a:p>
        </p:txBody>
      </p:sp>
      <p:pic>
        <p:nvPicPr>
          <p:cNvPr id="7172" name="Picture 4">
            <a:extLst>
              <a:ext uri="{FF2B5EF4-FFF2-40B4-BE49-F238E27FC236}">
                <a16:creationId xmlns:a16="http://schemas.microsoft.com/office/drawing/2014/main" id="{F2E0A955-4B46-6A49-E83C-7DABEA6CB1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1636" y="1899197"/>
            <a:ext cx="4991100" cy="414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659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CD6A5-5730-671A-6BF1-9970548346DC}"/>
              </a:ext>
            </a:extLst>
          </p:cNvPr>
          <p:cNvSpPr>
            <a:spLocks noGrp="1"/>
          </p:cNvSpPr>
          <p:nvPr>
            <p:ph type="title"/>
          </p:nvPr>
        </p:nvSpPr>
        <p:spPr/>
        <p:txBody>
          <a:bodyPr/>
          <a:lstStyle/>
          <a:p>
            <a:r>
              <a:rPr lang="en-US" dirty="0"/>
              <a:t>Churn vs. </a:t>
            </a:r>
            <a:r>
              <a:rPr lang="en-US" dirty="0" err="1"/>
              <a:t>CashbackAmount</a:t>
            </a:r>
            <a:endParaRPr lang="en-US" dirty="0"/>
          </a:p>
        </p:txBody>
      </p:sp>
      <p:pic>
        <p:nvPicPr>
          <p:cNvPr id="8194" name="Picture 2">
            <a:extLst>
              <a:ext uri="{FF2B5EF4-FFF2-40B4-BE49-F238E27FC236}">
                <a16:creationId xmlns:a16="http://schemas.microsoft.com/office/drawing/2014/main" id="{C539E18F-958E-8F78-494F-42A5198434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8710" y="1951749"/>
            <a:ext cx="4711048"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7D9EF2-CFAD-4F8F-20AC-B3123F7DCBCF}"/>
              </a:ext>
            </a:extLst>
          </p:cNvPr>
          <p:cNvSpPr txBox="1"/>
          <p:nvPr/>
        </p:nvSpPr>
        <p:spPr>
          <a:xfrm>
            <a:off x="5969876" y="1951749"/>
            <a:ext cx="6096000" cy="2246769"/>
          </a:xfrm>
          <a:prstGeom prst="rect">
            <a:avLst/>
          </a:prstGeom>
          <a:noFill/>
        </p:spPr>
        <p:txBody>
          <a:bodyPr wrap="square">
            <a:spAutoFit/>
          </a:bodyPr>
          <a:lstStyle/>
          <a:p>
            <a:pPr marL="285750" indent="-285750">
              <a:buFont typeface="Arial" panose="020B0604020202020204" pitchFamily="34" charset="0"/>
              <a:buChar char="•"/>
            </a:pPr>
            <a:r>
              <a:rPr lang="en-US" sz="2000" b="0" dirty="0">
                <a:effectLst/>
              </a:rPr>
              <a:t>People who are getting higher cash back are churning less, this is intuitive</a:t>
            </a:r>
          </a:p>
          <a:p>
            <a:pPr marL="285750" indent="-285750">
              <a:buFont typeface="Arial" panose="020B0604020202020204" pitchFamily="34" charset="0"/>
              <a:buChar char="•"/>
            </a:pPr>
            <a:r>
              <a:rPr lang="en-US" sz="2000" dirty="0"/>
              <a:t>From CX perspective, it is evident that offering customers cashback is a good strategy to retain customers. </a:t>
            </a:r>
            <a:endParaRPr lang="en-US" sz="2000" b="0" dirty="0">
              <a:effectLst/>
            </a:endParaRPr>
          </a:p>
          <a:p>
            <a:pPr marL="285750" indent="-285750">
              <a:buFont typeface="Arial" panose="020B0604020202020204" pitchFamily="34" charset="0"/>
              <a:buChar char="•"/>
            </a:pPr>
            <a:r>
              <a:rPr lang="en-US" sz="2000" b="1" dirty="0">
                <a:effectLst/>
              </a:rPr>
              <a:t>Association between Churn and </a:t>
            </a:r>
            <a:r>
              <a:rPr lang="en-US" sz="2000" b="1" dirty="0" err="1">
                <a:effectLst/>
              </a:rPr>
              <a:t>CashbackAmount</a:t>
            </a:r>
            <a:r>
              <a:rPr lang="en-US" sz="2000" b="1" dirty="0">
                <a:effectLst/>
              </a:rPr>
              <a:t> is statistically significant</a:t>
            </a:r>
          </a:p>
        </p:txBody>
      </p:sp>
    </p:spTree>
    <p:extLst>
      <p:ext uri="{BB962C8B-B14F-4D97-AF65-F5344CB8AC3E}">
        <p14:creationId xmlns:p14="http://schemas.microsoft.com/office/powerpoint/2010/main" val="3057077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49E7-0767-87D2-BE92-243CE53BA9CD}"/>
              </a:ext>
            </a:extLst>
          </p:cNvPr>
          <p:cNvSpPr>
            <a:spLocks noGrp="1"/>
          </p:cNvSpPr>
          <p:nvPr>
            <p:ph type="title"/>
          </p:nvPr>
        </p:nvSpPr>
        <p:spPr>
          <a:xfrm>
            <a:off x="838200" y="102367"/>
            <a:ext cx="10515600" cy="1325563"/>
          </a:xfrm>
        </p:spPr>
        <p:txBody>
          <a:bodyPr/>
          <a:lstStyle/>
          <a:p>
            <a:r>
              <a:rPr lang="en-US" dirty="0"/>
              <a:t>Actionable Insights and Recommendations </a:t>
            </a:r>
          </a:p>
        </p:txBody>
      </p:sp>
      <p:sp>
        <p:nvSpPr>
          <p:cNvPr id="3" name="Content Placeholder 2">
            <a:extLst>
              <a:ext uri="{FF2B5EF4-FFF2-40B4-BE49-F238E27FC236}">
                <a16:creationId xmlns:a16="http://schemas.microsoft.com/office/drawing/2014/main" id="{4D6A2DCC-D795-0469-E8FC-CF9FCABA33A6}"/>
              </a:ext>
            </a:extLst>
          </p:cNvPr>
          <p:cNvSpPr>
            <a:spLocks noGrp="1"/>
          </p:cNvSpPr>
          <p:nvPr>
            <p:ph idx="1"/>
          </p:nvPr>
        </p:nvSpPr>
        <p:spPr>
          <a:xfrm>
            <a:off x="838200" y="1510315"/>
            <a:ext cx="10922876" cy="4351338"/>
          </a:xfrm>
        </p:spPr>
        <p:txBody>
          <a:bodyPr>
            <a:normAutofit fontScale="92500" lnSpcReduction="10000"/>
          </a:bodyPr>
          <a:lstStyle/>
          <a:p>
            <a:pPr lvl="1"/>
            <a:r>
              <a:rPr lang="en-US" dirty="0"/>
              <a:t>We found how each factor interacts with Churn – which we would like to reduce from CX perspective </a:t>
            </a:r>
          </a:p>
          <a:p>
            <a:pPr lvl="1"/>
            <a:r>
              <a:rPr lang="en-US" dirty="0"/>
              <a:t>Some ad-hoc strategies can be applied which may reduce churn. E.g., </a:t>
            </a:r>
          </a:p>
          <a:p>
            <a:pPr lvl="2"/>
            <a:r>
              <a:rPr lang="en-US" dirty="0"/>
              <a:t>We saw that users are more likely to churn in their first 3 months, especially during the first month. So, engage with such customers</a:t>
            </a:r>
          </a:p>
          <a:p>
            <a:pPr lvl="2"/>
            <a:r>
              <a:rPr lang="en-US" dirty="0"/>
              <a:t>Engage with customers who submit low satisfaction score on the app, mitigate their concerns  </a:t>
            </a:r>
          </a:p>
          <a:p>
            <a:pPr lvl="2"/>
            <a:r>
              <a:rPr lang="en-US" dirty="0"/>
              <a:t>Engage with customers who complained in the last month, mitigate their concerns </a:t>
            </a:r>
          </a:p>
          <a:p>
            <a:pPr lvl="2"/>
            <a:endParaRPr lang="en-US" dirty="0"/>
          </a:p>
          <a:p>
            <a:pPr lvl="1"/>
            <a:r>
              <a:rPr lang="en-US" dirty="0"/>
              <a:t>However, we would like to develop a principled approach to predict Churn based on multiple factors </a:t>
            </a:r>
          </a:p>
          <a:p>
            <a:pPr lvl="2"/>
            <a:r>
              <a:rPr lang="en-US" dirty="0"/>
              <a:t>Machine learning models can be trained to predict churn with a reasonable accuracy </a:t>
            </a:r>
          </a:p>
          <a:p>
            <a:pPr lvl="2"/>
            <a:r>
              <a:rPr lang="en-US" dirty="0"/>
              <a:t>Based on the prediction, customers can be engaged for retention </a:t>
            </a:r>
          </a:p>
          <a:p>
            <a:pPr lvl="1"/>
            <a:r>
              <a:rPr lang="en-US" dirty="0"/>
              <a:t>Our choice of ML model is decision tree</a:t>
            </a:r>
          </a:p>
          <a:p>
            <a:pPr lvl="2"/>
            <a:r>
              <a:rPr lang="en-US" sz="2200" dirty="0"/>
              <a:t>Gives explainable rules – appropriate for making business decisions </a:t>
            </a:r>
          </a:p>
          <a:p>
            <a:pPr lvl="2"/>
            <a:endParaRPr lang="en-US" dirty="0"/>
          </a:p>
          <a:p>
            <a:pPr lvl="2"/>
            <a:endParaRPr lang="en-US" dirty="0"/>
          </a:p>
          <a:p>
            <a:pPr lvl="2"/>
            <a:endParaRPr lang="en-US" dirty="0"/>
          </a:p>
          <a:p>
            <a:pPr lvl="1"/>
            <a:endParaRPr lang="en-US" dirty="0"/>
          </a:p>
          <a:p>
            <a:pPr lvl="1"/>
            <a:endParaRPr lang="en-US" dirty="0"/>
          </a:p>
        </p:txBody>
      </p:sp>
    </p:spTree>
    <p:extLst>
      <p:ext uri="{BB962C8B-B14F-4D97-AF65-F5344CB8AC3E}">
        <p14:creationId xmlns:p14="http://schemas.microsoft.com/office/powerpoint/2010/main" val="2375578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49E7-0767-87D2-BE92-243CE53BA9CD}"/>
              </a:ext>
            </a:extLst>
          </p:cNvPr>
          <p:cNvSpPr>
            <a:spLocks noGrp="1"/>
          </p:cNvSpPr>
          <p:nvPr>
            <p:ph type="title"/>
          </p:nvPr>
        </p:nvSpPr>
        <p:spPr/>
        <p:txBody>
          <a:bodyPr/>
          <a:lstStyle/>
          <a:p>
            <a:r>
              <a:rPr lang="en-US" dirty="0"/>
              <a:t>Significant Factors Contributing to Customer Churn </a:t>
            </a:r>
          </a:p>
        </p:txBody>
      </p:sp>
      <p:sp>
        <p:nvSpPr>
          <p:cNvPr id="3" name="Content Placeholder 2">
            <a:extLst>
              <a:ext uri="{FF2B5EF4-FFF2-40B4-BE49-F238E27FC236}">
                <a16:creationId xmlns:a16="http://schemas.microsoft.com/office/drawing/2014/main" id="{4D6A2DCC-D795-0469-E8FC-CF9FCABA33A6}"/>
              </a:ext>
            </a:extLst>
          </p:cNvPr>
          <p:cNvSpPr>
            <a:spLocks noGrp="1"/>
          </p:cNvSpPr>
          <p:nvPr>
            <p:ph idx="1"/>
          </p:nvPr>
        </p:nvSpPr>
        <p:spPr/>
        <p:txBody>
          <a:bodyPr>
            <a:normAutofit/>
          </a:bodyPr>
          <a:lstStyle/>
          <a:p>
            <a:r>
              <a:rPr lang="en-US" sz="2400" dirty="0"/>
              <a:t>The following factors were found significant from statistical test: </a:t>
            </a:r>
          </a:p>
          <a:p>
            <a:pPr lvl="1"/>
            <a:r>
              <a:rPr lang="en-US" sz="2000" dirty="0"/>
              <a:t>Tenure, </a:t>
            </a:r>
            <a:r>
              <a:rPr lang="en-US" sz="2000" dirty="0" err="1"/>
              <a:t>PreferredLoginDevice</a:t>
            </a:r>
            <a:r>
              <a:rPr lang="en-US" sz="2000" dirty="0"/>
              <a:t>, </a:t>
            </a:r>
            <a:r>
              <a:rPr lang="en-US" sz="2000" dirty="0" err="1"/>
              <a:t>CityTier</a:t>
            </a:r>
            <a:r>
              <a:rPr lang="en-US" sz="2000" dirty="0"/>
              <a:t>, </a:t>
            </a:r>
            <a:r>
              <a:rPr lang="en-US" sz="2000" dirty="0" err="1"/>
              <a:t>WarehouseToHome</a:t>
            </a:r>
            <a:endParaRPr lang="en-US" sz="2000" dirty="0"/>
          </a:p>
          <a:p>
            <a:pPr lvl="1"/>
            <a:r>
              <a:rPr lang="en-US" sz="2000" dirty="0" err="1"/>
              <a:t>PreferredPaymentMode</a:t>
            </a:r>
            <a:r>
              <a:rPr lang="en-US" sz="2000" dirty="0"/>
              <a:t>, Gender, </a:t>
            </a:r>
            <a:r>
              <a:rPr lang="en-US" sz="2000" dirty="0" err="1"/>
              <a:t>NumberOfDeviceRegistered</a:t>
            </a:r>
            <a:r>
              <a:rPr lang="en-US" sz="2000" dirty="0"/>
              <a:t>, </a:t>
            </a:r>
            <a:r>
              <a:rPr lang="en-US" sz="2000" dirty="0" err="1"/>
              <a:t>PreferedOrderCat</a:t>
            </a:r>
            <a:endParaRPr lang="en-US" sz="2000" dirty="0"/>
          </a:p>
          <a:p>
            <a:pPr lvl="1"/>
            <a:r>
              <a:rPr lang="en-US" sz="2000" dirty="0" err="1"/>
              <a:t>SatisfactionScore</a:t>
            </a:r>
            <a:r>
              <a:rPr lang="en-US" sz="2000" dirty="0"/>
              <a:t>, </a:t>
            </a:r>
            <a:r>
              <a:rPr lang="en-US" sz="2000" dirty="0" err="1"/>
              <a:t>MaritalStatus</a:t>
            </a:r>
            <a:r>
              <a:rPr lang="en-US" sz="2000" dirty="0"/>
              <a:t>, </a:t>
            </a:r>
            <a:r>
              <a:rPr lang="en-US" sz="2000" dirty="0" err="1"/>
              <a:t>NumberOfAddress</a:t>
            </a:r>
            <a:r>
              <a:rPr lang="en-US" sz="2000" dirty="0"/>
              <a:t>, Complain</a:t>
            </a:r>
          </a:p>
          <a:p>
            <a:pPr lvl="1"/>
            <a:r>
              <a:rPr lang="en-US" sz="2000" dirty="0" err="1"/>
              <a:t>OrderAmountHikeFromlastYear</a:t>
            </a:r>
            <a:r>
              <a:rPr lang="en-US" sz="2000" dirty="0"/>
              <a:t>, </a:t>
            </a:r>
            <a:r>
              <a:rPr lang="en-US" sz="2000" dirty="0" err="1"/>
              <a:t>OrderCount</a:t>
            </a:r>
            <a:r>
              <a:rPr lang="en-US" sz="2000" dirty="0"/>
              <a:t>, </a:t>
            </a:r>
            <a:r>
              <a:rPr lang="en-US" sz="2000" dirty="0" err="1"/>
              <a:t>DaySinceLastOrder</a:t>
            </a:r>
            <a:r>
              <a:rPr lang="en-US" sz="2000" dirty="0"/>
              <a:t>, </a:t>
            </a:r>
            <a:r>
              <a:rPr lang="en-US" sz="2000" dirty="0" err="1"/>
              <a:t>CashbackAmount</a:t>
            </a:r>
            <a:endParaRPr lang="en-US" sz="2000" dirty="0"/>
          </a:p>
          <a:p>
            <a:endParaRPr lang="en-US" sz="2400" dirty="0"/>
          </a:p>
          <a:p>
            <a:r>
              <a:rPr lang="en-US" sz="2400" dirty="0"/>
              <a:t>The following factors were not found significant from statistical test: </a:t>
            </a:r>
          </a:p>
          <a:p>
            <a:pPr lvl="1"/>
            <a:r>
              <a:rPr lang="en-US" sz="2000" dirty="0" err="1"/>
              <a:t>CouponUsed</a:t>
            </a:r>
            <a:endParaRPr lang="en-US" sz="2000" dirty="0"/>
          </a:p>
          <a:p>
            <a:pPr lvl="1"/>
            <a:r>
              <a:rPr lang="en-US" sz="2000" dirty="0" err="1"/>
              <a:t>HoursSpendOnApp</a:t>
            </a:r>
            <a:r>
              <a:rPr lang="en-US" sz="2000" dirty="0"/>
              <a:t> </a:t>
            </a:r>
          </a:p>
          <a:p>
            <a:endParaRPr lang="en-US" sz="2400" dirty="0"/>
          </a:p>
          <a:p>
            <a:pPr lvl="1"/>
            <a:endParaRPr lang="en-US" sz="2000" dirty="0"/>
          </a:p>
          <a:p>
            <a:pPr marL="0" indent="0">
              <a:buNone/>
            </a:pPr>
            <a:endParaRPr lang="en-US" sz="2400" dirty="0"/>
          </a:p>
        </p:txBody>
      </p:sp>
    </p:spTree>
    <p:extLst>
      <p:ext uri="{BB962C8B-B14F-4D97-AF65-F5344CB8AC3E}">
        <p14:creationId xmlns:p14="http://schemas.microsoft.com/office/powerpoint/2010/main" val="3805497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08E7A-653D-628D-984E-C1BB62A78776}"/>
              </a:ext>
            </a:extLst>
          </p:cNvPr>
          <p:cNvSpPr>
            <a:spLocks noGrp="1"/>
          </p:cNvSpPr>
          <p:nvPr>
            <p:ph type="title"/>
          </p:nvPr>
        </p:nvSpPr>
        <p:spPr>
          <a:xfrm>
            <a:off x="838200" y="-92073"/>
            <a:ext cx="10515600" cy="1325563"/>
          </a:xfrm>
        </p:spPr>
        <p:txBody>
          <a:bodyPr/>
          <a:lstStyle/>
          <a:p>
            <a:r>
              <a:rPr lang="en-US" dirty="0"/>
              <a:t>Data Exploration</a:t>
            </a:r>
          </a:p>
        </p:txBody>
      </p:sp>
      <p:sp>
        <p:nvSpPr>
          <p:cNvPr id="3" name="Content Placeholder 2">
            <a:extLst>
              <a:ext uri="{FF2B5EF4-FFF2-40B4-BE49-F238E27FC236}">
                <a16:creationId xmlns:a16="http://schemas.microsoft.com/office/drawing/2014/main" id="{0CA35EFD-2A9E-1484-77AF-648F774A5274}"/>
              </a:ext>
            </a:extLst>
          </p:cNvPr>
          <p:cNvSpPr>
            <a:spLocks noGrp="1"/>
          </p:cNvSpPr>
          <p:nvPr>
            <p:ph idx="1"/>
          </p:nvPr>
        </p:nvSpPr>
        <p:spPr>
          <a:xfrm>
            <a:off x="838200" y="1096577"/>
            <a:ext cx="10515600" cy="4351338"/>
          </a:xfrm>
        </p:spPr>
        <p:txBody>
          <a:bodyPr>
            <a:normAutofit/>
          </a:bodyPr>
          <a:lstStyle/>
          <a:p>
            <a:pPr marL="0" indent="0">
              <a:buNone/>
            </a:pPr>
            <a:br>
              <a:rPr lang="en-US" b="0" dirty="0">
                <a:solidFill>
                  <a:srgbClr val="000000"/>
                </a:solidFill>
                <a:effectLst/>
                <a:latin typeface="Courier New" panose="02070309020205020404" pitchFamily="49" charset="0"/>
              </a:rPr>
            </a:br>
            <a:endParaRPr lang="en-US" b="0" dirty="0">
              <a:solidFill>
                <a:srgbClr val="000000"/>
              </a:solidFill>
              <a:effectLst/>
              <a:latin typeface="Courier New" panose="02070309020205020404" pitchFamily="49" charset="0"/>
            </a:endParaRPr>
          </a:p>
          <a:p>
            <a:pPr marL="0" indent="0">
              <a:buNone/>
            </a:pPr>
            <a:endParaRPr lang="en-US" dirty="0"/>
          </a:p>
        </p:txBody>
      </p:sp>
      <p:pic>
        <p:nvPicPr>
          <p:cNvPr id="9218" name="Picture 2">
            <a:extLst>
              <a:ext uri="{FF2B5EF4-FFF2-40B4-BE49-F238E27FC236}">
                <a16:creationId xmlns:a16="http://schemas.microsoft.com/office/drawing/2014/main" id="{05EF1373-3E3E-A8F2-9B00-EF7243DA3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703" y="1096578"/>
            <a:ext cx="2690649" cy="209486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398FF8B3-A598-415B-4C4B-E0A84EDE8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8850" y="1095121"/>
            <a:ext cx="2690650" cy="2094863"/>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B209BDD0-1F02-9753-D20A-AD0CB8ED92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995" y="1095121"/>
            <a:ext cx="2690649" cy="2094863"/>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44B15B8B-DDAB-9F52-2C97-7FE64EACA5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045" y="3931722"/>
            <a:ext cx="2748307" cy="2139753"/>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26035815-730B-9E52-9B35-41B207F582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6508" y="3931722"/>
            <a:ext cx="2895746" cy="2188120"/>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a:extLst>
              <a:ext uri="{FF2B5EF4-FFF2-40B4-BE49-F238E27FC236}">
                <a16:creationId xmlns:a16="http://schemas.microsoft.com/office/drawing/2014/main" id="{B6A41950-F9BE-5940-4E4A-D5233341D6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5128" y="3976612"/>
            <a:ext cx="2752773" cy="2143230"/>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a:extLst>
              <a:ext uri="{FF2B5EF4-FFF2-40B4-BE49-F238E27FC236}">
                <a16:creationId xmlns:a16="http://schemas.microsoft.com/office/drawing/2014/main" id="{97A1B0DC-85D6-1B03-5C94-93B78FA9932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20775" y="4043208"/>
            <a:ext cx="2690651" cy="20948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E959C6F3-C014-3653-7E42-A33D0B1641D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82254" y="1165137"/>
            <a:ext cx="2690649" cy="2050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936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49E7-0767-87D2-BE92-243CE53BA9CD}"/>
              </a:ext>
            </a:extLst>
          </p:cNvPr>
          <p:cNvSpPr>
            <a:spLocks noGrp="1"/>
          </p:cNvSpPr>
          <p:nvPr>
            <p:ph type="title"/>
          </p:nvPr>
        </p:nvSpPr>
        <p:spPr>
          <a:xfrm>
            <a:off x="858365" y="0"/>
            <a:ext cx="10515600" cy="1325563"/>
          </a:xfrm>
        </p:spPr>
        <p:txBody>
          <a:bodyPr/>
          <a:lstStyle/>
          <a:p>
            <a:r>
              <a:rPr lang="en-US" dirty="0"/>
              <a:t>Developing ML Model to Predict Churn </a:t>
            </a:r>
          </a:p>
        </p:txBody>
      </p:sp>
      <p:sp>
        <p:nvSpPr>
          <p:cNvPr id="3" name="Content Placeholder 2">
            <a:extLst>
              <a:ext uri="{FF2B5EF4-FFF2-40B4-BE49-F238E27FC236}">
                <a16:creationId xmlns:a16="http://schemas.microsoft.com/office/drawing/2014/main" id="{4D6A2DCC-D795-0469-E8FC-CF9FCABA33A6}"/>
              </a:ext>
            </a:extLst>
          </p:cNvPr>
          <p:cNvSpPr>
            <a:spLocks noGrp="1"/>
          </p:cNvSpPr>
          <p:nvPr>
            <p:ph idx="1"/>
          </p:nvPr>
        </p:nvSpPr>
        <p:spPr>
          <a:xfrm>
            <a:off x="858365" y="1031408"/>
            <a:ext cx="11431958" cy="5939664"/>
          </a:xfrm>
        </p:spPr>
        <p:txBody>
          <a:bodyPr>
            <a:normAutofit fontScale="40000" lnSpcReduction="20000"/>
          </a:bodyPr>
          <a:lstStyle/>
          <a:p>
            <a:r>
              <a:rPr lang="en-US" sz="4000" dirty="0"/>
              <a:t>Use Significant test to select features to predict Churn </a:t>
            </a:r>
          </a:p>
          <a:p>
            <a:pPr lvl="1"/>
            <a:r>
              <a:rPr lang="en-US" sz="4000" dirty="0"/>
              <a:t>16 such features </a:t>
            </a:r>
          </a:p>
          <a:p>
            <a:r>
              <a:rPr lang="en-US" sz="4000" dirty="0"/>
              <a:t> Handle Missing Values </a:t>
            </a:r>
          </a:p>
          <a:p>
            <a:pPr lvl="1"/>
            <a:r>
              <a:rPr lang="en-US" sz="4000" dirty="0"/>
              <a:t>Replace missing values with mean for the following features</a:t>
            </a:r>
          </a:p>
          <a:p>
            <a:pPr marL="1143000" marR="0" lvl="2" indent="-228600">
              <a:spcBef>
                <a:spcPts val="0"/>
              </a:spcBef>
              <a:spcAft>
                <a:spcPts val="0"/>
              </a:spcAft>
              <a:buFont typeface="Wingdings"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0" dirty="0">
                <a:effectLst/>
                <a:ea typeface="Times New Roman" panose="02020603050405020304" pitchFamily="18" charset="0"/>
                <a:cs typeface="Times New Roman" panose="02020603050405020304" pitchFamily="18" charset="0"/>
              </a:rPr>
              <a:t>Tenure 264 (4.7%)</a:t>
            </a:r>
            <a:endParaRPr lang="en-US" sz="4000" dirty="0">
              <a:effectLst/>
              <a:ea typeface="Calibri" panose="020F0502020204030204" pitchFamily="34" charset="0"/>
              <a:cs typeface="Times New Roman" panose="02020603050405020304" pitchFamily="18" charset="0"/>
            </a:endParaRPr>
          </a:p>
          <a:p>
            <a:pPr marL="1143000" marR="0" lvl="2" indent="-228600">
              <a:spcBef>
                <a:spcPts val="0"/>
              </a:spcBef>
              <a:spcAft>
                <a:spcPts val="0"/>
              </a:spcAft>
              <a:buFont typeface="Wingdings"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0" dirty="0" err="1">
                <a:effectLst/>
                <a:ea typeface="Times New Roman" panose="02020603050405020304" pitchFamily="18" charset="0"/>
                <a:cs typeface="Times New Roman" panose="02020603050405020304" pitchFamily="18" charset="0"/>
              </a:rPr>
              <a:t>WarehouseToHome</a:t>
            </a:r>
            <a:r>
              <a:rPr lang="en-US" sz="4000" dirty="0">
                <a:effectLst/>
                <a:ea typeface="Times New Roman" panose="02020603050405020304" pitchFamily="18" charset="0"/>
                <a:cs typeface="Times New Roman" panose="02020603050405020304" pitchFamily="18" charset="0"/>
              </a:rPr>
              <a:t> 251 (4.5%) </a:t>
            </a:r>
            <a:endParaRPr lang="en-US" sz="4000" dirty="0">
              <a:effectLst/>
              <a:ea typeface="Calibri" panose="020F0502020204030204" pitchFamily="34" charset="0"/>
              <a:cs typeface="Times New Roman" panose="02020603050405020304" pitchFamily="18" charset="0"/>
            </a:endParaRPr>
          </a:p>
          <a:p>
            <a:pPr marL="1143000" marR="0" lvl="2" indent="-228600">
              <a:spcBef>
                <a:spcPts val="0"/>
              </a:spcBef>
              <a:spcAft>
                <a:spcPts val="0"/>
              </a:spcAft>
              <a:buFont typeface="Wingdings"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0" dirty="0" err="1">
                <a:effectLst/>
                <a:ea typeface="Times New Roman" panose="02020603050405020304" pitchFamily="18" charset="0"/>
                <a:cs typeface="Times New Roman" panose="02020603050405020304" pitchFamily="18" charset="0"/>
              </a:rPr>
              <a:t>OrderAmountHikeFromlastYear</a:t>
            </a:r>
            <a:r>
              <a:rPr lang="en-US" sz="4000" dirty="0">
                <a:effectLst/>
                <a:ea typeface="Times New Roman" panose="02020603050405020304" pitchFamily="18" charset="0"/>
                <a:cs typeface="Times New Roman" panose="02020603050405020304" pitchFamily="18" charset="0"/>
              </a:rPr>
              <a:t> 265 (4.7%)</a:t>
            </a:r>
            <a:endParaRPr lang="en-US" sz="4000" dirty="0">
              <a:effectLst/>
              <a:ea typeface="Calibri" panose="020F0502020204030204" pitchFamily="34" charset="0"/>
              <a:cs typeface="Times New Roman" panose="02020603050405020304" pitchFamily="18" charset="0"/>
            </a:endParaRPr>
          </a:p>
          <a:p>
            <a:pPr marL="1143000" marR="0" lvl="2" indent="-228600">
              <a:spcBef>
                <a:spcPts val="0"/>
              </a:spcBef>
              <a:spcAft>
                <a:spcPts val="0"/>
              </a:spcAft>
              <a:buFont typeface="Wingdings"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0" dirty="0" err="1">
                <a:effectLst/>
                <a:ea typeface="Times New Roman" panose="02020603050405020304" pitchFamily="18" charset="0"/>
                <a:cs typeface="Times New Roman" panose="02020603050405020304" pitchFamily="18" charset="0"/>
              </a:rPr>
              <a:t>OrderCount</a:t>
            </a:r>
            <a:r>
              <a:rPr lang="en-US" sz="4000" dirty="0">
                <a:effectLst/>
                <a:ea typeface="Times New Roman" panose="02020603050405020304" pitchFamily="18" charset="0"/>
                <a:cs typeface="Times New Roman" panose="02020603050405020304" pitchFamily="18" charset="0"/>
              </a:rPr>
              <a:t> 258 (4.5%)</a:t>
            </a:r>
            <a:endParaRPr lang="en-US" sz="4000" dirty="0">
              <a:effectLst/>
              <a:ea typeface="Calibri" panose="020F0502020204030204" pitchFamily="34" charset="0"/>
              <a:cs typeface="Times New Roman" panose="02020603050405020304" pitchFamily="18" charset="0"/>
            </a:endParaRPr>
          </a:p>
          <a:p>
            <a:pPr marL="1143000" marR="0" lvl="2" indent="-228600">
              <a:spcBef>
                <a:spcPts val="0"/>
              </a:spcBef>
              <a:spcAft>
                <a:spcPts val="0"/>
              </a:spcAft>
              <a:buFont typeface="Wingdings"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0" dirty="0" err="1">
                <a:effectLst/>
                <a:ea typeface="Times New Roman" panose="02020603050405020304" pitchFamily="18" charset="0"/>
                <a:cs typeface="Times New Roman" panose="02020603050405020304" pitchFamily="18" charset="0"/>
              </a:rPr>
              <a:t>DaySinceLastOrder</a:t>
            </a:r>
            <a:r>
              <a:rPr lang="en-US" sz="4000" dirty="0">
                <a:effectLst/>
                <a:ea typeface="Times New Roman" panose="02020603050405020304" pitchFamily="18" charset="0"/>
                <a:cs typeface="Times New Roman" panose="02020603050405020304" pitchFamily="18" charset="0"/>
              </a:rPr>
              <a:t> 307 (5.5%)</a:t>
            </a:r>
            <a:endParaRPr lang="en-US" sz="4000" dirty="0">
              <a:effectLst/>
              <a:ea typeface="Calibri" panose="020F0502020204030204" pitchFamily="34" charset="0"/>
              <a:cs typeface="Times New Roman" panose="02020603050405020304" pitchFamily="18" charset="0"/>
            </a:endParaRPr>
          </a:p>
          <a:p>
            <a:pPr lvl="2"/>
            <a:endParaRPr lang="en-US" sz="4000" dirty="0"/>
          </a:p>
          <a:p>
            <a:r>
              <a:rPr lang="en-US" sz="4000" dirty="0"/>
              <a:t>Encode Categorical Features to Numerical </a:t>
            </a:r>
          </a:p>
          <a:p>
            <a:pPr lvl="1"/>
            <a:r>
              <a:rPr lang="en-US" sz="4000" b="0" dirty="0">
                <a:solidFill>
                  <a:srgbClr val="000000"/>
                </a:solidFill>
                <a:effectLst/>
              </a:rPr>
              <a:t>[</a:t>
            </a:r>
            <a:r>
              <a:rPr lang="en-US" sz="4000" dirty="0">
                <a:solidFill>
                  <a:srgbClr val="C00000"/>
                </a:solidFill>
                <a:effectLst/>
                <a:ea typeface="Times New Roman" panose="02020603050405020304" pitchFamily="18" charset="0"/>
              </a:rPr>
              <a:t>'Gender', '</a:t>
            </a:r>
            <a:r>
              <a:rPr lang="en-US" sz="4000" dirty="0" err="1">
                <a:solidFill>
                  <a:srgbClr val="C00000"/>
                </a:solidFill>
                <a:effectLst/>
                <a:ea typeface="Times New Roman" panose="02020603050405020304" pitchFamily="18" charset="0"/>
              </a:rPr>
              <a:t>PreferredLoginDevice</a:t>
            </a:r>
            <a:r>
              <a:rPr lang="en-US" sz="4000" dirty="0">
                <a:solidFill>
                  <a:srgbClr val="C00000"/>
                </a:solidFill>
                <a:effectLst/>
                <a:ea typeface="Times New Roman" panose="02020603050405020304" pitchFamily="18" charset="0"/>
              </a:rPr>
              <a:t>', '</a:t>
            </a:r>
            <a:r>
              <a:rPr lang="en-US" sz="4000" dirty="0" err="1">
                <a:solidFill>
                  <a:srgbClr val="C00000"/>
                </a:solidFill>
                <a:effectLst/>
                <a:ea typeface="Times New Roman" panose="02020603050405020304" pitchFamily="18" charset="0"/>
              </a:rPr>
              <a:t>PreferredPaymentMode</a:t>
            </a:r>
            <a:r>
              <a:rPr lang="en-US" sz="4000" dirty="0">
                <a:solidFill>
                  <a:srgbClr val="C00000"/>
                </a:solidFill>
                <a:effectLst/>
                <a:ea typeface="Times New Roman" panose="02020603050405020304" pitchFamily="18" charset="0"/>
              </a:rPr>
              <a:t>'</a:t>
            </a:r>
            <a:r>
              <a:rPr lang="en-US" sz="4000" dirty="0">
                <a:solidFill>
                  <a:srgbClr val="C00000"/>
                </a:solidFill>
                <a:effectLst/>
              </a:rPr>
              <a:t> </a:t>
            </a:r>
            <a:r>
              <a:rPr lang="en-US" sz="4000" b="0" dirty="0">
                <a:solidFill>
                  <a:srgbClr val="C00000"/>
                </a:solidFill>
                <a:effectLst/>
              </a:rPr>
              <a:t>'</a:t>
            </a:r>
            <a:r>
              <a:rPr lang="en-US" sz="4000" b="0" dirty="0" err="1">
                <a:solidFill>
                  <a:srgbClr val="C00000"/>
                </a:solidFill>
                <a:effectLst/>
              </a:rPr>
              <a:t>PreferedOrderCat</a:t>
            </a:r>
            <a:r>
              <a:rPr lang="en-US" sz="4000" b="0" dirty="0">
                <a:solidFill>
                  <a:srgbClr val="C00000"/>
                </a:solidFill>
                <a:effectLst/>
              </a:rPr>
              <a:t>', '</a:t>
            </a:r>
            <a:r>
              <a:rPr lang="en-US" sz="4000" b="0" dirty="0" err="1">
                <a:solidFill>
                  <a:srgbClr val="C00000"/>
                </a:solidFill>
                <a:effectLst/>
              </a:rPr>
              <a:t>MaritalStatus</a:t>
            </a:r>
            <a:r>
              <a:rPr lang="en-US" sz="4000" b="0" dirty="0">
                <a:solidFill>
                  <a:srgbClr val="C00000"/>
                </a:solidFill>
                <a:effectLst/>
              </a:rPr>
              <a:t>’</a:t>
            </a:r>
            <a:r>
              <a:rPr lang="en-US" sz="4000" b="0" dirty="0">
                <a:solidFill>
                  <a:srgbClr val="000000"/>
                </a:solidFill>
                <a:effectLst/>
              </a:rPr>
              <a:t>]</a:t>
            </a:r>
          </a:p>
          <a:p>
            <a:pPr lvl="1"/>
            <a:endParaRPr lang="en-US" sz="4000" dirty="0">
              <a:solidFill>
                <a:srgbClr val="000000"/>
              </a:solidFill>
            </a:endParaRPr>
          </a:p>
          <a:p>
            <a:r>
              <a:rPr lang="en-US" sz="4000" dirty="0"/>
              <a:t>Train/Test Split – 80% for training, 20% for testing </a:t>
            </a:r>
          </a:p>
          <a:p>
            <a:pPr lvl="2"/>
            <a:r>
              <a:rPr lang="en-US" sz="4000" dirty="0"/>
              <a:t>1126 test samples, 941 no-churn and 185 churn </a:t>
            </a:r>
          </a:p>
          <a:p>
            <a:r>
              <a:rPr lang="en-US" sz="4000" dirty="0"/>
              <a:t>ML Algorithm</a:t>
            </a:r>
          </a:p>
          <a:p>
            <a:pPr lvl="2"/>
            <a:r>
              <a:rPr lang="en-US" sz="4000" dirty="0"/>
              <a:t>Decision Tree which gives explainable rules </a:t>
            </a:r>
          </a:p>
          <a:p>
            <a:pPr lvl="2"/>
            <a:r>
              <a:rPr lang="en-US" sz="4000" dirty="0"/>
              <a:t>Max Depth of the Tree controls trade off between accuracy and simpler tree  </a:t>
            </a:r>
          </a:p>
          <a:p>
            <a:r>
              <a:rPr lang="en-US" sz="4000" dirty="0"/>
              <a:t>Overall Accuracy </a:t>
            </a:r>
          </a:p>
          <a:p>
            <a:pPr lvl="1"/>
            <a:r>
              <a:rPr lang="en-US" sz="4000" dirty="0"/>
              <a:t>Macro F1 – 76%  - when max depth is set to 3 </a:t>
            </a:r>
          </a:p>
          <a:p>
            <a:pPr lvl="1"/>
            <a:r>
              <a:rPr lang="en-US" sz="4000" dirty="0"/>
              <a:t>Macro F1 – 78%  - when max depth is set to 5 </a:t>
            </a:r>
          </a:p>
          <a:p>
            <a:pPr lvl="1"/>
            <a:r>
              <a:rPr lang="en-US" sz="4000" dirty="0"/>
              <a:t>Macro F1 – 83%  </a:t>
            </a:r>
            <a:r>
              <a:rPr lang="en-US" sz="4000" dirty="0">
                <a:effectLst/>
                <a:ea typeface="Calibri" panose="020F0502020204030204" pitchFamily="34" charset="0"/>
                <a:cs typeface="Times New Roman" panose="02020603050405020304" pitchFamily="18" charset="0"/>
              </a:rPr>
              <a:t>- when max depth is set to 7 </a:t>
            </a:r>
          </a:p>
          <a:p>
            <a:pPr lvl="1"/>
            <a:r>
              <a:rPr lang="en-US" sz="4000" dirty="0">
                <a:cs typeface="Times New Roman" panose="02020603050405020304" pitchFamily="18" charset="0"/>
              </a:rPr>
              <a:t>Macro F1 – 88% - when max depth is set to 9 </a:t>
            </a:r>
          </a:p>
          <a:p>
            <a:pPr lvl="1"/>
            <a:r>
              <a:rPr lang="en-US" sz="4000" dirty="0"/>
              <a:t>Macro F1 – 94% - when max depth is set to 15</a:t>
            </a:r>
          </a:p>
          <a:p>
            <a:pPr lvl="1"/>
            <a:endParaRPr lang="en-US" sz="2800" dirty="0"/>
          </a:p>
          <a:p>
            <a:endParaRPr lang="en-US" sz="2400" dirty="0"/>
          </a:p>
          <a:p>
            <a:pPr lvl="1"/>
            <a:endParaRPr lang="en-US" sz="2000" b="0" dirty="0">
              <a:solidFill>
                <a:srgbClr val="000000"/>
              </a:solidFill>
              <a:effectLst/>
              <a:latin typeface="Courier New" panose="02070309020205020404" pitchFamily="49" charset="0"/>
            </a:endParaRPr>
          </a:p>
          <a:p>
            <a:pPr lvl="1"/>
            <a:endParaRPr lang="en-US" sz="2000" dirty="0"/>
          </a:p>
          <a:p>
            <a:pPr marL="457200" lvl="1" indent="0">
              <a:buNone/>
            </a:pPr>
            <a:endParaRPr lang="en-US" sz="2000" dirty="0"/>
          </a:p>
        </p:txBody>
      </p:sp>
    </p:spTree>
    <p:extLst>
      <p:ext uri="{BB962C8B-B14F-4D97-AF65-F5344CB8AC3E}">
        <p14:creationId xmlns:p14="http://schemas.microsoft.com/office/powerpoint/2010/main" val="554836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49E7-0767-87D2-BE92-243CE53BA9CD}"/>
              </a:ext>
            </a:extLst>
          </p:cNvPr>
          <p:cNvSpPr>
            <a:spLocks noGrp="1"/>
          </p:cNvSpPr>
          <p:nvPr>
            <p:ph type="title"/>
          </p:nvPr>
        </p:nvSpPr>
        <p:spPr>
          <a:xfrm>
            <a:off x="838200" y="102367"/>
            <a:ext cx="10515600" cy="1325563"/>
          </a:xfrm>
        </p:spPr>
        <p:txBody>
          <a:bodyPr/>
          <a:lstStyle/>
          <a:p>
            <a:r>
              <a:rPr lang="en-US" dirty="0"/>
              <a:t>Actionable Insights and Recommendations </a:t>
            </a:r>
          </a:p>
        </p:txBody>
      </p:sp>
      <p:sp>
        <p:nvSpPr>
          <p:cNvPr id="3" name="Content Placeholder 2">
            <a:extLst>
              <a:ext uri="{FF2B5EF4-FFF2-40B4-BE49-F238E27FC236}">
                <a16:creationId xmlns:a16="http://schemas.microsoft.com/office/drawing/2014/main" id="{4D6A2DCC-D795-0469-E8FC-CF9FCABA33A6}"/>
              </a:ext>
            </a:extLst>
          </p:cNvPr>
          <p:cNvSpPr>
            <a:spLocks noGrp="1"/>
          </p:cNvSpPr>
          <p:nvPr>
            <p:ph idx="1"/>
          </p:nvPr>
        </p:nvSpPr>
        <p:spPr>
          <a:xfrm>
            <a:off x="838200" y="1156354"/>
            <a:ext cx="10932042" cy="5028708"/>
          </a:xfrm>
        </p:spPr>
        <p:txBody>
          <a:bodyPr>
            <a:normAutofit/>
          </a:bodyPr>
          <a:lstStyle/>
          <a:p>
            <a:r>
              <a:rPr lang="en-US" sz="2600" b="1" dirty="0">
                <a:latin typeface="Calibri" panose="020F0502020204030204" pitchFamily="34" charset="0"/>
                <a:cs typeface="Calibri" panose="020F0502020204030204" pitchFamily="34" charset="0"/>
              </a:rPr>
              <a:t>Example Decision Rules to predict churn: </a:t>
            </a:r>
            <a:r>
              <a:rPr lang="en-US" sz="2600" dirty="0">
                <a:effectLst/>
                <a:latin typeface="Calibri" panose="020F0502020204030204" pitchFamily="34" charset="0"/>
                <a:ea typeface="Times New Roman" panose="02020603050405020304" pitchFamily="18" charset="0"/>
                <a:cs typeface="Calibri" panose="020F0502020204030204" pitchFamily="34" charset="0"/>
              </a:rPr>
              <a:t> </a:t>
            </a:r>
          </a:p>
          <a:p>
            <a:pPr lvl="1"/>
            <a:r>
              <a:rPr lang="en-US" altLang="en-US" sz="1800" dirty="0"/>
              <a:t>From a decision tree built with 16 significant factors, but max depth is kept to 3. So,  the resultant tree is very simple (but not the most accurate, macro average F1 is 0.76).  </a:t>
            </a:r>
          </a:p>
          <a:p>
            <a:pPr marL="1200150" lvl="2" indent="-285750">
              <a:spcBef>
                <a:spcPts val="0"/>
              </a:spcBef>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alibri" panose="020F0502020204030204" pitchFamily="34" charset="0"/>
                <a:ea typeface="Times New Roman" panose="02020603050405020304" pitchFamily="18" charset="0"/>
                <a:cs typeface="Calibri" panose="020F0502020204030204" pitchFamily="34" charset="0"/>
              </a:rPr>
              <a:t>If Tenure &lt;= 1  and Complain = 1 </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1200150" lvl="2" indent="-285750">
              <a:spcBef>
                <a:spcPts val="0"/>
              </a:spcBef>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alibri" panose="020F0502020204030204" pitchFamily="34" charset="0"/>
                <a:ea typeface="Times New Roman" panose="02020603050405020304" pitchFamily="18" charset="0"/>
                <a:cs typeface="Calibri" panose="020F0502020204030204" pitchFamily="34" charset="0"/>
              </a:rPr>
              <a:t>If Tenure &lt;= 1 and Complain = 0 and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NumberOfAddress</a:t>
            </a:r>
            <a:r>
              <a:rPr lang="en-US" sz="1600" dirty="0">
                <a:effectLst/>
                <a:latin typeface="Calibri" panose="020F0502020204030204" pitchFamily="34" charset="0"/>
                <a:ea typeface="Times New Roman" panose="02020603050405020304" pitchFamily="18" charset="0"/>
                <a:cs typeface="Calibri" panose="020F0502020204030204" pitchFamily="34" charset="0"/>
              </a:rPr>
              <a:t> &gt; 4 </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1200150" lvl="2" indent="-285750">
              <a:spcBef>
                <a:spcPts val="0"/>
              </a:spcBef>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alibri" panose="020F0502020204030204" pitchFamily="34" charset="0"/>
                <a:ea typeface="Times New Roman" panose="02020603050405020304" pitchFamily="18" charset="0"/>
                <a:cs typeface="Calibri" panose="020F0502020204030204" pitchFamily="34" charset="0"/>
              </a:rPr>
              <a:t>If Tenure &gt; 1 and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CashbackAmount</a:t>
            </a:r>
            <a:r>
              <a:rPr lang="en-US" sz="1600" dirty="0">
                <a:effectLst/>
                <a:latin typeface="Calibri" panose="020F0502020204030204" pitchFamily="34" charset="0"/>
                <a:ea typeface="Times New Roman" panose="02020603050405020304" pitchFamily="18" charset="0"/>
                <a:cs typeface="Calibri" panose="020F0502020204030204" pitchFamily="34" charset="0"/>
              </a:rPr>
              <a:t> &lt;= 124.38 and Complain = 1 </a:t>
            </a:r>
          </a:p>
          <a:p>
            <a:pPr marL="1200150" lvl="2" indent="-285750">
              <a:spcBef>
                <a:spcPts val="0"/>
              </a:spcBef>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a:latin typeface="Calibri" panose="020F0502020204030204" pitchFamily="34" charset="0"/>
              <a:ea typeface="Times New Roman" panose="02020603050405020304" pitchFamily="18" charset="0"/>
              <a:cs typeface="Calibri" panose="020F0502020204030204" pitchFamily="34" charset="0"/>
            </a:endParaRPr>
          </a:p>
          <a:p>
            <a:pPr marL="742950" lvl="1" indent="-285750">
              <a:spcBef>
                <a:spcPts val="0"/>
              </a:spcBef>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alibri" panose="020F0502020204030204" pitchFamily="34" charset="0"/>
                <a:ea typeface="Times New Roman" panose="02020603050405020304" pitchFamily="18" charset="0"/>
                <a:cs typeface="Calibri" panose="020F0502020204030204" pitchFamily="34" charset="0"/>
              </a:rPr>
              <a:t>This tree has only 3 rules to detect churn </a:t>
            </a:r>
          </a:p>
          <a:p>
            <a:pPr marL="914400" lvl="2"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a:latin typeface="Calibri" panose="020F0502020204030204" pitchFamily="34" charset="0"/>
              <a:ea typeface="Times New Roman" panose="02020603050405020304" pitchFamily="18" charset="0"/>
              <a:cs typeface="Calibri" panose="020F0502020204030204" pitchFamily="34" charset="0"/>
            </a:endParaRPr>
          </a:p>
          <a:p>
            <a:pPr marL="914400" lvl="2"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a:latin typeface="Calibri" panose="020F0502020204030204" pitchFamily="34" charset="0"/>
              <a:ea typeface="Times New Roman" panose="02020603050405020304" pitchFamily="18" charset="0"/>
              <a:cs typeface="Calibri" panose="020F0502020204030204" pitchFamily="34" charset="0"/>
            </a:endParaRPr>
          </a:p>
          <a:p>
            <a:pPr lvl="1">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sz="2000" dirty="0"/>
              <a:t>From a decision tree built with 16 significant factors, but max depth is kept to 5. So,  the resultant tree is still very simple (but not the most accurate, macro average F1 is 0.78).  </a:t>
            </a:r>
          </a:p>
          <a:p>
            <a:pPr lvl="2">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altLang="en-US" sz="1600" dirty="0"/>
          </a:p>
          <a:p>
            <a:pPr marL="1200150" lvl="2" indent="-285750">
              <a:spcBef>
                <a:spcPts val="0"/>
              </a:spcBef>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ea typeface="Times New Roman" panose="02020603050405020304" pitchFamily="18" charset="0"/>
                <a:cs typeface="Times New Roman" panose="02020603050405020304" pitchFamily="18" charset="0"/>
              </a:rPr>
              <a:t>Tenure &lt;= 1 and Complain = 0 and </a:t>
            </a:r>
            <a:r>
              <a:rPr lang="en-US" sz="1600" dirty="0" err="1">
                <a:effectLst/>
                <a:ea typeface="Times New Roman" panose="02020603050405020304" pitchFamily="18" charset="0"/>
                <a:cs typeface="Times New Roman" panose="02020603050405020304" pitchFamily="18" charset="0"/>
              </a:rPr>
              <a:t>NumberOfAddress</a:t>
            </a:r>
            <a:r>
              <a:rPr lang="en-US" sz="1600" dirty="0">
                <a:effectLst/>
                <a:ea typeface="Times New Roman" panose="02020603050405020304" pitchFamily="18" charset="0"/>
                <a:cs typeface="Times New Roman" panose="02020603050405020304" pitchFamily="18" charset="0"/>
              </a:rPr>
              <a:t> &lt;= 4 and </a:t>
            </a:r>
            <a:r>
              <a:rPr lang="en-US" sz="1600" dirty="0" err="1">
                <a:effectLst/>
                <a:ea typeface="Times New Roman" panose="02020603050405020304" pitchFamily="18" charset="0"/>
                <a:cs typeface="Times New Roman" panose="02020603050405020304" pitchFamily="18" charset="0"/>
              </a:rPr>
              <a:t>DaySinceLastOrder</a:t>
            </a:r>
            <a:r>
              <a:rPr lang="en-US" sz="1600" dirty="0">
                <a:effectLst/>
                <a:ea typeface="Times New Roman" panose="02020603050405020304" pitchFamily="18" charset="0"/>
                <a:cs typeface="Times New Roman" panose="02020603050405020304" pitchFamily="18" charset="0"/>
              </a:rPr>
              <a:t> &lt;= 1 and </a:t>
            </a:r>
            <a:r>
              <a:rPr lang="en-US" sz="1600" dirty="0" err="1">
                <a:effectLst/>
                <a:ea typeface="Times New Roman" panose="02020603050405020304" pitchFamily="18" charset="0"/>
                <a:cs typeface="Times New Roman" panose="02020603050405020304" pitchFamily="18" charset="0"/>
              </a:rPr>
              <a:t>WarehouseToHome</a:t>
            </a:r>
            <a:r>
              <a:rPr lang="en-US" sz="1600" dirty="0">
                <a:effectLst/>
                <a:ea typeface="Times New Roman" panose="02020603050405020304" pitchFamily="18" charset="0"/>
                <a:cs typeface="Times New Roman" panose="02020603050405020304" pitchFamily="18" charset="0"/>
              </a:rPr>
              <a:t> &gt; 22.50 </a:t>
            </a:r>
          </a:p>
          <a:p>
            <a:pPr marL="1200150" lvl="2" indent="-285750">
              <a:spcBef>
                <a:spcPts val="0"/>
              </a:spcBef>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ea typeface="Times New Roman" panose="02020603050405020304" pitchFamily="18" charset="0"/>
                <a:cs typeface="Times New Roman" panose="02020603050405020304" pitchFamily="18" charset="0"/>
              </a:rPr>
              <a:t>Tenure &lt;= 1 and Complain = 0 and </a:t>
            </a:r>
            <a:r>
              <a:rPr lang="en-US" sz="1600" dirty="0" err="1">
                <a:effectLst/>
                <a:ea typeface="Times New Roman" panose="02020603050405020304" pitchFamily="18" charset="0"/>
                <a:cs typeface="Times New Roman" panose="02020603050405020304" pitchFamily="18" charset="0"/>
              </a:rPr>
              <a:t>NumberOfAddress</a:t>
            </a:r>
            <a:r>
              <a:rPr lang="en-US" sz="1600" dirty="0">
                <a:effectLst/>
                <a:ea typeface="Times New Roman" panose="02020603050405020304" pitchFamily="18" charset="0"/>
                <a:cs typeface="Times New Roman" panose="02020603050405020304" pitchFamily="18" charset="0"/>
              </a:rPr>
              <a:t> &lt;= 4 and </a:t>
            </a:r>
            <a:r>
              <a:rPr lang="en-US" sz="1600" dirty="0" err="1">
                <a:effectLst/>
                <a:ea typeface="Times New Roman" panose="02020603050405020304" pitchFamily="18" charset="0"/>
                <a:cs typeface="Times New Roman" panose="02020603050405020304" pitchFamily="18" charset="0"/>
              </a:rPr>
              <a:t>DaySinceLastOrder</a:t>
            </a:r>
            <a:r>
              <a:rPr lang="en-US" sz="1600" dirty="0">
                <a:effectLst/>
                <a:ea typeface="Times New Roman" panose="02020603050405020304" pitchFamily="18" charset="0"/>
                <a:cs typeface="Times New Roman" panose="02020603050405020304" pitchFamily="18" charset="0"/>
              </a:rPr>
              <a:t> &gt; 8.50</a:t>
            </a:r>
          </a:p>
          <a:p>
            <a:pPr marL="1200150" lvl="2" indent="-285750">
              <a:spcBef>
                <a:spcPts val="0"/>
              </a:spcBef>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ea typeface="Times New Roman" panose="02020603050405020304" pitchFamily="18" charset="0"/>
                <a:cs typeface="Times New Roman" panose="02020603050405020304" pitchFamily="18" charset="0"/>
              </a:rPr>
              <a:t>Tenure &lt;= 1 and Complain = 0 and </a:t>
            </a:r>
            <a:r>
              <a:rPr lang="en-US" sz="1600" dirty="0" err="1">
                <a:effectLst/>
                <a:ea typeface="Times New Roman" panose="02020603050405020304" pitchFamily="18" charset="0"/>
                <a:cs typeface="Times New Roman" panose="02020603050405020304" pitchFamily="18" charset="0"/>
              </a:rPr>
              <a:t>NumberOfAddress</a:t>
            </a:r>
            <a:r>
              <a:rPr lang="en-US" sz="1600" dirty="0">
                <a:effectLst/>
                <a:ea typeface="Times New Roman" panose="02020603050405020304" pitchFamily="18" charset="0"/>
                <a:cs typeface="Times New Roman" panose="02020603050405020304" pitchFamily="18" charset="0"/>
              </a:rPr>
              <a:t> &gt; 4.5 and </a:t>
            </a:r>
            <a:r>
              <a:rPr lang="en-US" sz="1600" dirty="0" err="1">
                <a:effectLst/>
                <a:ea typeface="Times New Roman" panose="02020603050405020304" pitchFamily="18" charset="0"/>
                <a:cs typeface="Times New Roman" panose="02020603050405020304" pitchFamily="18" charset="0"/>
              </a:rPr>
              <a:t>OrderAmountHikeFromLastYear</a:t>
            </a:r>
            <a:r>
              <a:rPr lang="en-US" sz="1600" dirty="0">
                <a:effectLst/>
                <a:ea typeface="Times New Roman" panose="02020603050405020304" pitchFamily="18" charset="0"/>
                <a:cs typeface="Times New Roman" panose="02020603050405020304" pitchFamily="18" charset="0"/>
              </a:rPr>
              <a:t> &lt;= 18.50 and </a:t>
            </a:r>
            <a:r>
              <a:rPr lang="en-US" sz="1600" dirty="0" err="1">
                <a:effectLst/>
                <a:ea typeface="Times New Roman" panose="02020603050405020304" pitchFamily="18" charset="0"/>
                <a:cs typeface="Times New Roman" panose="02020603050405020304" pitchFamily="18" charset="0"/>
              </a:rPr>
              <a:t>NumberOfDeviceRegister</a:t>
            </a:r>
            <a:r>
              <a:rPr lang="en-US" sz="1600" dirty="0">
                <a:effectLst/>
                <a:ea typeface="Times New Roman" panose="02020603050405020304" pitchFamily="18" charset="0"/>
                <a:cs typeface="Times New Roman" panose="02020603050405020304" pitchFamily="18" charset="0"/>
              </a:rPr>
              <a:t> &gt; 2</a:t>
            </a:r>
          </a:p>
          <a:p>
            <a:pPr marL="1200150" lvl="2" indent="-285750">
              <a:spcBef>
                <a:spcPts val="0"/>
              </a:spcBef>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a:ea typeface="Calibri" panose="020F0502020204030204" pitchFamily="34" charset="0"/>
              <a:cs typeface="Times New Roman" panose="02020603050405020304" pitchFamily="18" charset="0"/>
            </a:endParaRPr>
          </a:p>
          <a:p>
            <a:pPr marL="1200150" lvl="2" indent="-285750">
              <a:spcBef>
                <a:spcPts val="0"/>
              </a:spcBef>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ea typeface="Calibri" panose="020F0502020204030204" pitchFamily="34" charset="0"/>
                <a:cs typeface="Times New Roman" panose="02020603050405020304" pitchFamily="18" charset="0"/>
              </a:rPr>
              <a:t>… and more rules </a:t>
            </a:r>
          </a:p>
          <a:p>
            <a:pPr lvl="1">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altLang="en-US" sz="1600" dirty="0"/>
          </a:p>
          <a:p>
            <a:pPr marL="457200" lvl="1"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lvl="2"/>
            <a:endParaRPr kumimoji="0" lang="en-US" altLang="en-US" sz="1400" b="0" i="0" u="none" strike="noStrike" cap="none" normalizeH="0" baseline="0" dirty="0">
              <a:ln>
                <a:noFill/>
              </a:ln>
              <a:solidFill>
                <a:schemeClr val="tx1"/>
              </a:solidFill>
              <a:effectLst/>
            </a:endParaRPr>
          </a:p>
          <a:p>
            <a:pPr marL="0" indent="0">
              <a:buNone/>
            </a:pPr>
            <a:endParaRPr lang="en-US" sz="2200" dirty="0">
              <a:effectLst/>
              <a:latin typeface="Calibri" panose="020F0502020204030204" pitchFamily="34" charset="0"/>
              <a:ea typeface="Times New Roman" panose="02020603050405020304" pitchFamily="18" charset="0"/>
              <a:cs typeface="Calibri" panose="020F0502020204030204" pitchFamily="34" charset="0"/>
            </a:endParaRPr>
          </a:p>
          <a:p>
            <a:pPr marL="457200" lvl="1" indent="0">
              <a:buNone/>
            </a:pPr>
            <a:endParaRPr lang="en-US" sz="1800" dirty="0">
              <a:effectLst/>
            </a:endParaRPr>
          </a:p>
          <a:p>
            <a:pPr lvl="1"/>
            <a:endParaRPr lang="en-US" sz="2000" dirty="0">
              <a:effectLst/>
            </a:endParaRPr>
          </a:p>
          <a:p>
            <a:pPr lvl="1"/>
            <a:endParaRPr lang="en-US" sz="2200" dirty="0">
              <a:latin typeface="Calibri" panose="020F0502020204030204" pitchFamily="34" charset="0"/>
              <a:ea typeface="Calibri" panose="020F0502020204030204" pitchFamily="34" charset="0"/>
              <a:cs typeface="Calibri" panose="020F0502020204030204" pitchFamily="34" charset="0"/>
            </a:endParaRPr>
          </a:p>
          <a:p>
            <a:endParaRPr lang="en-US" sz="26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spcBef>
                <a:spcPts val="0"/>
              </a:spcBef>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a:effectLst/>
              <a:ea typeface="Calibri" panose="020F0502020204030204" pitchFamily="34" charset="0"/>
              <a:cs typeface="Times New Roman" panose="02020603050405020304" pitchFamily="18" charset="0"/>
            </a:endParaRPr>
          </a:p>
          <a:p>
            <a:pPr marL="742950" lvl="1" indent="-285750">
              <a:spcBef>
                <a:spcPts val="0"/>
              </a:spcBef>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a:effectLst/>
              <a:ea typeface="Calibri" panose="020F0502020204030204" pitchFamily="34" charset="0"/>
              <a:cs typeface="Times New Roman" panose="02020603050405020304" pitchFamily="18" charset="0"/>
            </a:endParaRPr>
          </a:p>
          <a:p>
            <a:pPr marL="285750" indent="-285750">
              <a:spcBef>
                <a:spcPts val="0"/>
              </a:spcBef>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spcBef>
                <a:spcPts val="0"/>
              </a:spcBef>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spcBef>
                <a:spcPts val="0"/>
              </a:spcBef>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spcBef>
                <a:spcPts val="0"/>
              </a:spcBef>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pPr marL="457200" lvl="1" indent="0">
              <a:buNone/>
            </a:pPr>
            <a:endParaRPr lang="en-US" dirty="0"/>
          </a:p>
          <a:p>
            <a:pPr lvl="1"/>
            <a:endParaRPr lang="en-US" dirty="0">
              <a:effectLst/>
            </a:endParaRP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694345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49E7-0767-87D2-BE92-243CE53BA9CD}"/>
              </a:ext>
            </a:extLst>
          </p:cNvPr>
          <p:cNvSpPr>
            <a:spLocks noGrp="1"/>
          </p:cNvSpPr>
          <p:nvPr>
            <p:ph type="title"/>
          </p:nvPr>
        </p:nvSpPr>
        <p:spPr>
          <a:xfrm>
            <a:off x="838200" y="102367"/>
            <a:ext cx="10515600" cy="1325563"/>
          </a:xfrm>
        </p:spPr>
        <p:txBody>
          <a:bodyPr/>
          <a:lstStyle/>
          <a:p>
            <a:r>
              <a:rPr lang="en-US" dirty="0"/>
              <a:t>Summary</a:t>
            </a:r>
          </a:p>
        </p:txBody>
      </p:sp>
      <p:sp>
        <p:nvSpPr>
          <p:cNvPr id="3" name="Content Placeholder 2">
            <a:extLst>
              <a:ext uri="{FF2B5EF4-FFF2-40B4-BE49-F238E27FC236}">
                <a16:creationId xmlns:a16="http://schemas.microsoft.com/office/drawing/2014/main" id="{4D6A2DCC-D795-0469-E8FC-CF9FCABA33A6}"/>
              </a:ext>
            </a:extLst>
          </p:cNvPr>
          <p:cNvSpPr>
            <a:spLocks noGrp="1"/>
          </p:cNvSpPr>
          <p:nvPr>
            <p:ph idx="1"/>
          </p:nvPr>
        </p:nvSpPr>
        <p:spPr>
          <a:xfrm>
            <a:off x="838200" y="1510315"/>
            <a:ext cx="10932042" cy="5028708"/>
          </a:xfrm>
        </p:spPr>
        <p:txBody>
          <a:bodyPr>
            <a:normAutofit/>
          </a:bodyPr>
          <a:lstStyle/>
          <a:p>
            <a:pPr lvl="1">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dirty="0"/>
              <a:t>Data analysis demonstrates how each of the factors are related to customer churn </a:t>
            </a:r>
          </a:p>
          <a:p>
            <a:pPr lvl="1">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dirty="0"/>
              <a:t>We can compute significant factors through statistical analysis </a:t>
            </a:r>
          </a:p>
          <a:p>
            <a:pPr lvl="1">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dirty="0"/>
              <a:t>Decision tree modeling is a useful tool to predict customer churn </a:t>
            </a:r>
          </a:p>
          <a:p>
            <a:pPr lvl="2">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dirty="0"/>
              <a:t>Rules are explainable </a:t>
            </a:r>
          </a:p>
          <a:p>
            <a:pPr lvl="2">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en-US" dirty="0"/>
              <a:t>We can balance between size of the decision tree and accuracy based on preference </a:t>
            </a:r>
          </a:p>
          <a:p>
            <a:pPr lvl="1">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altLang="en-US" sz="2000" dirty="0"/>
          </a:p>
          <a:p>
            <a:pPr marL="457200" lvl="1" indent="0">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lvl="2"/>
            <a:endParaRPr kumimoji="0" lang="en-US" altLang="en-US" sz="1400" b="0" i="0" u="none" strike="noStrike" cap="none" normalizeH="0" baseline="0" dirty="0">
              <a:ln>
                <a:noFill/>
              </a:ln>
              <a:solidFill>
                <a:schemeClr val="tx1"/>
              </a:solidFill>
              <a:effectLst/>
            </a:endParaRPr>
          </a:p>
          <a:p>
            <a:pPr marL="0" indent="0">
              <a:buNone/>
            </a:pPr>
            <a:endParaRPr lang="en-US" sz="2200" dirty="0">
              <a:effectLst/>
              <a:latin typeface="Calibri" panose="020F0502020204030204" pitchFamily="34" charset="0"/>
              <a:ea typeface="Times New Roman" panose="02020603050405020304" pitchFamily="18" charset="0"/>
              <a:cs typeface="Calibri" panose="020F0502020204030204" pitchFamily="34" charset="0"/>
            </a:endParaRPr>
          </a:p>
          <a:p>
            <a:pPr marL="457200" lvl="1" indent="0">
              <a:buNone/>
            </a:pPr>
            <a:endParaRPr lang="en-US" sz="1800" dirty="0">
              <a:effectLst/>
            </a:endParaRPr>
          </a:p>
          <a:p>
            <a:pPr lvl="1"/>
            <a:endParaRPr lang="en-US" sz="2000" dirty="0">
              <a:effectLst/>
            </a:endParaRPr>
          </a:p>
          <a:p>
            <a:pPr lvl="1"/>
            <a:endParaRPr lang="en-US" sz="2200" dirty="0">
              <a:latin typeface="Calibri" panose="020F0502020204030204" pitchFamily="34" charset="0"/>
              <a:ea typeface="Calibri" panose="020F0502020204030204" pitchFamily="34" charset="0"/>
              <a:cs typeface="Calibri" panose="020F0502020204030204" pitchFamily="34" charset="0"/>
            </a:endParaRPr>
          </a:p>
          <a:p>
            <a:endParaRPr lang="en-US" sz="26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spcBef>
                <a:spcPts val="0"/>
              </a:spcBef>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a:effectLst/>
              <a:ea typeface="Calibri" panose="020F0502020204030204" pitchFamily="34" charset="0"/>
              <a:cs typeface="Times New Roman" panose="02020603050405020304" pitchFamily="18" charset="0"/>
            </a:endParaRPr>
          </a:p>
          <a:p>
            <a:pPr marL="742950" lvl="1" indent="-285750">
              <a:spcBef>
                <a:spcPts val="0"/>
              </a:spcBef>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a:effectLst/>
              <a:ea typeface="Calibri" panose="020F0502020204030204" pitchFamily="34" charset="0"/>
              <a:cs typeface="Times New Roman" panose="02020603050405020304" pitchFamily="18" charset="0"/>
            </a:endParaRPr>
          </a:p>
          <a:p>
            <a:pPr marL="285750" indent="-285750">
              <a:spcBef>
                <a:spcPts val="0"/>
              </a:spcBef>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spcBef>
                <a:spcPts val="0"/>
              </a:spcBef>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spcBef>
                <a:spcPts val="0"/>
              </a:spcBef>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spcBef>
                <a:spcPts val="0"/>
              </a:spcBef>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pPr marL="457200" lvl="1" indent="0">
              <a:buNone/>
            </a:pPr>
            <a:endParaRPr lang="en-US" dirty="0"/>
          </a:p>
          <a:p>
            <a:pPr lvl="1"/>
            <a:endParaRPr lang="en-US" dirty="0">
              <a:effectLst/>
            </a:endParaRPr>
          </a:p>
          <a:p>
            <a:pPr lvl="1"/>
            <a:endParaRPr lang="en-US" dirty="0"/>
          </a:p>
          <a:p>
            <a:pPr lvl="1"/>
            <a:endParaRPr lang="en-US" dirty="0"/>
          </a:p>
          <a:p>
            <a:pPr lvl="1"/>
            <a:endParaRPr lang="en-US" dirty="0"/>
          </a:p>
        </p:txBody>
      </p:sp>
    </p:spTree>
    <p:extLst>
      <p:ext uri="{BB962C8B-B14F-4D97-AF65-F5344CB8AC3E}">
        <p14:creationId xmlns:p14="http://schemas.microsoft.com/office/powerpoint/2010/main" val="3788924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08E7A-653D-628D-984E-C1BB62A78776}"/>
              </a:ext>
            </a:extLst>
          </p:cNvPr>
          <p:cNvSpPr>
            <a:spLocks noGrp="1"/>
          </p:cNvSpPr>
          <p:nvPr>
            <p:ph type="title"/>
          </p:nvPr>
        </p:nvSpPr>
        <p:spPr>
          <a:xfrm>
            <a:off x="838200" y="-92073"/>
            <a:ext cx="10515600" cy="1325563"/>
          </a:xfrm>
        </p:spPr>
        <p:txBody>
          <a:bodyPr/>
          <a:lstStyle/>
          <a:p>
            <a:r>
              <a:rPr lang="en-US" dirty="0"/>
              <a:t>Data Exploration</a:t>
            </a:r>
          </a:p>
        </p:txBody>
      </p:sp>
      <p:sp>
        <p:nvSpPr>
          <p:cNvPr id="3" name="Content Placeholder 2">
            <a:extLst>
              <a:ext uri="{FF2B5EF4-FFF2-40B4-BE49-F238E27FC236}">
                <a16:creationId xmlns:a16="http://schemas.microsoft.com/office/drawing/2014/main" id="{0CA35EFD-2A9E-1484-77AF-648F774A5274}"/>
              </a:ext>
            </a:extLst>
          </p:cNvPr>
          <p:cNvSpPr>
            <a:spLocks noGrp="1"/>
          </p:cNvSpPr>
          <p:nvPr>
            <p:ph idx="1"/>
          </p:nvPr>
        </p:nvSpPr>
        <p:spPr>
          <a:xfrm>
            <a:off x="838200" y="1096577"/>
            <a:ext cx="10515600" cy="4351338"/>
          </a:xfrm>
        </p:spPr>
        <p:txBody>
          <a:bodyPr>
            <a:normAutofit/>
          </a:bodyPr>
          <a:lstStyle/>
          <a:p>
            <a:pPr marL="0" indent="0">
              <a:buNone/>
            </a:pPr>
            <a:br>
              <a:rPr lang="en-US" b="0" dirty="0">
                <a:solidFill>
                  <a:srgbClr val="000000"/>
                </a:solidFill>
                <a:effectLst/>
                <a:latin typeface="Courier New" panose="02070309020205020404" pitchFamily="49" charset="0"/>
              </a:rPr>
            </a:br>
            <a:endParaRPr lang="en-US" b="0" dirty="0">
              <a:solidFill>
                <a:srgbClr val="000000"/>
              </a:solidFill>
              <a:effectLst/>
              <a:latin typeface="Courier New" panose="02070309020205020404" pitchFamily="49" charset="0"/>
            </a:endParaRPr>
          </a:p>
          <a:p>
            <a:pPr marL="0" indent="0">
              <a:buNone/>
            </a:pPr>
            <a:endParaRPr lang="en-US" dirty="0"/>
          </a:p>
        </p:txBody>
      </p:sp>
      <p:pic>
        <p:nvPicPr>
          <p:cNvPr id="10242" name="Picture 2">
            <a:extLst>
              <a:ext uri="{FF2B5EF4-FFF2-40B4-BE49-F238E27FC236}">
                <a16:creationId xmlns:a16="http://schemas.microsoft.com/office/drawing/2014/main" id="{223C0B0C-BA1C-889D-66FE-D6BAC894C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281" y="1201501"/>
            <a:ext cx="3135586" cy="244127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84724616-E3EC-50A9-3797-8673CE9EAF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3429" y="1106368"/>
            <a:ext cx="3298498" cy="2536411"/>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AE74278C-A434-F992-F6F4-0B63890457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8489" y="1095121"/>
            <a:ext cx="3298499" cy="2568117"/>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a:extLst>
              <a:ext uri="{FF2B5EF4-FFF2-40B4-BE49-F238E27FC236}">
                <a16:creationId xmlns:a16="http://schemas.microsoft.com/office/drawing/2014/main" id="{E19E204B-E683-2B3A-9D71-831A0BFF09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281" y="3909203"/>
            <a:ext cx="3157985" cy="2441279"/>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a:extLst>
              <a:ext uri="{FF2B5EF4-FFF2-40B4-BE49-F238E27FC236}">
                <a16:creationId xmlns:a16="http://schemas.microsoft.com/office/drawing/2014/main" id="{D4B5A145-7D74-3C85-743D-4CB6F01EF8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6416" y="3958304"/>
            <a:ext cx="3072524" cy="2392179"/>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a:extLst>
              <a:ext uri="{FF2B5EF4-FFF2-40B4-BE49-F238E27FC236}">
                <a16:creationId xmlns:a16="http://schemas.microsoft.com/office/drawing/2014/main" id="{65E9D4A2-2890-D89C-17AA-243E32D0D1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6879" y="3884733"/>
            <a:ext cx="3157985" cy="2458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366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08E7A-653D-628D-984E-C1BB62A78776}"/>
              </a:ext>
            </a:extLst>
          </p:cNvPr>
          <p:cNvSpPr>
            <a:spLocks noGrp="1"/>
          </p:cNvSpPr>
          <p:nvPr>
            <p:ph type="title"/>
          </p:nvPr>
        </p:nvSpPr>
        <p:spPr>
          <a:xfrm>
            <a:off x="838200" y="-92073"/>
            <a:ext cx="10515600" cy="1325563"/>
          </a:xfrm>
        </p:spPr>
        <p:txBody>
          <a:bodyPr/>
          <a:lstStyle/>
          <a:p>
            <a:r>
              <a:rPr lang="en-US" dirty="0"/>
              <a:t>Data Exploration</a:t>
            </a:r>
          </a:p>
        </p:txBody>
      </p:sp>
      <p:sp>
        <p:nvSpPr>
          <p:cNvPr id="3" name="Content Placeholder 2">
            <a:extLst>
              <a:ext uri="{FF2B5EF4-FFF2-40B4-BE49-F238E27FC236}">
                <a16:creationId xmlns:a16="http://schemas.microsoft.com/office/drawing/2014/main" id="{0CA35EFD-2A9E-1484-77AF-648F774A5274}"/>
              </a:ext>
            </a:extLst>
          </p:cNvPr>
          <p:cNvSpPr>
            <a:spLocks noGrp="1"/>
          </p:cNvSpPr>
          <p:nvPr>
            <p:ph idx="1"/>
          </p:nvPr>
        </p:nvSpPr>
        <p:spPr>
          <a:xfrm>
            <a:off x="838200" y="1096577"/>
            <a:ext cx="10515600" cy="4351338"/>
          </a:xfrm>
        </p:spPr>
        <p:txBody>
          <a:bodyPr>
            <a:normAutofit/>
          </a:bodyPr>
          <a:lstStyle/>
          <a:p>
            <a:pPr marL="0" indent="0">
              <a:buNone/>
            </a:pPr>
            <a:br>
              <a:rPr lang="en-US" b="0" dirty="0">
                <a:solidFill>
                  <a:srgbClr val="000000"/>
                </a:solidFill>
                <a:effectLst/>
                <a:latin typeface="Courier New" panose="02070309020205020404" pitchFamily="49" charset="0"/>
              </a:rPr>
            </a:br>
            <a:endParaRPr lang="en-US" b="0" dirty="0">
              <a:solidFill>
                <a:srgbClr val="000000"/>
              </a:solidFill>
              <a:effectLst/>
              <a:latin typeface="Courier New" panose="02070309020205020404" pitchFamily="49" charset="0"/>
            </a:endParaRPr>
          </a:p>
          <a:p>
            <a:pPr marL="0" indent="0">
              <a:buNone/>
            </a:pPr>
            <a:endParaRPr lang="en-US" dirty="0"/>
          </a:p>
        </p:txBody>
      </p:sp>
      <p:pic>
        <p:nvPicPr>
          <p:cNvPr id="11266" name="Picture 2">
            <a:extLst>
              <a:ext uri="{FF2B5EF4-FFF2-40B4-BE49-F238E27FC236}">
                <a16:creationId xmlns:a16="http://schemas.microsoft.com/office/drawing/2014/main" id="{7197B516-6816-A990-CCA3-EA325A1959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537" y="1096577"/>
            <a:ext cx="3329886" cy="2592554"/>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A8A6F145-BF66-1672-6E51-E9534BF386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111" y="966460"/>
            <a:ext cx="3556000" cy="276860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590CF0FC-411F-DCBE-7D15-02C912C35A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5560" y="966460"/>
            <a:ext cx="3497008" cy="2722671"/>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A17334A4-BC37-1FDB-FE7D-A1AE8F56B9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537" y="3913894"/>
            <a:ext cx="3329886" cy="2592555"/>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AEB67E74-8916-827C-235F-5B436139AC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6039" y="3934914"/>
            <a:ext cx="3279903" cy="2553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685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08E7A-653D-628D-984E-C1BB62A78776}"/>
              </a:ext>
            </a:extLst>
          </p:cNvPr>
          <p:cNvSpPr>
            <a:spLocks noGrp="1"/>
          </p:cNvSpPr>
          <p:nvPr>
            <p:ph type="title"/>
          </p:nvPr>
        </p:nvSpPr>
        <p:spPr>
          <a:xfrm>
            <a:off x="838200" y="-92073"/>
            <a:ext cx="10515600" cy="1325563"/>
          </a:xfrm>
        </p:spPr>
        <p:txBody>
          <a:bodyPr/>
          <a:lstStyle/>
          <a:p>
            <a:r>
              <a:rPr lang="en-US" dirty="0"/>
              <a:t>Data Preprocessing – Fix Data Entry Noise  </a:t>
            </a:r>
          </a:p>
        </p:txBody>
      </p:sp>
      <p:sp>
        <p:nvSpPr>
          <p:cNvPr id="3" name="Content Placeholder 2">
            <a:extLst>
              <a:ext uri="{FF2B5EF4-FFF2-40B4-BE49-F238E27FC236}">
                <a16:creationId xmlns:a16="http://schemas.microsoft.com/office/drawing/2014/main" id="{0CA35EFD-2A9E-1484-77AF-648F774A5274}"/>
              </a:ext>
            </a:extLst>
          </p:cNvPr>
          <p:cNvSpPr>
            <a:spLocks noGrp="1"/>
          </p:cNvSpPr>
          <p:nvPr>
            <p:ph idx="1"/>
          </p:nvPr>
        </p:nvSpPr>
        <p:spPr>
          <a:xfrm>
            <a:off x="838200" y="1044111"/>
            <a:ext cx="10515600" cy="4351338"/>
          </a:xfrm>
        </p:spPr>
        <p:txBody>
          <a:bodyPr/>
          <a:lstStyle/>
          <a:p>
            <a:r>
              <a:rPr lang="en-US" sz="2000" dirty="0"/>
              <a:t>Fixed Data Entry Noise</a:t>
            </a:r>
          </a:p>
          <a:p>
            <a:pPr lvl="1"/>
            <a:r>
              <a:rPr lang="en-US" sz="1600" dirty="0" err="1"/>
              <a:t>PreferredLoginDevice</a:t>
            </a:r>
            <a:r>
              <a:rPr lang="en-US" sz="1600" dirty="0"/>
              <a:t> column had values Phone and Mobile Phone. </a:t>
            </a:r>
          </a:p>
          <a:p>
            <a:pPr lvl="2"/>
            <a:r>
              <a:rPr lang="en-US" sz="1200" dirty="0"/>
              <a:t>Combined  Phone and Mobile </a:t>
            </a:r>
          </a:p>
          <a:p>
            <a:pPr lvl="1"/>
            <a:endParaRPr lang="en-US" dirty="0"/>
          </a:p>
          <a:p>
            <a:pPr lvl="1"/>
            <a:endParaRPr lang="en-US" dirty="0"/>
          </a:p>
          <a:p>
            <a:pPr lvl="1"/>
            <a:endParaRPr lang="en-US" dirty="0"/>
          </a:p>
          <a:p>
            <a:pPr lvl="1"/>
            <a:endParaRPr lang="en-US" dirty="0"/>
          </a:p>
          <a:p>
            <a:pPr lvl="1"/>
            <a:endParaRPr lang="en-US" sz="1600" dirty="0"/>
          </a:p>
          <a:p>
            <a:pPr lvl="1"/>
            <a:r>
              <a:rPr lang="en-US" sz="1600" dirty="0" err="1"/>
              <a:t>PreferredPaymentMode</a:t>
            </a:r>
            <a:r>
              <a:rPr lang="en-US" sz="1600" dirty="0"/>
              <a:t> column had values CC and </a:t>
            </a:r>
            <a:r>
              <a:rPr lang="en-US" sz="1600" dirty="0" err="1"/>
              <a:t>CreditCard</a:t>
            </a:r>
            <a:r>
              <a:rPr lang="en-US" sz="1600" dirty="0"/>
              <a:t> as well as COD and Cash on Delivery</a:t>
            </a:r>
          </a:p>
          <a:p>
            <a:pPr lvl="2"/>
            <a:r>
              <a:rPr lang="en-US" sz="1200" dirty="0"/>
              <a:t>Combined  CC and </a:t>
            </a:r>
            <a:r>
              <a:rPr lang="en-US" sz="1200" dirty="0" err="1"/>
              <a:t>CreditCard</a:t>
            </a:r>
            <a:endParaRPr lang="en-US" sz="1200" dirty="0"/>
          </a:p>
          <a:p>
            <a:pPr lvl="2"/>
            <a:r>
              <a:rPr lang="en-US" sz="1200" dirty="0"/>
              <a:t>Combined COD and Cash on Delivery </a:t>
            </a:r>
          </a:p>
          <a:p>
            <a:pPr lvl="1"/>
            <a:endParaRPr lang="en-US" dirty="0"/>
          </a:p>
          <a:p>
            <a:pPr lvl="2"/>
            <a:endParaRPr lang="en-US" sz="1200" dirty="0"/>
          </a:p>
          <a:p>
            <a:pPr lvl="1"/>
            <a:endParaRPr lang="en-US" dirty="0"/>
          </a:p>
        </p:txBody>
      </p:sp>
      <p:pic>
        <p:nvPicPr>
          <p:cNvPr id="4" name="Picture 6">
            <a:extLst>
              <a:ext uri="{FF2B5EF4-FFF2-40B4-BE49-F238E27FC236}">
                <a16:creationId xmlns:a16="http://schemas.microsoft.com/office/drawing/2014/main" id="{50A7BDD9-E7F2-D3B0-8601-D4F91D4E6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383" y="2106118"/>
            <a:ext cx="2122497" cy="161784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D839CE72-C6B2-07B5-345F-99A9F0B337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8845" y="2002926"/>
            <a:ext cx="2218545" cy="16910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a:extLst>
              <a:ext uri="{FF2B5EF4-FFF2-40B4-BE49-F238E27FC236}">
                <a16:creationId xmlns:a16="http://schemas.microsoft.com/office/drawing/2014/main" id="{E33826B7-9822-41B6-8217-1201022B03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3383" y="4641561"/>
            <a:ext cx="2184178" cy="165043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515949E-F2FC-8E4A-E754-3B5BB0E401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1330" y="4664046"/>
            <a:ext cx="2138753" cy="1650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248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08E7A-653D-628D-984E-C1BB62A78776}"/>
              </a:ext>
            </a:extLst>
          </p:cNvPr>
          <p:cNvSpPr>
            <a:spLocks noGrp="1"/>
          </p:cNvSpPr>
          <p:nvPr>
            <p:ph type="title"/>
          </p:nvPr>
        </p:nvSpPr>
        <p:spPr>
          <a:xfrm>
            <a:off x="838200" y="-92073"/>
            <a:ext cx="10515600" cy="1325563"/>
          </a:xfrm>
        </p:spPr>
        <p:txBody>
          <a:bodyPr/>
          <a:lstStyle/>
          <a:p>
            <a:r>
              <a:rPr lang="en-US" dirty="0"/>
              <a:t>Data Preprocessing – Fix Data Entry Noise  </a:t>
            </a:r>
          </a:p>
        </p:txBody>
      </p:sp>
      <p:sp>
        <p:nvSpPr>
          <p:cNvPr id="3" name="Content Placeholder 2">
            <a:extLst>
              <a:ext uri="{FF2B5EF4-FFF2-40B4-BE49-F238E27FC236}">
                <a16:creationId xmlns:a16="http://schemas.microsoft.com/office/drawing/2014/main" id="{0CA35EFD-2A9E-1484-77AF-648F774A5274}"/>
              </a:ext>
            </a:extLst>
          </p:cNvPr>
          <p:cNvSpPr>
            <a:spLocks noGrp="1"/>
          </p:cNvSpPr>
          <p:nvPr>
            <p:ph idx="1"/>
          </p:nvPr>
        </p:nvSpPr>
        <p:spPr>
          <a:xfrm>
            <a:off x="1028888" y="1110211"/>
            <a:ext cx="9254363" cy="1984247"/>
          </a:xfrm>
        </p:spPr>
        <p:txBody>
          <a:bodyPr/>
          <a:lstStyle/>
          <a:p>
            <a:r>
              <a:rPr lang="en-US" sz="2000" dirty="0"/>
              <a:t>Fixed Data Entry Noise</a:t>
            </a:r>
          </a:p>
          <a:p>
            <a:pPr lvl="1"/>
            <a:r>
              <a:rPr lang="en-US" sz="1600" dirty="0" err="1"/>
              <a:t>PreferedOrderCat</a:t>
            </a:r>
            <a:r>
              <a:rPr lang="en-US" sz="1600" dirty="0"/>
              <a:t> column had values Mobile and Mobile Phone. </a:t>
            </a:r>
          </a:p>
          <a:p>
            <a:pPr lvl="2"/>
            <a:r>
              <a:rPr lang="en-US" sz="1200" dirty="0"/>
              <a:t>Combined  Mobile and Mobile Phone </a:t>
            </a:r>
          </a:p>
          <a:p>
            <a:pPr lvl="1"/>
            <a:endParaRPr lang="en-US" dirty="0"/>
          </a:p>
          <a:p>
            <a:pPr lvl="1"/>
            <a:endParaRPr lang="en-US" dirty="0"/>
          </a:p>
          <a:p>
            <a:pPr lvl="1"/>
            <a:endParaRPr lang="en-US" dirty="0"/>
          </a:p>
          <a:p>
            <a:pPr lvl="1"/>
            <a:endParaRPr lang="en-US" dirty="0"/>
          </a:p>
          <a:p>
            <a:pPr lvl="1"/>
            <a:endParaRPr lang="en-US" sz="1600" dirty="0"/>
          </a:p>
          <a:p>
            <a:pPr lvl="1"/>
            <a:endParaRPr lang="en-US" dirty="0"/>
          </a:p>
          <a:p>
            <a:pPr lvl="2"/>
            <a:endParaRPr lang="en-US" sz="1200" dirty="0"/>
          </a:p>
          <a:p>
            <a:pPr lvl="1"/>
            <a:endParaRPr lang="en-US" dirty="0"/>
          </a:p>
        </p:txBody>
      </p:sp>
      <p:pic>
        <p:nvPicPr>
          <p:cNvPr id="5" name="Picture 4">
            <a:extLst>
              <a:ext uri="{FF2B5EF4-FFF2-40B4-BE49-F238E27FC236}">
                <a16:creationId xmlns:a16="http://schemas.microsoft.com/office/drawing/2014/main" id="{F94215DC-D3A4-AFCC-7F20-4D3F43DC7C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150" y="2380003"/>
            <a:ext cx="2809453" cy="216035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92D576FE-1DBD-17B2-8230-8DA02CB9DA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896" y="2380002"/>
            <a:ext cx="2809452" cy="2160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911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E860F-2911-76D7-E205-B098E2BAACD4}"/>
              </a:ext>
            </a:extLst>
          </p:cNvPr>
          <p:cNvSpPr>
            <a:spLocks noGrp="1"/>
          </p:cNvSpPr>
          <p:nvPr>
            <p:ph type="title"/>
          </p:nvPr>
        </p:nvSpPr>
        <p:spPr/>
        <p:txBody>
          <a:bodyPr/>
          <a:lstStyle/>
          <a:p>
            <a:r>
              <a:rPr lang="en-US" dirty="0"/>
              <a:t>Data Exploration – Missing Values </a:t>
            </a:r>
          </a:p>
        </p:txBody>
      </p:sp>
      <p:sp>
        <p:nvSpPr>
          <p:cNvPr id="3" name="Content Placeholder 2">
            <a:extLst>
              <a:ext uri="{FF2B5EF4-FFF2-40B4-BE49-F238E27FC236}">
                <a16:creationId xmlns:a16="http://schemas.microsoft.com/office/drawing/2014/main" id="{2957A0FC-A3D9-940A-57CA-A5F6C2AD30AA}"/>
              </a:ext>
            </a:extLst>
          </p:cNvPr>
          <p:cNvSpPr>
            <a:spLocks noGrp="1"/>
          </p:cNvSpPr>
          <p:nvPr>
            <p:ph idx="1"/>
          </p:nvPr>
        </p:nvSpPr>
        <p:spPr/>
        <p:txBody>
          <a:bodyPr>
            <a:normAutofit lnSpcReduction="10000"/>
          </a:bodyPr>
          <a:lstStyle/>
          <a:p>
            <a:pPr marL="0" indent="0">
              <a:buNone/>
            </a:pPr>
            <a:r>
              <a:rPr lang="en-US" b="1" dirty="0"/>
              <a:t>Following columns have missing values: </a:t>
            </a:r>
          </a:p>
          <a:p>
            <a:pPr lvl="1"/>
            <a:r>
              <a:rPr lang="en-US" dirty="0"/>
              <a:t>Tenure 264 (4.7%)</a:t>
            </a:r>
          </a:p>
          <a:p>
            <a:pPr lvl="1"/>
            <a:r>
              <a:rPr lang="en-US" dirty="0" err="1"/>
              <a:t>WarehouseToHome</a:t>
            </a:r>
            <a:r>
              <a:rPr lang="en-US" dirty="0"/>
              <a:t> 251 (4.5%) </a:t>
            </a:r>
          </a:p>
          <a:p>
            <a:pPr lvl="1"/>
            <a:r>
              <a:rPr lang="en-US" dirty="0" err="1"/>
              <a:t>HourSpendOnApp</a:t>
            </a:r>
            <a:r>
              <a:rPr lang="en-US" dirty="0"/>
              <a:t> 255 (4.5%)</a:t>
            </a:r>
          </a:p>
          <a:p>
            <a:pPr lvl="1"/>
            <a:r>
              <a:rPr lang="en-US" dirty="0" err="1"/>
              <a:t>OrderAmountHikeFromlastYear</a:t>
            </a:r>
            <a:r>
              <a:rPr lang="en-US" dirty="0"/>
              <a:t> 265 (4.7%)</a:t>
            </a:r>
          </a:p>
          <a:p>
            <a:pPr lvl="1"/>
            <a:r>
              <a:rPr lang="en-US" dirty="0" err="1"/>
              <a:t>CouponUsed</a:t>
            </a:r>
            <a:r>
              <a:rPr lang="en-US" dirty="0"/>
              <a:t> 256 (4.5%)</a:t>
            </a:r>
          </a:p>
          <a:p>
            <a:pPr lvl="1"/>
            <a:r>
              <a:rPr lang="en-US" dirty="0" err="1"/>
              <a:t>OrderCount</a:t>
            </a:r>
            <a:r>
              <a:rPr lang="en-US" dirty="0"/>
              <a:t> 258 (4.5%)</a:t>
            </a:r>
          </a:p>
          <a:p>
            <a:pPr lvl="1"/>
            <a:r>
              <a:rPr lang="en-US" dirty="0" err="1"/>
              <a:t>DaySinceLastOrder</a:t>
            </a:r>
            <a:r>
              <a:rPr lang="en-US" dirty="0"/>
              <a:t> 307 (5.5%)</a:t>
            </a:r>
          </a:p>
          <a:p>
            <a:pPr lvl="1"/>
            <a:endParaRPr lang="en-US" dirty="0"/>
          </a:p>
          <a:p>
            <a:pPr lvl="1"/>
            <a:endParaRPr lang="en-US" dirty="0"/>
          </a:p>
          <a:p>
            <a:r>
              <a:rPr lang="en-US" dirty="0"/>
              <a:t>We process missing values before developing prediction model </a:t>
            </a:r>
          </a:p>
          <a:p>
            <a:pPr lvl="1"/>
            <a:endParaRPr lang="en-US" dirty="0"/>
          </a:p>
          <a:p>
            <a:pPr lvl="1"/>
            <a:endParaRPr lang="en-US" dirty="0"/>
          </a:p>
        </p:txBody>
      </p:sp>
    </p:spTree>
    <p:extLst>
      <p:ext uri="{BB962C8B-B14F-4D97-AF65-F5344CB8AC3E}">
        <p14:creationId xmlns:p14="http://schemas.microsoft.com/office/powerpoint/2010/main" val="422391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E860F-2911-76D7-E205-B098E2BAACD4}"/>
              </a:ext>
            </a:extLst>
          </p:cNvPr>
          <p:cNvSpPr>
            <a:spLocks noGrp="1"/>
          </p:cNvSpPr>
          <p:nvPr>
            <p:ph type="title"/>
          </p:nvPr>
        </p:nvSpPr>
        <p:spPr>
          <a:xfrm>
            <a:off x="1889234" y="2519745"/>
            <a:ext cx="10515600" cy="1325563"/>
          </a:xfrm>
        </p:spPr>
        <p:txBody>
          <a:bodyPr>
            <a:normAutofit fontScale="90000"/>
          </a:bodyPr>
          <a:lstStyle/>
          <a:p>
            <a:r>
              <a:rPr lang="en-US" dirty="0"/>
              <a:t>Features and Relationships</a:t>
            </a:r>
            <a:br>
              <a:rPr lang="en-US" dirty="0"/>
            </a:br>
            <a:r>
              <a:rPr lang="en-US" dirty="0"/>
              <a:t>Factors contributing to Customer Churn</a:t>
            </a:r>
            <a:br>
              <a:rPr lang="en-US" dirty="0"/>
            </a:br>
            <a:r>
              <a:rPr lang="en-US" dirty="0"/>
              <a:t>Actionable Insights  </a:t>
            </a:r>
          </a:p>
        </p:txBody>
      </p:sp>
      <p:sp>
        <p:nvSpPr>
          <p:cNvPr id="3" name="Content Placeholder 2">
            <a:extLst>
              <a:ext uri="{FF2B5EF4-FFF2-40B4-BE49-F238E27FC236}">
                <a16:creationId xmlns:a16="http://schemas.microsoft.com/office/drawing/2014/main" id="{2957A0FC-A3D9-940A-57CA-A5F6C2AD30AA}"/>
              </a:ext>
            </a:extLst>
          </p:cNvPr>
          <p:cNvSpPr>
            <a:spLocks noGrp="1"/>
          </p:cNvSpPr>
          <p:nvPr>
            <p:ph idx="1"/>
          </p:nvPr>
        </p:nvSpPr>
        <p:spPr/>
        <p:txBody>
          <a:bodyPr>
            <a:normAutofit/>
          </a:bodyPr>
          <a:lstStyle/>
          <a:p>
            <a:pPr marL="0" indent="0">
              <a:buNone/>
            </a:pPr>
            <a:r>
              <a:rPr lang="en-US" b="1" dirty="0"/>
              <a:t> </a:t>
            </a:r>
            <a:endParaRPr lang="en-US" dirty="0"/>
          </a:p>
          <a:p>
            <a:pPr lvl="1"/>
            <a:endParaRPr lang="en-US" dirty="0"/>
          </a:p>
          <a:p>
            <a:pPr lvl="1"/>
            <a:endParaRPr lang="en-US" dirty="0"/>
          </a:p>
        </p:txBody>
      </p:sp>
      <p:sp>
        <p:nvSpPr>
          <p:cNvPr id="6" name="Title 1">
            <a:extLst>
              <a:ext uri="{FF2B5EF4-FFF2-40B4-BE49-F238E27FC236}">
                <a16:creationId xmlns:a16="http://schemas.microsoft.com/office/drawing/2014/main" id="{83079F5F-A3C0-E7F8-380A-FE37E03D30BD}"/>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Exploration </a:t>
            </a:r>
          </a:p>
        </p:txBody>
      </p:sp>
    </p:spTree>
    <p:extLst>
      <p:ext uri="{BB962C8B-B14F-4D97-AF65-F5344CB8AC3E}">
        <p14:creationId xmlns:p14="http://schemas.microsoft.com/office/powerpoint/2010/main" val="707190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5373</TotalTime>
  <Words>1859</Words>
  <Application>Microsoft Macintosh PowerPoint</Application>
  <PresentationFormat>Widescreen</PresentationFormat>
  <Paragraphs>288</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Courier New</vt:lpstr>
      <vt:lpstr>Wingdings</vt:lpstr>
      <vt:lpstr>Office Theme</vt:lpstr>
      <vt:lpstr>Technical Assignment – Churn Analysis &amp; Prediction </vt:lpstr>
      <vt:lpstr>Data Exploration </vt:lpstr>
      <vt:lpstr>Data Exploration</vt:lpstr>
      <vt:lpstr>Data Exploration</vt:lpstr>
      <vt:lpstr>Data Exploration</vt:lpstr>
      <vt:lpstr>Data Preprocessing – Fix Data Entry Noise  </vt:lpstr>
      <vt:lpstr>Data Preprocessing – Fix Data Entry Noise  </vt:lpstr>
      <vt:lpstr>Data Exploration – Missing Values </vt:lpstr>
      <vt:lpstr>Features and Relationships Factors contributing to Customer Churn Actionable Insights  </vt:lpstr>
      <vt:lpstr>   Churn vs. Tenure </vt:lpstr>
      <vt:lpstr>Churn vs. PreferredLoginDevice </vt:lpstr>
      <vt:lpstr>Churn vs. CityTier</vt:lpstr>
      <vt:lpstr>Churn vs. WarehouseToHome</vt:lpstr>
      <vt:lpstr> Churn vs. PreferredPaymentMode </vt:lpstr>
      <vt:lpstr>Churn vs. Gender </vt:lpstr>
      <vt:lpstr>Churn vs. HourSpendOnApp </vt:lpstr>
      <vt:lpstr>Churn vs. NumberOfDeviceRegistered</vt:lpstr>
      <vt:lpstr>Churn vs. PreferredOrderCat  </vt:lpstr>
      <vt:lpstr>Churn vs. SatisfactionScore </vt:lpstr>
      <vt:lpstr>Churn vs. MaritalStatus </vt:lpstr>
      <vt:lpstr>Churn vs NumberOfAddress</vt:lpstr>
      <vt:lpstr>Churn vs. Complain </vt:lpstr>
      <vt:lpstr>Churn vs. OrderAmountHikeFromLastYear</vt:lpstr>
      <vt:lpstr>Churn vs. CouponUsed</vt:lpstr>
      <vt:lpstr>Churn vs. OrderCount </vt:lpstr>
      <vt:lpstr>Churn vs. DaySinceLastOrder</vt:lpstr>
      <vt:lpstr>Churn vs. CashbackAmount</vt:lpstr>
      <vt:lpstr>Actionable Insights and Recommendations </vt:lpstr>
      <vt:lpstr>Significant Factors Contributing to Customer Churn </vt:lpstr>
      <vt:lpstr>Developing ML Model to Predict Churn </vt:lpstr>
      <vt:lpstr>Actionable Insights and Recommendations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Assignment – Churn </dc:title>
  <dc:creator>Jalal Mahmud</dc:creator>
  <cp:lastModifiedBy>Jalal Mahmud</cp:lastModifiedBy>
  <cp:revision>24</cp:revision>
  <dcterms:created xsi:type="dcterms:W3CDTF">2024-07-07T05:52:05Z</dcterms:created>
  <dcterms:modified xsi:type="dcterms:W3CDTF">2024-07-13T04:58:08Z</dcterms:modified>
</cp:coreProperties>
</file>