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C431-8A14-E47F-FA9A-B0617B926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90187-409E-6888-41B3-DA2BE5E23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42A7-2BE8-8623-7405-5DDF3C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598A-9F9D-D867-6004-58B20CFF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1247-B6BC-2620-B4E9-2D9BB64D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4422-4942-F074-6CDE-4A9A6EB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40540-6B59-C2A8-EA3E-5BE059A5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65B1-5BA0-088B-832E-3FE48765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2D4E3-38D5-8F80-C845-5082E7C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C76B-3486-3671-4686-E1E65C20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D2066-0F35-A8A4-3BA8-D2F761FE8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6410-9BED-2CD5-F837-94829DD4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FCC8-F704-8C76-332B-2A1EA9C5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1880-FE25-6111-071E-951D95B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650C-877C-81D2-9212-618F5CE0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A8DF-46D6-9D53-06CD-34126304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3AF9-72F4-34D8-DAE8-83F041F6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4B6D-EB62-3E94-1B27-1B2CAF79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56AAB-D67E-4E75-3574-CD88B45D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B5F1-785B-2A36-4DCA-1B0D93D2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450B-E0C5-4B46-191D-6AC43D74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079F2-9745-EF51-55FF-735850FF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3BCB-5CBB-FD43-E264-E8F8A390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EC91-A85C-70D9-AE13-417E46F4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4203-520B-41CB-4F36-E1A0376B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79AF-AA01-8D14-BA39-DAC6406B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CE34-C16B-31FD-DD36-E4BE87C4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82708-1790-BBFB-5F5B-931991FC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9FA0-9569-EF2F-18FF-981B91D3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4935B-5AA1-55E9-D781-32455C32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72734-AEC4-644B-A6A3-8722D965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7D65-47CF-68EB-DE7E-1CA0B6A7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47-51AF-B428-2EC0-E065DA496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0A93E-7C43-2138-4350-49EAD3ED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A347B-2CE2-1001-089C-A67487C8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A6856-560B-3506-C424-94A0C9C48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8B1D6-2B66-7F79-A563-60C9454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21333-239B-0EB1-D68E-6E645AB5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AA37B-BEB9-FD9C-3153-FFEBCFD3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3252-DE62-F65B-2C86-DFA5E1DB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883DB-BB2B-890F-49F3-73DF03F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34526-4DD7-D69F-7704-820CBC25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58D9B-EDC1-8197-68D0-55624BF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35A9-25B7-A594-2CB4-AA5E3189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4E8BC-5C51-985C-E792-D3709A07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C0C6E-133C-7332-55D4-C5306282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A5C-49CF-7178-5365-BBF3B660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EBFA-F276-3A9D-819C-458AAAC3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21D50-A6F4-B49F-8721-EB628BE2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AB88-8E10-F58A-4DC3-793441D8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26AF-042A-C560-E303-894B5975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9449-64B2-0CAD-6300-1985961A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5225-8807-93FC-4F37-3FC56E90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00211-8A48-6428-E265-EF7D5A77F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5B2-FA3A-09C1-C654-FF1315FCD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D3FF3-8205-43E1-AD6D-8405AB28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7DCC6-5FAC-5004-A2FE-D6CCE2A6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B1AEF-5EC5-2915-4805-2496298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96D5B-FFB2-30BF-42B1-2E613635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357B-CEE3-09E7-B4CB-4D5F232B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7BF-910E-2B63-7306-E3E51D1AD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BFBD-F2A5-3244-A58C-5A7E56E384D2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D79AE-9ED8-36A8-45B1-77342693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DCED-15CD-01E4-F5B4-E61D50458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778D-B068-5A4D-8A6E-0288BF3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ECAC-3B0F-DC97-8AA2-6CE1C1377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Assignment – Churn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510D-BB53-318A-36F5-9AC687BC0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Jalal Mahmud </a:t>
            </a:r>
          </a:p>
        </p:txBody>
      </p:sp>
    </p:spTree>
    <p:extLst>
      <p:ext uri="{BB962C8B-B14F-4D97-AF65-F5344CB8AC3E}">
        <p14:creationId xmlns:p14="http://schemas.microsoft.com/office/powerpoint/2010/main" val="151517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A203-2080-E317-549D-C3ACDFCC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Churn vs. </a:t>
            </a:r>
            <a:r>
              <a:rPr lang="en-US" dirty="0" err="1"/>
              <a:t>PreferredPaymentMode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F0C1E1F-BED9-DE9D-031A-551E409046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6" y="1781020"/>
            <a:ext cx="44629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57B1C-6187-3167-C043-65929CC9495B}"/>
              </a:ext>
            </a:extLst>
          </p:cNvPr>
          <p:cNvSpPr txBox="1"/>
          <p:nvPr/>
        </p:nvSpPr>
        <p:spPr>
          <a:xfrm>
            <a:off x="5949176" y="1781020"/>
            <a:ext cx="60997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PreferredPaymentMode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shows variations of Churn behavior. Users who preferred COD as their payment method Churned more (~28%). CC and E-wallet also show more than 20% Churn.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should be further investigated to see if those customers face any specific problem with these payment methods (CC, COD and E-wallet) using the application, so those customers should be engaged to learn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PreferredPaymentMode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 as per Chi-square test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3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9F03-7E93-40E7-F140-21055D57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Gender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7EE93C6-7F4D-462F-FE4F-0464958A4C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813351"/>
            <a:ext cx="51562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CD511-4B5F-552E-464F-71B5D4F65A58}"/>
              </a:ext>
            </a:extLst>
          </p:cNvPr>
          <p:cNvSpPr txBox="1"/>
          <p:nvPr/>
        </p:nvSpPr>
        <p:spPr>
          <a:xfrm>
            <a:off x="6272562" y="1936739"/>
            <a:ext cx="6099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 shows that Male customers churned more than Female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Gender is statistically significant as per Chi-square test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3E7A-3352-6072-A73A-16D21E59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HourSpendOnApp</a:t>
            </a:r>
            <a:r>
              <a:rPr lang="en-US" dirty="0"/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63551E3-903D-203E-8516-BE5FE06CC9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376"/>
            <a:ext cx="5080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01903-628B-D8BD-BC5F-2B31635A7618}"/>
              </a:ext>
            </a:extLst>
          </p:cNvPr>
          <p:cNvSpPr txBox="1"/>
          <p:nvPr/>
        </p:nvSpPr>
        <p:spPr>
          <a:xfrm>
            <a:off x="6092284" y="1808376"/>
            <a:ext cx="60997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Intuitively we would expect that higher the number of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hrs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spend on app, users are less likely to churn, but data doesn't show us that. This is counter intuitive.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HourSpendOnApp</a:t>
            </a:r>
            <a:r>
              <a:rPr lang="en-US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is not statistically significant as per Chi-square test (p value 0.09)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4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8B2A-531A-4E1D-7B7A-24E24AF4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NumberOfDeviceRegistered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129EC3C-560F-B8C7-30E2-E8F0DE5FE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887"/>
            <a:ext cx="5080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85659-C991-0FF0-73D5-FDDDB13EFA2B}"/>
              </a:ext>
            </a:extLst>
          </p:cNvPr>
          <p:cNvSpPr txBox="1"/>
          <p:nvPr/>
        </p:nvSpPr>
        <p:spPr>
          <a:xfrm>
            <a:off x="6096000" y="1965887"/>
            <a:ext cx="609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Customers churned more as they have registered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higher number of devices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point of view, users with more registered devices should be engaged.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NumberOfDeviceRegistered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 as per Chi-square test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1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F3DC-94C7-42CF-E120-DC06D437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PreferredOrderCat</a:t>
            </a:r>
            <a:r>
              <a:rPr lang="en-US" dirty="0"/>
              <a:t> 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AB5C74D-D5AF-38E7-CD6D-1E143E17B1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3322"/>
            <a:ext cx="43189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5095B-507E-7A71-9E20-281AB8300B2A}"/>
              </a:ext>
            </a:extLst>
          </p:cNvPr>
          <p:cNvSpPr txBox="1"/>
          <p:nvPr/>
        </p:nvSpPr>
        <p:spPr>
          <a:xfrm>
            <a:off x="5447371" y="1803322"/>
            <a:ext cx="6099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Custoemers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who ordered mobile and mobile phones churned more (more than 25%)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PreferredOrderCat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 as per Chi-square test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3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/>
          <a:lstStyle/>
          <a:p>
            <a:r>
              <a:rPr lang="en-US" dirty="0"/>
              <a:t>The given dataset has 5630 rows – each row for a customer record </a:t>
            </a:r>
          </a:p>
          <a:p>
            <a:r>
              <a:rPr lang="en-US" dirty="0"/>
              <a:t>Each row has 20 column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8F715-85E0-1DE6-C3D4-C5BB053B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83022"/>
              </p:ext>
            </p:extLst>
          </p:nvPr>
        </p:nvGraphicFramePr>
        <p:xfrm>
          <a:off x="1268627" y="2422139"/>
          <a:ext cx="9951308" cy="4065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721">
                  <a:extLst>
                    <a:ext uri="{9D8B030D-6E8A-4147-A177-3AD203B41FA5}">
                      <a16:colId xmlns:a16="http://schemas.microsoft.com/office/drawing/2014/main" val="44349708"/>
                    </a:ext>
                  </a:extLst>
                </a:gridCol>
                <a:gridCol w="7420587">
                  <a:extLst>
                    <a:ext uri="{9D8B030D-6E8A-4147-A177-3AD203B41FA5}">
                      <a16:colId xmlns:a16="http://schemas.microsoft.com/office/drawing/2014/main" val="262743570"/>
                    </a:ext>
                  </a:extLst>
                </a:gridCol>
              </a:tblGrid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Unique customer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566374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Churn Flag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502031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Tenure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Tenure of customer in organization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67821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PreferredLoginDevice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 login device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032941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CityTier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 tier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60450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WarehouseToHome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Distance in between warehouse to home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260135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PreferredPaymentMode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 payment method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942940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168414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HourSpendOnApp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hours spend on mobile application or website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674888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NumberOfDeviceRegistered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number of deceives is registered on particular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218581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PreferedOrderCat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Preferred order category of customer in last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569967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SatisfactionScore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Satisfactory score of customer on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88816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 status of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950676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NumberOfAddress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number of added added on particular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868481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Any complaint has been raised in last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871643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OrderAmountHikeFromlastYear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 increases in order from last 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5101102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CouponUsed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number of coupon has been used in last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428631"/>
                  </a:ext>
                </a:extLst>
              </a:tr>
              <a:tr h="20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number of orders has been places in last 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158060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DaySinceLastOrder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Since last order by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752749"/>
                  </a:ext>
                </a:extLst>
              </a:tr>
              <a:tr h="212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CashbackAmount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 cashback in last 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48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5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8E7A-653D-628D-984E-C1BB62A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/>
          <a:lstStyle/>
          <a:p>
            <a:r>
              <a:rPr lang="en-US" dirty="0"/>
              <a:t>Data Exploration – Python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5EFD-2A9E-1484-77AF-648F774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7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data.shape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data.info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data.describe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 of these operations are included in the notebook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3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860F-2911-76D7-E205-B098E2BA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Missing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A0FC-A3D9-940A-57CA-A5F6C2AD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data.isnull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Following columns have missing values: </a:t>
            </a:r>
          </a:p>
          <a:p>
            <a:pPr lvl="1"/>
            <a:r>
              <a:rPr lang="en-US" dirty="0"/>
              <a:t>Tenure 264 (4.7%)</a:t>
            </a:r>
          </a:p>
          <a:p>
            <a:pPr lvl="1"/>
            <a:r>
              <a:rPr lang="en-US" dirty="0" err="1"/>
              <a:t>WarehouseToHome</a:t>
            </a:r>
            <a:r>
              <a:rPr lang="en-US" dirty="0"/>
              <a:t> 251 (4.5%) </a:t>
            </a:r>
          </a:p>
          <a:p>
            <a:pPr lvl="1"/>
            <a:r>
              <a:rPr lang="en-US" dirty="0" err="1"/>
              <a:t>HourSpendOnApp</a:t>
            </a:r>
            <a:r>
              <a:rPr lang="en-US" dirty="0"/>
              <a:t> 255 (4.5%)</a:t>
            </a:r>
          </a:p>
          <a:p>
            <a:pPr lvl="1"/>
            <a:r>
              <a:rPr lang="en-US" dirty="0" err="1"/>
              <a:t>OrderAmountHikeFromlastYear</a:t>
            </a:r>
            <a:r>
              <a:rPr lang="en-US" dirty="0"/>
              <a:t> 265 (4.7%)</a:t>
            </a:r>
          </a:p>
          <a:p>
            <a:pPr lvl="1"/>
            <a:r>
              <a:rPr lang="en-US" dirty="0" err="1"/>
              <a:t>CouponUsed</a:t>
            </a:r>
            <a:r>
              <a:rPr lang="en-US" dirty="0"/>
              <a:t> 256 (4.5%)</a:t>
            </a:r>
          </a:p>
          <a:p>
            <a:pPr lvl="1"/>
            <a:r>
              <a:rPr lang="en-US" dirty="0" err="1"/>
              <a:t>OrderCount</a:t>
            </a:r>
            <a:r>
              <a:rPr lang="en-US" dirty="0"/>
              <a:t> 258 (4.5%)</a:t>
            </a:r>
          </a:p>
          <a:p>
            <a:pPr lvl="1"/>
            <a:r>
              <a:rPr lang="en-US" dirty="0" err="1"/>
              <a:t>DaySinceLastOrder</a:t>
            </a:r>
            <a:r>
              <a:rPr lang="en-US" dirty="0"/>
              <a:t> 307 (5.5%)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860F-2911-76D7-E205-B098E2BA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A0FC-A3D9-940A-57CA-A5F6C2AD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9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884-537C-088C-76B3-8D073201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Churn vs. Tenure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6E5F59-AB3A-4309-8D53-746B2C3D11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99654" cy="479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6B24F-4D63-6B76-6A63-94258CFBC76A}"/>
              </a:ext>
            </a:extLst>
          </p:cNvPr>
          <p:cNvSpPr txBox="1"/>
          <p:nvPr/>
        </p:nvSpPr>
        <p:spPr>
          <a:xfrm>
            <a:off x="6549930" y="1690688"/>
            <a:ext cx="54153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Assuming that here Tenure is in months - input file doesn't mention the unit.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35% of users Churn within their first 3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we need to focus on retaining new customers. E.g., customers who has not completed their first 3 months. So, they need to be targeted with positive campaign.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Tenure is statistically significant as per Chi-square test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7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884-537C-088C-76B3-8D073201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PreferredLoginDevice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6B24F-4D63-6B76-6A63-94258CFBC76A}"/>
              </a:ext>
            </a:extLst>
          </p:cNvPr>
          <p:cNvSpPr txBox="1"/>
          <p:nvPr/>
        </p:nvSpPr>
        <p:spPr>
          <a:xfrm>
            <a:off x="6549930" y="1322698"/>
            <a:ext cx="541532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Customer who use phone to login to application Churned More than customers who used Computer or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MobilePhone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20% or more customers who used Computer or Phone Churned.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we need to engage with users who are using Phone or Computer to login to application to understand if they are facing any technical issue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PreferredLoginDevice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 as per Chi-square test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F12588-A033-9D73-F36A-110F5BD8F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27" y="2025442"/>
            <a:ext cx="47041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7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EEC-40A6-F5F0-D892-4CC97DD9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CityTier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9B69EB-F29F-3953-FA0B-6B8CC07F6F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5526"/>
            <a:ext cx="51562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32C83-F10D-7087-E7AF-037040EC7757}"/>
              </a:ext>
            </a:extLst>
          </p:cNvPr>
          <p:cNvSpPr txBox="1"/>
          <p:nvPr/>
        </p:nvSpPr>
        <p:spPr>
          <a:xfrm>
            <a:off x="6197602" y="1951672"/>
            <a:ext cx="609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shows a consistent pattern, higher the city tier, higher churn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it would be good to engage more with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2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3 customers since they are showing 20% or more Churn percentages.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CityTier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 as per Chi-square test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3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3ACF-C046-29CC-8564-95378927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vs. </a:t>
            </a:r>
            <a:r>
              <a:rPr lang="en-US" dirty="0" err="1"/>
              <a:t>WarehouseToHome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1B1CC6-6315-FF1A-E90C-DA0D8EDF09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9716"/>
            <a:ext cx="48081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C99E9-098C-81F0-4A6D-04BE68125985}"/>
              </a:ext>
            </a:extLst>
          </p:cNvPr>
          <p:cNvSpPr txBox="1"/>
          <p:nvPr/>
        </p:nvSpPr>
        <p:spPr>
          <a:xfrm>
            <a:off x="5915722" y="2019716"/>
            <a:ext cx="60997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Higher distance from home to warehouse increases churn. 15% of users for whom Warehouse is within 5 to 25 mile from their home Churned, whereas more than 20% users Churned when the Warehouse is within 25 to 45 miles away from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This is intuitive because distance from Warehouse may increase shipping delay/cost.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 CX perspective, users who live far from the warehouse could be incentivized/engaged to prevent their high likelihood of Churn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Association between Churn and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WarehouseToHome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statistically significant as per Chi-square test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9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827</Words>
  <Application>Microsoft Macintosh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Technical Assignment – Churn </vt:lpstr>
      <vt:lpstr>Data Exploration </vt:lpstr>
      <vt:lpstr>Data Exploration – Python Code </vt:lpstr>
      <vt:lpstr>Data Exploration – Missing Values </vt:lpstr>
      <vt:lpstr>Features and Relationships</vt:lpstr>
      <vt:lpstr>   Churn vs. Tenure </vt:lpstr>
      <vt:lpstr>Churn vs. PreferredLoginDevice </vt:lpstr>
      <vt:lpstr>Churn vs. CityTier</vt:lpstr>
      <vt:lpstr>Churn vs. WarehouseToHome</vt:lpstr>
      <vt:lpstr> Churn vs. PreferredPaymentMode </vt:lpstr>
      <vt:lpstr>Churn vs. Gender </vt:lpstr>
      <vt:lpstr>Churn vs. HourSpendOnApp </vt:lpstr>
      <vt:lpstr>Churn vs. NumberOfDeviceRegistered</vt:lpstr>
      <vt:lpstr>Churn vs. PreferredOrderCat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Assignment – Churn </dc:title>
  <dc:creator>Jalal Mahmud</dc:creator>
  <cp:lastModifiedBy>Jalal Mahmud</cp:lastModifiedBy>
  <cp:revision>5</cp:revision>
  <dcterms:created xsi:type="dcterms:W3CDTF">2024-07-07T05:52:05Z</dcterms:created>
  <dcterms:modified xsi:type="dcterms:W3CDTF">2024-07-07T08:40:31Z</dcterms:modified>
</cp:coreProperties>
</file>