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12192000" cy="6858000"/>
  <p:notesSz cx="7772400" cy="100584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135" autoAdjust="0"/>
    <p:restoredTop sz="94660"/>
  </p:normalViewPr>
  <p:slideViewPr>
    <p:cSldViewPr snapToGrid="0">
      <p:cViewPr varScale="1">
        <p:scale>
          <a:sx n="125" d="100"/>
          <a:sy n="125" d="100"/>
        </p:scale>
        <p:origin x="26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2T13:48:52.4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s-CO" sz="4400" b="0" strike="noStrike" spc="-1">
              <a:latin typeface="Arial"/>
            </a:endParaRPr>
          </a:p>
        </p:txBody>
      </p:sp>
      <p:sp>
        <p:nvSpPr>
          <p:cNvPr id="2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s-CO" sz="3200" b="0" strike="noStrike" spc="-1">
              <a:latin typeface="Arial"/>
            </a:endParaRPr>
          </a:p>
        </p:txBody>
      </p:sp>
      <p:sp>
        <p:nvSpPr>
          <p:cNvPr id="2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s-CO" sz="4400" b="0" strike="noStrike" spc="-1">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CO" sz="3200" b="0" strike="noStrike" spc="-1">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CO" sz="3200" b="0" strike="noStrike" spc="-1">
              <a:latin typeface="Arial"/>
            </a:endParaRPr>
          </a:p>
        </p:txBody>
      </p:sp>
      <p:sp>
        <p:nvSpPr>
          <p:cNvPr id="3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s-CO" sz="3200" b="0" strike="noStrike" spc="-1">
              <a:latin typeface="Arial"/>
            </a:endParaRPr>
          </a:p>
        </p:txBody>
      </p:sp>
      <p:sp>
        <p:nvSpPr>
          <p:cNvPr id="3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s-CO" sz="4400" b="0" strike="noStrike" spc="-1">
              <a:latin typeface="Arial"/>
            </a:endParaRPr>
          </a:p>
        </p:txBody>
      </p:sp>
      <p:sp>
        <p:nvSpPr>
          <p:cNvPr id="3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s-CO" sz="3200" b="0" strike="noStrike" spc="-1">
              <a:latin typeface="Arial"/>
            </a:endParaRPr>
          </a:p>
        </p:txBody>
      </p:sp>
      <p:sp>
        <p:nvSpPr>
          <p:cNvPr id="3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s-CO" sz="3200" b="0" strike="noStrike" spc="-1">
              <a:latin typeface="Arial"/>
            </a:endParaRPr>
          </a:p>
        </p:txBody>
      </p:sp>
      <p:sp>
        <p:nvSpPr>
          <p:cNvPr id="3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s-CO" sz="3200" b="0" strike="noStrike" spc="-1">
              <a:latin typeface="Arial"/>
            </a:endParaRPr>
          </a:p>
        </p:txBody>
      </p:sp>
      <p:sp>
        <p:nvSpPr>
          <p:cNvPr id="3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s-CO" sz="3200" b="0" strike="noStrike" spc="-1">
              <a:latin typeface="Arial"/>
            </a:endParaRPr>
          </a:p>
        </p:txBody>
      </p:sp>
      <p:sp>
        <p:nvSpPr>
          <p:cNvPr id="4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s-CO" sz="3200" b="0" strike="noStrike" spc="-1">
              <a:latin typeface="Arial"/>
            </a:endParaRPr>
          </a:p>
        </p:txBody>
      </p:sp>
      <p:sp>
        <p:nvSpPr>
          <p:cNvPr id="4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s-CO" sz="4400" b="0" strike="noStrike" spc="-1">
              <a:latin typeface="Arial"/>
            </a:endParaRPr>
          </a:p>
        </p:txBody>
      </p:sp>
      <p:sp>
        <p:nvSpPr>
          <p:cNvPr id="46"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s-CO"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s-CO" sz="4400" b="0" strike="noStrike" spc="-1">
              <a:latin typeface="Arial"/>
            </a:endParaRPr>
          </a:p>
        </p:txBody>
      </p:sp>
      <p:sp>
        <p:nvSpPr>
          <p:cNvPr id="4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s-CO" sz="4400" b="0" strike="noStrike" spc="-1">
              <a:latin typeface="Arial"/>
            </a:endParaRPr>
          </a:p>
        </p:txBody>
      </p:sp>
      <p:sp>
        <p:nvSpPr>
          <p:cNvPr id="5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s-CO" sz="3200" b="0" strike="noStrike" spc="-1">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s-CO"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s-CO"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s-CO" sz="4400" b="0" strike="noStrike" spc="-1">
              <a:latin typeface="Arial"/>
            </a:endParaRPr>
          </a:p>
        </p:txBody>
      </p:sp>
      <p:sp>
        <p:nvSpPr>
          <p:cNvPr id="5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CO" sz="3200" b="0" strike="noStrike" spc="-1">
              <a:latin typeface="Arial"/>
            </a:endParaRPr>
          </a:p>
        </p:txBody>
      </p:sp>
      <p:sp>
        <p:nvSpPr>
          <p:cNvPr id="5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s-CO" sz="3200" b="0" strike="noStrike" spc="-1">
              <a:latin typeface="Arial"/>
            </a:endParaRPr>
          </a:p>
        </p:txBody>
      </p:sp>
      <p:sp>
        <p:nvSpPr>
          <p:cNvPr id="5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s-CO" sz="4400" b="0" strike="noStrike" spc="-1">
              <a:latin typeface="Arial"/>
            </a:endParaRPr>
          </a:p>
        </p:txBody>
      </p:sp>
      <p:sp>
        <p:nvSpPr>
          <p:cNvPr id="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s-CO"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s-CO" sz="4400" b="0" strike="noStrike" spc="-1">
              <a:latin typeface="Arial"/>
            </a:endParaRPr>
          </a:p>
        </p:txBody>
      </p:sp>
      <p:sp>
        <p:nvSpPr>
          <p:cNvPr id="5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s-CO" sz="3200" b="0" strike="noStrike" spc="-1">
              <a:latin typeface="Arial"/>
            </a:endParaRPr>
          </a:p>
        </p:txBody>
      </p:sp>
      <p:sp>
        <p:nvSpPr>
          <p:cNvPr id="6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CO" sz="3200" b="0" strike="noStrike" spc="-1">
              <a:latin typeface="Arial"/>
            </a:endParaRPr>
          </a:p>
        </p:txBody>
      </p:sp>
      <p:sp>
        <p:nvSpPr>
          <p:cNvPr id="6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s-CO" sz="4400" b="0" strike="noStrike" spc="-1">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CO" sz="3200" b="0" strike="noStrike" spc="-1">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CO" sz="3200" b="0" strike="noStrike" spc="-1">
              <a:latin typeface="Arial"/>
            </a:endParaRPr>
          </a:p>
        </p:txBody>
      </p:sp>
      <p:sp>
        <p:nvSpPr>
          <p:cNvPr id="6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s-CO" sz="4400" b="0" strike="noStrike" spc="-1">
              <a:latin typeface="Arial"/>
            </a:endParaRPr>
          </a:p>
        </p:txBody>
      </p:sp>
      <p:sp>
        <p:nvSpPr>
          <p:cNvPr id="6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s-CO" sz="3200" b="0" strike="noStrike" spc="-1">
              <a:latin typeface="Arial"/>
            </a:endParaRPr>
          </a:p>
        </p:txBody>
      </p:sp>
      <p:sp>
        <p:nvSpPr>
          <p:cNvPr id="6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s-CO" sz="4400" b="0" strike="noStrike" spc="-1">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CO" sz="3200" b="0" strike="noStrike" spc="-1">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CO" sz="3200" b="0" strike="noStrike" spc="-1">
              <a:latin typeface="Arial"/>
            </a:endParaRPr>
          </a:p>
        </p:txBody>
      </p:sp>
      <p:sp>
        <p:nvSpPr>
          <p:cNvPr id="7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s-CO" sz="3200" b="0" strike="noStrike" spc="-1">
              <a:latin typeface="Arial"/>
            </a:endParaRPr>
          </a:p>
        </p:txBody>
      </p:sp>
      <p:sp>
        <p:nvSpPr>
          <p:cNvPr id="7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s-CO" sz="4400" b="0" strike="noStrike" spc="-1">
              <a:latin typeface="Arial"/>
            </a:endParaRPr>
          </a:p>
        </p:txBody>
      </p:sp>
      <p:sp>
        <p:nvSpPr>
          <p:cNvPr id="7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s-CO" sz="3200" b="0" strike="noStrike" spc="-1">
              <a:latin typeface="Arial"/>
            </a:endParaRPr>
          </a:p>
        </p:txBody>
      </p:sp>
      <p:sp>
        <p:nvSpPr>
          <p:cNvPr id="7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s-CO" sz="3200" b="0" strike="noStrike" spc="-1">
              <a:latin typeface="Arial"/>
            </a:endParaRPr>
          </a:p>
        </p:txBody>
      </p:sp>
      <p:sp>
        <p:nvSpPr>
          <p:cNvPr id="7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s-CO" sz="3200" b="0" strike="noStrike" spc="-1">
              <a:latin typeface="Arial"/>
            </a:endParaRPr>
          </a:p>
        </p:txBody>
      </p:sp>
      <p:sp>
        <p:nvSpPr>
          <p:cNvPr id="7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s-CO" sz="3200" b="0" strike="noStrike" spc="-1">
              <a:latin typeface="Arial"/>
            </a:endParaRPr>
          </a:p>
        </p:txBody>
      </p:sp>
      <p:sp>
        <p:nvSpPr>
          <p:cNvPr id="7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s-CO" sz="3200" b="0" strike="noStrike" spc="-1">
              <a:latin typeface="Arial"/>
            </a:endParaRPr>
          </a:p>
        </p:txBody>
      </p:sp>
      <p:sp>
        <p:nvSpPr>
          <p:cNvPr id="8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s-CO" sz="4400" b="0" strike="noStrike" spc="-1">
              <a:latin typeface="Arial"/>
            </a:endParaRPr>
          </a:p>
        </p:txBody>
      </p:sp>
      <p:sp>
        <p:nvSpPr>
          <p:cNvPr id="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s-CO" sz="4400" b="0" strike="noStrike" spc="-1">
              <a:latin typeface="Arial"/>
            </a:endParaRPr>
          </a:p>
        </p:txBody>
      </p:sp>
      <p:sp>
        <p:nvSpPr>
          <p:cNvPr id="1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s-CO" sz="3200" b="0" strike="noStrike" spc="-1">
              <a:latin typeface="Arial"/>
            </a:endParaRPr>
          </a:p>
        </p:txBody>
      </p:sp>
      <p:sp>
        <p:nvSpPr>
          <p:cNvPr id="1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s-CO"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s-CO"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s-CO" sz="4400" b="0" strike="noStrike" spc="-1">
              <a:latin typeface="Arial"/>
            </a:endParaRPr>
          </a:p>
        </p:txBody>
      </p:sp>
      <p:sp>
        <p:nvSpPr>
          <p:cNvPr id="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CO" sz="3200" b="0" strike="noStrike" spc="-1">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s-CO" sz="3200" b="0" strike="noStrike" spc="-1">
              <a:latin typeface="Arial"/>
            </a:endParaRPr>
          </a:p>
        </p:txBody>
      </p:sp>
      <p:sp>
        <p:nvSpPr>
          <p:cNvPr id="1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s-CO" sz="4400" b="0" strike="noStrike" spc="-1">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s-CO"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CO" sz="3200" b="0" strike="noStrike" spc="-1">
              <a:latin typeface="Arial"/>
            </a:endParaRPr>
          </a:p>
        </p:txBody>
      </p:sp>
      <p:sp>
        <p:nvSpPr>
          <p:cNvPr id="2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s-CO" sz="4400" b="0" strike="noStrike" spc="-1">
              <a:latin typeface="Arial"/>
            </a:endParaRPr>
          </a:p>
        </p:txBody>
      </p:sp>
      <p:sp>
        <p:nvSpPr>
          <p:cNvPr id="2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CO" sz="3200" b="0" strike="noStrike" spc="-1">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CO" sz="3200" b="0" strike="noStrike" spc="-1">
              <a:latin typeface="Arial"/>
            </a:endParaRPr>
          </a:p>
        </p:txBody>
      </p:sp>
      <p:sp>
        <p:nvSpPr>
          <p:cNvPr id="2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Line 1"/>
          <p:cNvSpPr/>
          <p:nvPr/>
        </p:nvSpPr>
        <p:spPr>
          <a:xfrm flipV="1">
            <a:off x="761760" y="826200"/>
            <a:ext cx="0" cy="914400"/>
          </a:xfrm>
          <a:prstGeom prst="line">
            <a:avLst/>
          </a:prstGeom>
          <a:ln w="19080">
            <a:solidFill>
              <a:schemeClr val="accent1"/>
            </a:solidFill>
            <a:round/>
          </a:ln>
        </p:spPr>
        <p:style>
          <a:lnRef idx="1">
            <a:schemeClr val="accent1"/>
          </a:lnRef>
          <a:fillRef idx="0">
            <a:schemeClr val="accent1"/>
          </a:fillRef>
          <a:effectRef idx="0">
            <a:schemeClr val="accent1"/>
          </a:effectRef>
          <a:fontRef idx="minor"/>
        </p:style>
      </p:sp>
      <p:sp>
        <p:nvSpPr>
          <p:cNvPr id="7" name="CustomShape 2"/>
          <p:cNvSpPr/>
          <p:nvPr/>
        </p:nvSpPr>
        <p:spPr>
          <a:xfrm>
            <a:off x="0" y="0"/>
            <a:ext cx="12191400" cy="457128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2" name="CustomShape 3"/>
          <p:cNvSpPr/>
          <p:nvPr/>
        </p:nvSpPr>
        <p:spPr>
          <a:xfrm>
            <a:off x="0" y="0"/>
            <a:ext cx="12191400" cy="4571280"/>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 name="Line 4"/>
          <p:cNvSpPr/>
          <p:nvPr/>
        </p:nvSpPr>
        <p:spPr>
          <a:xfrm flipV="1">
            <a:off x="8386560" y="5263920"/>
            <a:ext cx="0" cy="914400"/>
          </a:xfrm>
          <a:prstGeom prst="line">
            <a:avLst/>
          </a:prstGeom>
          <a:ln w="19080">
            <a:solidFill>
              <a:schemeClr val="accent1">
                <a:lumMod val="75000"/>
              </a:schemeClr>
            </a:solidFill>
            <a:round/>
          </a:ln>
        </p:spPr>
        <p:style>
          <a:lnRef idx="1">
            <a:schemeClr val="accent1"/>
          </a:lnRef>
          <a:fillRef idx="0">
            <a:schemeClr val="accent1"/>
          </a:fillRef>
          <a:effectRef idx="0">
            <a:schemeClr val="accent1"/>
          </a:effectRef>
          <a:fontRef idx="minor"/>
        </p:style>
      </p:sp>
      <p:sp>
        <p:nvSpPr>
          <p:cNvPr id="4" name="PlaceHolder 5"/>
          <p:cNvSpPr>
            <a:spLocks noGrp="1"/>
          </p:cNvSpPr>
          <p:nvPr>
            <p:ph type="title"/>
          </p:nvPr>
        </p:nvSpPr>
        <p:spPr>
          <a:xfrm>
            <a:off x="1024200" y="585360"/>
            <a:ext cx="9719280" cy="1499040"/>
          </a:xfrm>
          <a:prstGeom prst="rect">
            <a:avLst/>
          </a:prstGeom>
        </p:spPr>
        <p:txBody>
          <a:bodyPr lIns="0" tIns="0" rIns="0" bIns="0" anchor="ctr">
            <a:noAutofit/>
          </a:bodyPr>
          <a:lstStyle/>
          <a:p>
            <a:pPr algn="ctr"/>
            <a:r>
              <a:rPr lang="es-CO" sz="1800" b="0" strike="noStrike" spc="-1">
                <a:latin typeface="Arial"/>
              </a:rPr>
              <a:t>Pulse para editar el formato del texto de título</a:t>
            </a:r>
          </a:p>
        </p:txBody>
      </p:sp>
      <p:sp>
        <p:nvSpPr>
          <p:cNvPr id="5"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CO" sz="3200" b="0" strike="noStrike" spc="-1">
                <a:latin typeface="Arial"/>
              </a:rPr>
              <a:t>Pulse para editar el formato de texto del esquema</a:t>
            </a:r>
          </a:p>
          <a:p>
            <a:pPr marL="864000" lvl="1" indent="-324000">
              <a:spcBef>
                <a:spcPts val="1134"/>
              </a:spcBef>
              <a:buClr>
                <a:srgbClr val="000000"/>
              </a:buClr>
              <a:buSzPct val="75000"/>
              <a:buFont typeface="Symbol" charset="2"/>
              <a:buChar char=""/>
            </a:pPr>
            <a:r>
              <a:rPr lang="es-CO" sz="2800" b="0" strike="noStrike" spc="-1">
                <a:latin typeface="Arial"/>
              </a:rPr>
              <a:t>Segundo nivel del esquema</a:t>
            </a:r>
          </a:p>
          <a:p>
            <a:pPr marL="1296000" lvl="2" indent="-288000">
              <a:spcBef>
                <a:spcPts val="850"/>
              </a:spcBef>
              <a:buClr>
                <a:srgbClr val="000000"/>
              </a:buClr>
              <a:buSzPct val="45000"/>
              <a:buFont typeface="Wingdings" charset="2"/>
              <a:buChar char=""/>
            </a:pPr>
            <a:r>
              <a:rPr lang="es-CO" sz="2400" b="0" strike="noStrike" spc="-1">
                <a:latin typeface="Arial"/>
              </a:rPr>
              <a:t>Tercer nivel del esquema</a:t>
            </a:r>
          </a:p>
          <a:p>
            <a:pPr marL="1728000" lvl="3" indent="-216000">
              <a:spcBef>
                <a:spcPts val="567"/>
              </a:spcBef>
              <a:buClr>
                <a:srgbClr val="000000"/>
              </a:buClr>
              <a:buSzPct val="75000"/>
              <a:buFont typeface="Symbol" charset="2"/>
              <a:buChar char=""/>
            </a:pPr>
            <a:r>
              <a:rPr lang="es-CO" sz="2000" b="0" strike="noStrike" spc="-1">
                <a:latin typeface="Arial"/>
              </a:rPr>
              <a:t>Cuarto nivel del esquema</a:t>
            </a:r>
          </a:p>
          <a:p>
            <a:pPr marL="2160000" lvl="4" indent="-216000">
              <a:spcBef>
                <a:spcPts val="283"/>
              </a:spcBef>
              <a:buClr>
                <a:srgbClr val="000000"/>
              </a:buClr>
              <a:buSzPct val="45000"/>
              <a:buFont typeface="Wingdings" charset="2"/>
              <a:buChar char=""/>
            </a:pPr>
            <a:r>
              <a:rPr lang="es-CO" sz="2000" b="0" strike="noStrike" spc="-1">
                <a:latin typeface="Arial"/>
              </a:rPr>
              <a:t>Quinto nivel del esquema</a:t>
            </a:r>
          </a:p>
          <a:p>
            <a:pPr marL="2592000" lvl="5" indent="-216000">
              <a:spcBef>
                <a:spcPts val="283"/>
              </a:spcBef>
              <a:buClr>
                <a:srgbClr val="000000"/>
              </a:buClr>
              <a:buSzPct val="45000"/>
              <a:buFont typeface="Wingdings" charset="2"/>
              <a:buChar char=""/>
            </a:pPr>
            <a:r>
              <a:rPr lang="es-CO" sz="2000" b="0" strike="noStrike" spc="-1">
                <a:latin typeface="Arial"/>
              </a:rPr>
              <a:t>Sexto nivel del esquema</a:t>
            </a:r>
          </a:p>
          <a:p>
            <a:pPr marL="3024000" lvl="6" indent="-216000">
              <a:spcBef>
                <a:spcPts val="283"/>
              </a:spcBef>
              <a:buClr>
                <a:srgbClr val="000000"/>
              </a:buClr>
              <a:buSzPct val="45000"/>
              <a:buFont typeface="Wingdings" charset="2"/>
              <a:buChar char=""/>
            </a:pPr>
            <a:r>
              <a:rPr lang="es-CO" sz="2000" b="0" strike="noStrike" spc="-1">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Line 1"/>
          <p:cNvSpPr/>
          <p:nvPr/>
        </p:nvSpPr>
        <p:spPr>
          <a:xfrm flipV="1">
            <a:off x="761760" y="826200"/>
            <a:ext cx="0" cy="914400"/>
          </a:xfrm>
          <a:prstGeom prst="line">
            <a:avLst/>
          </a:prstGeom>
          <a:ln w="19080">
            <a:solidFill>
              <a:schemeClr val="accent1"/>
            </a:solidFill>
            <a:round/>
          </a:ln>
        </p:spPr>
        <p:style>
          <a:lnRef idx="1">
            <a:schemeClr val="accent1"/>
          </a:lnRef>
          <a:fillRef idx="0">
            <a:schemeClr val="accent1"/>
          </a:fillRef>
          <a:effectRef idx="0">
            <a:schemeClr val="accent1"/>
          </a:effectRef>
          <a:fontRef idx="minor"/>
        </p:style>
      </p:sp>
      <p:sp>
        <p:nvSpPr>
          <p:cNvPr id="43" name="PlaceHolder 2"/>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s-CO" sz="4400" b="0" strike="noStrike" spc="-1">
                <a:latin typeface="Arial"/>
              </a:rPr>
              <a:t>Pulse para editar el formato del texto de título</a:t>
            </a:r>
          </a:p>
        </p:txBody>
      </p:sp>
      <p:sp>
        <p:nvSpPr>
          <p:cNvPr id="44" name="PlaceHolder 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CO" sz="3200" b="0" strike="noStrike" spc="-1">
                <a:latin typeface="Arial"/>
              </a:rPr>
              <a:t>Pulse para editar el formato de texto del esquema</a:t>
            </a:r>
          </a:p>
          <a:p>
            <a:pPr marL="864000" lvl="1" indent="-324000">
              <a:spcBef>
                <a:spcPts val="1134"/>
              </a:spcBef>
              <a:buClr>
                <a:srgbClr val="000000"/>
              </a:buClr>
              <a:buSzPct val="75000"/>
              <a:buFont typeface="Symbol" charset="2"/>
              <a:buChar char=""/>
            </a:pPr>
            <a:r>
              <a:rPr lang="es-CO" sz="2800" b="0" strike="noStrike" spc="-1">
                <a:latin typeface="Arial"/>
              </a:rPr>
              <a:t>Segundo nivel del esquema</a:t>
            </a:r>
          </a:p>
          <a:p>
            <a:pPr marL="1296000" lvl="2" indent="-288000">
              <a:spcBef>
                <a:spcPts val="850"/>
              </a:spcBef>
              <a:buClr>
                <a:srgbClr val="000000"/>
              </a:buClr>
              <a:buSzPct val="45000"/>
              <a:buFont typeface="Wingdings" charset="2"/>
              <a:buChar char=""/>
            </a:pPr>
            <a:r>
              <a:rPr lang="es-CO" sz="2400" b="0" strike="noStrike" spc="-1">
                <a:latin typeface="Arial"/>
              </a:rPr>
              <a:t>Tercer nivel del esquema</a:t>
            </a:r>
          </a:p>
          <a:p>
            <a:pPr marL="1728000" lvl="3" indent="-216000">
              <a:spcBef>
                <a:spcPts val="567"/>
              </a:spcBef>
              <a:buClr>
                <a:srgbClr val="000000"/>
              </a:buClr>
              <a:buSzPct val="75000"/>
              <a:buFont typeface="Symbol" charset="2"/>
              <a:buChar char=""/>
            </a:pPr>
            <a:r>
              <a:rPr lang="es-CO" sz="2000" b="0" strike="noStrike" spc="-1">
                <a:latin typeface="Arial"/>
              </a:rPr>
              <a:t>Cuarto nivel del esquema</a:t>
            </a:r>
          </a:p>
          <a:p>
            <a:pPr marL="2160000" lvl="4" indent="-216000">
              <a:spcBef>
                <a:spcPts val="283"/>
              </a:spcBef>
              <a:buClr>
                <a:srgbClr val="000000"/>
              </a:buClr>
              <a:buSzPct val="45000"/>
              <a:buFont typeface="Wingdings" charset="2"/>
              <a:buChar char=""/>
            </a:pPr>
            <a:r>
              <a:rPr lang="es-CO" sz="2000" b="0" strike="noStrike" spc="-1">
                <a:latin typeface="Arial"/>
              </a:rPr>
              <a:t>Quinto nivel del esquema</a:t>
            </a:r>
          </a:p>
          <a:p>
            <a:pPr marL="2592000" lvl="5" indent="-216000">
              <a:spcBef>
                <a:spcPts val="283"/>
              </a:spcBef>
              <a:buClr>
                <a:srgbClr val="000000"/>
              </a:buClr>
              <a:buSzPct val="45000"/>
              <a:buFont typeface="Wingdings" charset="2"/>
              <a:buChar char=""/>
            </a:pPr>
            <a:r>
              <a:rPr lang="es-CO" sz="2000" b="0" strike="noStrike" spc="-1">
                <a:latin typeface="Arial"/>
              </a:rPr>
              <a:t>Sexto nivel del esquema</a:t>
            </a:r>
          </a:p>
          <a:p>
            <a:pPr marL="3024000" lvl="6" indent="-216000">
              <a:spcBef>
                <a:spcPts val="283"/>
              </a:spcBef>
              <a:buClr>
                <a:srgbClr val="000000"/>
              </a:buClr>
              <a:buSzPct val="45000"/>
              <a:buFont typeface="Wingdings" charset="2"/>
              <a:buChar char=""/>
            </a:pPr>
            <a:r>
              <a:rPr lang="es-CO" sz="2000" b="0" strike="noStrike" spc="-1">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odejavu.blogspot.com/" TargetMode="External"/><Relationship Id="rId2" Type="http://schemas.openxmlformats.org/officeDocument/2006/relationships/hyperlink" Target="http://www.facebook.com/codejavu" TargetMode="Externa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457200" y="4960080"/>
            <a:ext cx="7771680" cy="146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80000"/>
              </a:lnSpc>
            </a:pPr>
            <a:r>
              <a:rPr lang="es-CO" sz="5000" b="0" strike="noStrike" cap="all" spc="197">
                <a:solidFill>
                  <a:srgbClr val="0D0D0D"/>
                </a:solidFill>
                <a:latin typeface="Tw Cen MT Condensed"/>
              </a:rPr>
              <a:t>SCRUM</a:t>
            </a:r>
            <a:endParaRPr lang="es-CO" sz="5000" b="0" strike="noStrike" spc="-1">
              <a:latin typeface="Arial"/>
            </a:endParaRPr>
          </a:p>
        </p:txBody>
      </p:sp>
      <p:sp>
        <p:nvSpPr>
          <p:cNvPr id="82" name="CustomShape 2"/>
          <p:cNvSpPr/>
          <p:nvPr/>
        </p:nvSpPr>
        <p:spPr>
          <a:xfrm>
            <a:off x="8625960" y="5872680"/>
            <a:ext cx="4017600" cy="984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spcAft>
                <a:spcPts val="201"/>
              </a:spcAft>
            </a:pPr>
            <a:r>
              <a:rPr lang="es-CO" sz="2800" b="0" strike="noStrike" spc="-1">
                <a:solidFill>
                  <a:srgbClr val="0D0D0D"/>
                </a:solidFill>
                <a:latin typeface="Tw Cen MT"/>
              </a:rPr>
              <a:t>Cristian David Henao H.</a:t>
            </a:r>
            <a:endParaRPr lang="es-CO" sz="2800" b="0" strike="noStrike" spc="-1">
              <a:latin typeface="Arial"/>
            </a:endParaRPr>
          </a:p>
          <a:p>
            <a:pPr>
              <a:lnSpc>
                <a:spcPct val="100000"/>
              </a:lnSpc>
              <a:spcAft>
                <a:spcPts val="201"/>
              </a:spcAft>
            </a:pPr>
            <a:r>
              <a:rPr lang="es-CO" sz="1800" b="0" u="sng" strike="noStrike" spc="-1">
                <a:solidFill>
                  <a:srgbClr val="6B9F25"/>
                </a:solidFill>
                <a:uFillTx/>
                <a:latin typeface="Tw Cen MT"/>
                <a:hlinkClick r:id="rId2"/>
              </a:rPr>
              <a:t>http://www.facebook.com/codejavu</a:t>
            </a:r>
            <a:endParaRPr lang="es-CO" sz="1800" b="0" strike="noStrike" spc="-1">
              <a:latin typeface="Arial"/>
            </a:endParaRPr>
          </a:p>
          <a:p>
            <a:pPr>
              <a:lnSpc>
                <a:spcPct val="100000"/>
              </a:lnSpc>
              <a:spcAft>
                <a:spcPts val="201"/>
              </a:spcAft>
            </a:pPr>
            <a:r>
              <a:rPr lang="es-CO" sz="1800" b="0" u="sng" strike="noStrike" spc="-1">
                <a:solidFill>
                  <a:srgbClr val="6B9F25"/>
                </a:solidFill>
                <a:uFillTx/>
                <a:latin typeface="Tw Cen MT"/>
                <a:hlinkClick r:id="rId3"/>
              </a:rPr>
              <a:t>http://codejavu.blogspot.com/</a:t>
            </a:r>
            <a:endParaRPr lang="es-CO" sz="1800" b="0" strike="noStrike" spc="-1">
              <a:latin typeface="Arial"/>
            </a:endParaRPr>
          </a:p>
          <a:p>
            <a:pPr>
              <a:lnSpc>
                <a:spcPct val="100000"/>
              </a:lnSpc>
              <a:spcAft>
                <a:spcPts val="201"/>
              </a:spcAft>
            </a:pPr>
            <a:endParaRPr lang="es-CO" sz="1800" b="0" strike="noStrike" spc="-1">
              <a:latin typeface="Arial"/>
            </a:endParaRPr>
          </a:p>
        </p:txBody>
      </p:sp>
      <p:pic>
        <p:nvPicPr>
          <p:cNvPr id="83" name="Imagen 6"/>
          <p:cNvPicPr/>
          <p:nvPr/>
        </p:nvPicPr>
        <p:blipFill>
          <a:blip r:embed="rId4"/>
          <a:stretch/>
        </p:blipFill>
        <p:spPr>
          <a:xfrm>
            <a:off x="0" y="0"/>
            <a:ext cx="12191400" cy="4574520"/>
          </a:xfrm>
          <a:prstGeom prst="rect">
            <a:avLst/>
          </a:prstGeom>
          <a:ln>
            <a:noFill/>
          </a:ln>
        </p:spPr>
      </p:pic>
      <p:pic>
        <p:nvPicPr>
          <p:cNvPr id="84" name="Imagen 7"/>
          <p:cNvPicPr/>
          <p:nvPr/>
        </p:nvPicPr>
        <p:blipFill>
          <a:blip r:embed="rId5"/>
          <a:stretch/>
        </p:blipFill>
        <p:spPr>
          <a:xfrm>
            <a:off x="11188800" y="0"/>
            <a:ext cx="932400" cy="1011600"/>
          </a:xfrm>
          <a:prstGeom prst="rect">
            <a:avLst/>
          </a:prstGeom>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Imagen 3"/>
          <p:cNvPicPr/>
          <p:nvPr/>
        </p:nvPicPr>
        <p:blipFill>
          <a:blip r:embed="rId2"/>
          <a:stretch/>
        </p:blipFill>
        <p:spPr>
          <a:xfrm>
            <a:off x="11188800" y="0"/>
            <a:ext cx="932400" cy="1011600"/>
          </a:xfrm>
          <a:prstGeom prst="rect">
            <a:avLst/>
          </a:prstGeom>
          <a:ln>
            <a:noFill/>
          </a:ln>
        </p:spPr>
      </p:pic>
      <p:pic>
        <p:nvPicPr>
          <p:cNvPr id="108" name="Imagen 5"/>
          <p:cNvPicPr/>
          <p:nvPr/>
        </p:nvPicPr>
        <p:blipFill>
          <a:blip r:embed="rId3"/>
          <a:stretch/>
        </p:blipFill>
        <p:spPr>
          <a:xfrm>
            <a:off x="1221120" y="506160"/>
            <a:ext cx="9667080" cy="5914440"/>
          </a:xfrm>
          <a:prstGeom prst="rect">
            <a:avLst/>
          </a:prstGeom>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1024200" y="585360"/>
            <a:ext cx="9719280" cy="14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80000"/>
              </a:lnSpc>
            </a:pPr>
            <a:r>
              <a:rPr lang="es-CO" sz="5000" b="0" strike="noStrike" cap="all" spc="94">
                <a:solidFill>
                  <a:srgbClr val="0D0D0D"/>
                </a:solidFill>
                <a:latin typeface="Tw Cen MT Condensed"/>
              </a:rPr>
              <a:t>ROLES DE SCRUM</a:t>
            </a:r>
            <a:endParaRPr lang="es-CO" sz="5000" b="0" strike="noStrike" spc="-1">
              <a:latin typeface="Arial"/>
            </a:endParaRPr>
          </a:p>
        </p:txBody>
      </p:sp>
      <p:sp>
        <p:nvSpPr>
          <p:cNvPr id="110" name="CustomShape 2"/>
          <p:cNvSpPr/>
          <p:nvPr/>
        </p:nvSpPr>
        <p:spPr>
          <a:xfrm>
            <a:off x="1024200" y="2084760"/>
            <a:ext cx="10009080" cy="422388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oAutofit/>
          </a:bodyPr>
          <a:lstStyle/>
          <a:p>
            <a:pPr marL="91440" indent="-90720">
              <a:lnSpc>
                <a:spcPct val="90000"/>
              </a:lnSpc>
              <a:spcBef>
                <a:spcPts val="1199"/>
              </a:spcBef>
              <a:spcAft>
                <a:spcPts val="201"/>
              </a:spcAft>
              <a:buClr>
                <a:srgbClr val="1CADE4"/>
              </a:buClr>
              <a:buFont typeface="Tw Cen MT"/>
              <a:buChar char=" "/>
            </a:pPr>
            <a:r>
              <a:rPr lang="es-CO" sz="2200" b="0" strike="noStrike" spc="-1">
                <a:solidFill>
                  <a:srgbClr val="000000"/>
                </a:solidFill>
                <a:latin typeface="Tw Cen MT"/>
              </a:rPr>
              <a:t>Scrum define 3 roles los que permiten conformar el SCRUM TEAM (Equipo Scrum)</a:t>
            </a:r>
            <a:endParaRPr lang="es-CO" sz="2200" b="0" strike="noStrike" spc="-1">
              <a:latin typeface="Arial"/>
            </a:endParaRPr>
          </a:p>
          <a:p>
            <a:pPr>
              <a:lnSpc>
                <a:spcPct val="90000"/>
              </a:lnSpc>
              <a:spcBef>
                <a:spcPts val="1199"/>
              </a:spcBef>
              <a:spcAft>
                <a:spcPts val="201"/>
              </a:spcAft>
            </a:pPr>
            <a:endParaRPr lang="es-CO" sz="2200" b="0" strike="noStrike" spc="-1">
              <a:latin typeface="Arial"/>
            </a:endParaRPr>
          </a:p>
          <a:p>
            <a:pPr marL="91440" indent="-90720">
              <a:lnSpc>
                <a:spcPct val="90000"/>
              </a:lnSpc>
              <a:spcBef>
                <a:spcPts val="1199"/>
              </a:spcBef>
              <a:spcAft>
                <a:spcPts val="201"/>
              </a:spcAft>
              <a:buClr>
                <a:srgbClr val="1CADE4"/>
              </a:buClr>
              <a:buFont typeface="Tw Cen MT"/>
              <a:buChar char=" "/>
            </a:pPr>
            <a:r>
              <a:rPr lang="es-CO" sz="2200" b="0" strike="noStrike" spc="-1">
                <a:solidFill>
                  <a:srgbClr val="000000"/>
                </a:solidFill>
                <a:latin typeface="Tw Cen MT"/>
              </a:rPr>
              <a:t> Product Owner (Dueño del producto)</a:t>
            </a:r>
            <a:endParaRPr lang="es-CO" sz="2200" b="0" strike="noStrike" spc="-1">
              <a:latin typeface="Arial"/>
            </a:endParaRPr>
          </a:p>
          <a:p>
            <a:pPr marL="91440" indent="-90720">
              <a:lnSpc>
                <a:spcPct val="90000"/>
              </a:lnSpc>
              <a:spcBef>
                <a:spcPts val="1199"/>
              </a:spcBef>
              <a:spcAft>
                <a:spcPts val="201"/>
              </a:spcAft>
              <a:buClr>
                <a:srgbClr val="1CADE4"/>
              </a:buClr>
              <a:buFont typeface="Tw Cen MT"/>
              <a:buChar char=" "/>
            </a:pPr>
            <a:r>
              <a:rPr lang="es-CO" sz="2200" b="0" strike="noStrike" spc="-1">
                <a:solidFill>
                  <a:srgbClr val="000000"/>
                </a:solidFill>
                <a:latin typeface="Tw Cen MT"/>
              </a:rPr>
              <a:t> SCRUM Master </a:t>
            </a:r>
            <a:endParaRPr lang="es-CO" sz="2200" b="0" strike="noStrike" spc="-1">
              <a:latin typeface="Arial"/>
            </a:endParaRPr>
          </a:p>
          <a:p>
            <a:pPr marL="91440" indent="-90720">
              <a:lnSpc>
                <a:spcPct val="90000"/>
              </a:lnSpc>
              <a:spcBef>
                <a:spcPts val="1199"/>
              </a:spcBef>
              <a:spcAft>
                <a:spcPts val="201"/>
              </a:spcAft>
              <a:buClr>
                <a:srgbClr val="1CADE4"/>
              </a:buClr>
              <a:buFont typeface="Tw Cen MT"/>
              <a:buChar char=" "/>
            </a:pPr>
            <a:r>
              <a:rPr lang="es-CO" sz="2200" b="0" strike="noStrike" spc="-1">
                <a:solidFill>
                  <a:srgbClr val="000000"/>
                </a:solidFill>
                <a:latin typeface="Tw Cen MT"/>
              </a:rPr>
              <a:t> Development Team (Equipo de Desarrollo)</a:t>
            </a:r>
            <a:endParaRPr lang="es-CO" sz="2200" b="0" strike="noStrike" spc="-1">
              <a:latin typeface="Arial"/>
            </a:endParaRPr>
          </a:p>
        </p:txBody>
      </p:sp>
      <p:pic>
        <p:nvPicPr>
          <p:cNvPr id="111" name="Imagen 3"/>
          <p:cNvPicPr/>
          <p:nvPr/>
        </p:nvPicPr>
        <p:blipFill>
          <a:blip r:embed="rId2"/>
          <a:stretch/>
        </p:blipFill>
        <p:spPr>
          <a:xfrm>
            <a:off x="11188800" y="0"/>
            <a:ext cx="932400" cy="1011600"/>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1024200" y="585360"/>
            <a:ext cx="9719280" cy="14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80000"/>
              </a:lnSpc>
            </a:pPr>
            <a:r>
              <a:rPr lang="es-CO" sz="5000" b="0" strike="noStrike" cap="all" spc="94">
                <a:solidFill>
                  <a:srgbClr val="0D0D0D"/>
                </a:solidFill>
                <a:latin typeface="Tw Cen MT Condensed"/>
              </a:rPr>
              <a:t>PRODUCT OWNER</a:t>
            </a:r>
            <a:endParaRPr lang="es-CO" sz="5000" b="0" strike="noStrike" spc="-1">
              <a:latin typeface="Arial"/>
            </a:endParaRPr>
          </a:p>
        </p:txBody>
      </p:sp>
      <p:sp>
        <p:nvSpPr>
          <p:cNvPr id="113" name="CustomShape 2"/>
          <p:cNvSpPr/>
          <p:nvPr/>
        </p:nvSpPr>
        <p:spPr>
          <a:xfrm>
            <a:off x="1024200" y="2084760"/>
            <a:ext cx="10009080" cy="422388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ormAutofit/>
          </a:bodyPr>
          <a:lstStyle/>
          <a:p>
            <a:pPr marL="91440" indent="-90720">
              <a:lnSpc>
                <a:spcPct val="90000"/>
              </a:lnSpc>
              <a:spcBef>
                <a:spcPts val="1199"/>
              </a:spcBef>
              <a:spcAft>
                <a:spcPts val="201"/>
              </a:spcAft>
              <a:buClr>
                <a:srgbClr val="1CADE4"/>
              </a:buClr>
              <a:buFont typeface="Tw Cen MT"/>
              <a:buChar char=" "/>
            </a:pPr>
            <a:r>
              <a:rPr lang="es-CO" sz="2200" b="0" strike="noStrike" spc="-1">
                <a:solidFill>
                  <a:srgbClr val="000000"/>
                </a:solidFill>
                <a:latin typeface="Tw Cen MT"/>
              </a:rPr>
              <a:t>Es el responsable de maximizar el valor del producto y del trabajo del Equipo de Desarrollo. </a:t>
            </a:r>
            <a:endParaRPr lang="es-CO" sz="2200" b="0" strike="noStrike" spc="-1">
              <a:latin typeface="Arial"/>
            </a:endParaRPr>
          </a:p>
          <a:p>
            <a:pPr marL="91440" indent="-90720">
              <a:lnSpc>
                <a:spcPct val="90000"/>
              </a:lnSpc>
              <a:spcBef>
                <a:spcPts val="1199"/>
              </a:spcBef>
              <a:spcAft>
                <a:spcPts val="201"/>
              </a:spcAft>
              <a:buClr>
                <a:srgbClr val="1CADE4"/>
              </a:buClr>
              <a:buFont typeface="Tw Cen MT"/>
              <a:buChar char=" "/>
            </a:pPr>
            <a:r>
              <a:rPr lang="es-CO" sz="2200" b="0" strike="noStrike" spc="-1">
                <a:solidFill>
                  <a:srgbClr val="000000"/>
                </a:solidFill>
                <a:latin typeface="Tw Cen MT"/>
              </a:rPr>
              <a:t>El Dueño de Producto es la única persona responsable de gestionar la Pila de Producto (Product Backlog). La gestión de la Pila de Producto.</a:t>
            </a:r>
            <a:endParaRPr lang="es-CO" sz="2200" b="0" strike="noStrike" spc="-1">
              <a:latin typeface="Arial"/>
            </a:endParaRPr>
          </a:p>
        </p:txBody>
      </p:sp>
      <p:pic>
        <p:nvPicPr>
          <p:cNvPr id="114" name="Imagen 3"/>
          <p:cNvPicPr/>
          <p:nvPr/>
        </p:nvPicPr>
        <p:blipFill>
          <a:blip r:embed="rId2"/>
          <a:stretch/>
        </p:blipFill>
        <p:spPr>
          <a:xfrm>
            <a:off x="11188800" y="0"/>
            <a:ext cx="932400" cy="1011600"/>
          </a:xfrm>
          <a:prstGeom prst="rect">
            <a:avLst/>
          </a:prstGeom>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1024200" y="585360"/>
            <a:ext cx="9719280" cy="14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80000"/>
              </a:lnSpc>
            </a:pPr>
            <a:r>
              <a:rPr lang="es-CO" sz="5000" b="0" strike="noStrike" cap="all" spc="94">
                <a:solidFill>
                  <a:srgbClr val="0D0D0D"/>
                </a:solidFill>
                <a:latin typeface="Tw Cen MT Condensed"/>
              </a:rPr>
              <a:t>FUNCIONES DEL PRODUCT OWNER</a:t>
            </a:r>
            <a:endParaRPr lang="es-CO" sz="5000" b="0" strike="noStrike" spc="-1">
              <a:latin typeface="Arial"/>
            </a:endParaRPr>
          </a:p>
        </p:txBody>
      </p:sp>
      <p:sp>
        <p:nvSpPr>
          <p:cNvPr id="116" name="CustomShape 2"/>
          <p:cNvSpPr/>
          <p:nvPr/>
        </p:nvSpPr>
        <p:spPr>
          <a:xfrm>
            <a:off x="1024200" y="2084760"/>
            <a:ext cx="10009080" cy="422388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ormAutofit/>
          </a:bodyPr>
          <a:lstStyle/>
          <a:p>
            <a:pPr marL="91440" indent="-90720">
              <a:lnSpc>
                <a:spcPct val="90000"/>
              </a:lnSpc>
              <a:spcBef>
                <a:spcPts val="1199"/>
              </a:spcBef>
              <a:spcAft>
                <a:spcPts val="201"/>
              </a:spcAft>
              <a:buClr>
                <a:srgbClr val="1CADE4"/>
              </a:buClr>
              <a:buFont typeface="Tw Cen MT"/>
              <a:buChar char=" "/>
            </a:pPr>
            <a:r>
              <a:rPr lang="es-CO" sz="2200" b="0" strike="noStrike" spc="-1">
                <a:solidFill>
                  <a:srgbClr val="000000"/>
                </a:solidFill>
                <a:latin typeface="Tw Cen MT"/>
              </a:rPr>
              <a:t> Expresar claramente los elementos de la Pila de Producto; </a:t>
            </a:r>
            <a:endParaRPr lang="es-CO" sz="2200" b="0" strike="noStrike" spc="-1">
              <a:latin typeface="Arial"/>
            </a:endParaRPr>
          </a:p>
          <a:p>
            <a:pPr marL="91440" indent="-90720">
              <a:lnSpc>
                <a:spcPct val="90000"/>
              </a:lnSpc>
              <a:spcBef>
                <a:spcPts val="1199"/>
              </a:spcBef>
              <a:spcAft>
                <a:spcPts val="201"/>
              </a:spcAft>
              <a:buClr>
                <a:srgbClr val="1CADE4"/>
              </a:buClr>
              <a:buFont typeface="Tw Cen MT"/>
              <a:buChar char=" "/>
            </a:pPr>
            <a:r>
              <a:rPr lang="es-CO" sz="2200" b="0" strike="noStrike" spc="-1">
                <a:solidFill>
                  <a:srgbClr val="000000"/>
                </a:solidFill>
                <a:latin typeface="Tw Cen MT"/>
              </a:rPr>
              <a:t> Ordenar los elementos en la Pila de Producto para alcanzar los objetivos y misiones de la mejor manera posible; </a:t>
            </a:r>
            <a:endParaRPr lang="es-CO" sz="2200" b="0" strike="noStrike" spc="-1">
              <a:latin typeface="Arial"/>
            </a:endParaRPr>
          </a:p>
          <a:p>
            <a:pPr marL="91440" indent="-90720">
              <a:lnSpc>
                <a:spcPct val="90000"/>
              </a:lnSpc>
              <a:spcBef>
                <a:spcPts val="1199"/>
              </a:spcBef>
              <a:spcAft>
                <a:spcPts val="201"/>
              </a:spcAft>
              <a:buClr>
                <a:srgbClr val="1CADE4"/>
              </a:buClr>
              <a:buFont typeface="Tw Cen MT"/>
              <a:buChar char=" "/>
            </a:pPr>
            <a:r>
              <a:rPr lang="es-CO" sz="2200" b="0" strike="noStrike" spc="-1">
                <a:solidFill>
                  <a:srgbClr val="000000"/>
                </a:solidFill>
                <a:latin typeface="Tw Cen MT"/>
              </a:rPr>
              <a:t> Asegurar el valor del trabajo desempeñado por el Equipo de Desarrollo; </a:t>
            </a:r>
            <a:endParaRPr lang="es-CO" sz="2200" b="0" strike="noStrike" spc="-1">
              <a:latin typeface="Arial"/>
            </a:endParaRPr>
          </a:p>
          <a:p>
            <a:pPr marL="91440" indent="-90720">
              <a:lnSpc>
                <a:spcPct val="90000"/>
              </a:lnSpc>
              <a:spcBef>
                <a:spcPts val="1199"/>
              </a:spcBef>
              <a:spcAft>
                <a:spcPts val="201"/>
              </a:spcAft>
              <a:buClr>
                <a:srgbClr val="1CADE4"/>
              </a:buClr>
              <a:buFont typeface="Tw Cen MT"/>
              <a:buChar char=" "/>
            </a:pPr>
            <a:r>
              <a:rPr lang="es-CO" sz="2200" b="0" strike="noStrike" spc="-1">
                <a:solidFill>
                  <a:srgbClr val="000000"/>
                </a:solidFill>
                <a:latin typeface="Tw Cen MT"/>
              </a:rPr>
              <a:t> Asegurar que la Pila de Producto es visible, transparente y clara para todos, y que muestra aquello en lo que el equipo trabajará a continuación; </a:t>
            </a:r>
            <a:endParaRPr lang="es-CO" sz="2200" b="0" strike="noStrike" spc="-1">
              <a:latin typeface="Arial"/>
            </a:endParaRPr>
          </a:p>
          <a:p>
            <a:pPr marL="91440" indent="-90720">
              <a:lnSpc>
                <a:spcPct val="90000"/>
              </a:lnSpc>
              <a:spcBef>
                <a:spcPts val="1199"/>
              </a:spcBef>
              <a:spcAft>
                <a:spcPts val="201"/>
              </a:spcAft>
              <a:buClr>
                <a:srgbClr val="1CADE4"/>
              </a:buClr>
              <a:buFont typeface="Tw Cen MT"/>
              <a:buChar char=" "/>
            </a:pPr>
            <a:r>
              <a:rPr lang="es-CO" sz="2200" b="0" strike="noStrike" spc="-1">
                <a:solidFill>
                  <a:srgbClr val="000000"/>
                </a:solidFill>
                <a:latin typeface="Tw Cen MT"/>
              </a:rPr>
              <a:t> Asegurar que el Equipo de Desarrollo entiende los elementos de la Pila de Producto al nivel necesario. </a:t>
            </a:r>
            <a:endParaRPr lang="es-CO" sz="2200" b="0" strike="noStrike" spc="-1">
              <a:latin typeface="Arial"/>
            </a:endParaRPr>
          </a:p>
        </p:txBody>
      </p:sp>
      <p:pic>
        <p:nvPicPr>
          <p:cNvPr id="117" name="Imagen 3"/>
          <p:cNvPicPr/>
          <p:nvPr/>
        </p:nvPicPr>
        <p:blipFill>
          <a:blip r:embed="rId2"/>
          <a:stretch/>
        </p:blipFill>
        <p:spPr>
          <a:xfrm>
            <a:off x="11188800" y="0"/>
            <a:ext cx="932400" cy="101160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1024200" y="585360"/>
            <a:ext cx="9719280" cy="14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80000"/>
              </a:lnSpc>
            </a:pPr>
            <a:r>
              <a:rPr lang="es-CO" sz="5000" b="0" strike="noStrike" cap="all" spc="94">
                <a:solidFill>
                  <a:srgbClr val="0D0D0D"/>
                </a:solidFill>
                <a:latin typeface="Tw Cen MT Condensed"/>
              </a:rPr>
              <a:t>FUNCIONES DEL PRODUCT OWNER</a:t>
            </a:r>
            <a:endParaRPr lang="es-CO" sz="5000" b="0" strike="noStrike" spc="-1">
              <a:latin typeface="Arial"/>
            </a:endParaRPr>
          </a:p>
        </p:txBody>
      </p:sp>
      <p:sp>
        <p:nvSpPr>
          <p:cNvPr id="119" name="CustomShape 2"/>
          <p:cNvSpPr/>
          <p:nvPr/>
        </p:nvSpPr>
        <p:spPr>
          <a:xfrm>
            <a:off x="1024200" y="2084760"/>
            <a:ext cx="10009080" cy="422388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ormAutofit/>
          </a:bodyPr>
          <a:lstStyle/>
          <a:p>
            <a:pPr marL="91440" indent="-90720">
              <a:lnSpc>
                <a:spcPct val="90000"/>
              </a:lnSpc>
              <a:spcBef>
                <a:spcPts val="1199"/>
              </a:spcBef>
              <a:spcAft>
                <a:spcPts val="201"/>
              </a:spcAft>
              <a:buClr>
                <a:srgbClr val="1CADE4"/>
              </a:buClr>
              <a:buFont typeface="Tw Cen MT"/>
              <a:buChar char=" "/>
            </a:pPr>
            <a:r>
              <a:rPr lang="es-CO" sz="2200" b="0" strike="noStrike" spc="-1" dirty="0">
                <a:solidFill>
                  <a:srgbClr val="000000"/>
                </a:solidFill>
                <a:latin typeface="Tw Cen MT"/>
              </a:rPr>
              <a:t>El Dueño de Producto puede hacer el trabajo anterior, o delegarlo en el Equipo de Desarrollo. Sin embargo, en ambos casos el Dueño de Producto sigue siendo el responsable de dicho trabajo. </a:t>
            </a:r>
            <a:endParaRPr lang="es-CO" sz="2200" b="0" strike="noStrike" spc="-1" dirty="0">
              <a:latin typeface="Arial"/>
            </a:endParaRPr>
          </a:p>
          <a:p>
            <a:pPr>
              <a:lnSpc>
                <a:spcPct val="90000"/>
              </a:lnSpc>
              <a:spcBef>
                <a:spcPts val="1199"/>
              </a:spcBef>
              <a:spcAft>
                <a:spcPts val="201"/>
              </a:spcAft>
            </a:pPr>
            <a:endParaRPr lang="es-CO" sz="2200" b="0" strike="noStrike" spc="-1" dirty="0">
              <a:latin typeface="Arial"/>
            </a:endParaRPr>
          </a:p>
          <a:p>
            <a:pPr marL="91440" indent="-90720">
              <a:lnSpc>
                <a:spcPct val="90000"/>
              </a:lnSpc>
              <a:spcBef>
                <a:spcPts val="1199"/>
              </a:spcBef>
              <a:spcAft>
                <a:spcPts val="201"/>
              </a:spcAft>
              <a:buClr>
                <a:srgbClr val="1CADE4"/>
              </a:buClr>
              <a:buFont typeface="Tw Cen MT"/>
              <a:buChar char=" "/>
            </a:pPr>
            <a:r>
              <a:rPr lang="es-CO" sz="2200" b="0" strike="noStrike" spc="-1" dirty="0">
                <a:solidFill>
                  <a:srgbClr val="000000"/>
                </a:solidFill>
                <a:latin typeface="Tw Cen MT"/>
              </a:rPr>
              <a:t>El Dueño de Producto es una única persona, no un comité. Puede ocurrir que el Dueño de Producto refleje los deseos de un comité en la Pila de Producto, pero aquellos que quieran cambiar la prioridad de un elemento de la pila deben convencer al Dueño de Producto. </a:t>
            </a:r>
            <a:endParaRPr lang="es-CO" sz="2200" b="0" strike="noStrike" spc="-1" dirty="0">
              <a:latin typeface="Arial"/>
            </a:endParaRPr>
          </a:p>
        </p:txBody>
      </p:sp>
      <p:pic>
        <p:nvPicPr>
          <p:cNvPr id="120" name="Imagen 3"/>
          <p:cNvPicPr/>
          <p:nvPr/>
        </p:nvPicPr>
        <p:blipFill>
          <a:blip r:embed="rId2"/>
          <a:stretch/>
        </p:blipFill>
        <p:spPr>
          <a:xfrm>
            <a:off x="11188800" y="0"/>
            <a:ext cx="932400" cy="1011600"/>
          </a:xfrm>
          <a:prstGeom prst="rect">
            <a:avLst/>
          </a:prstGeom>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1024200" y="585360"/>
            <a:ext cx="9719280" cy="14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80000"/>
              </a:lnSpc>
            </a:pPr>
            <a:r>
              <a:rPr lang="es-CO" sz="5000" b="0" strike="noStrike" cap="all" spc="94">
                <a:solidFill>
                  <a:srgbClr val="0D0D0D"/>
                </a:solidFill>
                <a:latin typeface="Tw Cen MT Condensed"/>
              </a:rPr>
              <a:t>DEVELOPMENT TEAM</a:t>
            </a:r>
            <a:endParaRPr lang="es-CO" sz="5000" b="0" strike="noStrike" spc="-1">
              <a:latin typeface="Arial"/>
            </a:endParaRPr>
          </a:p>
        </p:txBody>
      </p:sp>
      <p:sp>
        <p:nvSpPr>
          <p:cNvPr id="122" name="CustomShape 2"/>
          <p:cNvSpPr/>
          <p:nvPr/>
        </p:nvSpPr>
        <p:spPr>
          <a:xfrm>
            <a:off x="1024200" y="2084760"/>
            <a:ext cx="10009080" cy="422388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oAutofit/>
          </a:bodyPr>
          <a:lstStyle/>
          <a:p>
            <a:pPr marL="91440" indent="-90720">
              <a:lnSpc>
                <a:spcPct val="90000"/>
              </a:lnSpc>
              <a:spcBef>
                <a:spcPts val="1199"/>
              </a:spcBef>
              <a:spcAft>
                <a:spcPts val="201"/>
              </a:spcAft>
              <a:buClr>
                <a:srgbClr val="1CADE4"/>
              </a:buClr>
              <a:buFont typeface="Tw Cen MT"/>
              <a:buChar char=" "/>
            </a:pPr>
            <a:r>
              <a:rPr lang="es-CO" sz="2200" b="0" strike="noStrike" spc="-1">
                <a:solidFill>
                  <a:srgbClr val="000000"/>
                </a:solidFill>
                <a:latin typeface="Tw Cen MT"/>
              </a:rPr>
              <a:t>El Equipo de Desarrollo consiste en los profesionales que desempeñan el trabajo de entregar un Incremento de producto “Hecho”, potencialmente utilizable, al final de cada Sprint. Sólo los miembros del Equipo de Desarrollo participan en la creación del Incremento. </a:t>
            </a:r>
            <a:endParaRPr lang="es-CO" sz="2200" b="0" strike="noStrike" spc="-1">
              <a:latin typeface="Arial"/>
            </a:endParaRPr>
          </a:p>
          <a:p>
            <a:pPr>
              <a:lnSpc>
                <a:spcPct val="90000"/>
              </a:lnSpc>
              <a:spcBef>
                <a:spcPts val="1199"/>
              </a:spcBef>
              <a:spcAft>
                <a:spcPts val="201"/>
              </a:spcAft>
            </a:pPr>
            <a:endParaRPr lang="es-CO" sz="2200" b="0" strike="noStrike" spc="-1">
              <a:latin typeface="Arial"/>
            </a:endParaRPr>
          </a:p>
          <a:p>
            <a:pPr marL="91440" indent="-90720">
              <a:lnSpc>
                <a:spcPct val="90000"/>
              </a:lnSpc>
              <a:spcBef>
                <a:spcPts val="1199"/>
              </a:spcBef>
              <a:spcAft>
                <a:spcPts val="201"/>
              </a:spcAft>
              <a:buClr>
                <a:srgbClr val="1CADE4"/>
              </a:buClr>
              <a:buFont typeface="Tw Cen MT"/>
              <a:buChar char=" "/>
            </a:pPr>
            <a:r>
              <a:rPr lang="es-CO" sz="2200" b="0" strike="noStrike" spc="-1">
                <a:solidFill>
                  <a:srgbClr val="000000"/>
                </a:solidFill>
                <a:latin typeface="Tw Cen MT"/>
              </a:rPr>
              <a:t>Los Equipos de Desarrollo se estructuran y reciben poderes por parte de la organización para organizar y gestionar su propio trabajo. La sinergia resultante optimiza la eficiencia y efectividad general del Equipo de Desarrollo. </a:t>
            </a:r>
            <a:endParaRPr lang="es-CO" sz="2200" b="0" strike="noStrike" spc="-1">
              <a:latin typeface="Arial"/>
            </a:endParaRPr>
          </a:p>
          <a:p>
            <a:pPr>
              <a:lnSpc>
                <a:spcPct val="90000"/>
              </a:lnSpc>
              <a:spcBef>
                <a:spcPts val="1199"/>
              </a:spcBef>
              <a:spcAft>
                <a:spcPts val="201"/>
              </a:spcAft>
            </a:pPr>
            <a:endParaRPr lang="es-CO" sz="2200" b="0" strike="noStrike" spc="-1">
              <a:latin typeface="Arial"/>
            </a:endParaRPr>
          </a:p>
        </p:txBody>
      </p:sp>
      <p:pic>
        <p:nvPicPr>
          <p:cNvPr id="123" name="Imagen 3"/>
          <p:cNvPicPr/>
          <p:nvPr/>
        </p:nvPicPr>
        <p:blipFill>
          <a:blip r:embed="rId2"/>
          <a:stretch/>
        </p:blipFill>
        <p:spPr>
          <a:xfrm>
            <a:off x="11188800" y="0"/>
            <a:ext cx="932400" cy="1011600"/>
          </a:xfrm>
          <a:prstGeom prst="rect">
            <a:avLst/>
          </a:prstGeom>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1024200" y="585360"/>
            <a:ext cx="9719280" cy="14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80000"/>
              </a:lnSpc>
            </a:pPr>
            <a:r>
              <a:rPr lang="es-CO" sz="5000" b="0" strike="noStrike" cap="all" spc="94" dirty="0">
                <a:solidFill>
                  <a:srgbClr val="0D0D0D"/>
                </a:solidFill>
                <a:latin typeface="Tw Cen MT Condensed"/>
              </a:rPr>
              <a:t>Características - DEVELOPMENT TEAM</a:t>
            </a:r>
            <a:endParaRPr lang="es-CO" sz="5000" b="0" strike="noStrike" spc="-1" dirty="0">
              <a:latin typeface="Arial"/>
            </a:endParaRPr>
          </a:p>
        </p:txBody>
      </p:sp>
      <p:sp>
        <p:nvSpPr>
          <p:cNvPr id="125" name="CustomShape 2"/>
          <p:cNvSpPr/>
          <p:nvPr/>
        </p:nvSpPr>
        <p:spPr>
          <a:xfrm>
            <a:off x="1024200" y="2084760"/>
            <a:ext cx="10009080" cy="422388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ormAutofit fontScale="93500" lnSpcReduction="10000"/>
          </a:bodyPr>
          <a:lstStyle/>
          <a:p>
            <a:pPr marL="91440" indent="-90720">
              <a:lnSpc>
                <a:spcPct val="90000"/>
              </a:lnSpc>
              <a:spcBef>
                <a:spcPts val="1199"/>
              </a:spcBef>
              <a:spcAft>
                <a:spcPts val="201"/>
              </a:spcAft>
              <a:buClr>
                <a:srgbClr val="1CADE4"/>
              </a:buClr>
              <a:buFont typeface="Tw Cen MT"/>
              <a:buChar char=" "/>
            </a:pPr>
            <a:r>
              <a:rPr lang="es-CO" sz="2200" b="0" strike="noStrike" spc="-1" dirty="0">
                <a:solidFill>
                  <a:srgbClr val="000000"/>
                </a:solidFill>
                <a:latin typeface="Tw Cen MT"/>
              </a:rPr>
              <a:t> Son auto organizados. Nadie (ni siquiera el Scrum Master) indica al Equipo de Desarrollo cómo convertir elementos de la Pila de Producto en Incrementos de funcionalidad potencialmente entregables; </a:t>
            </a:r>
            <a:endParaRPr lang="es-CO" sz="2200" b="0" strike="noStrike" spc="-1" dirty="0">
              <a:latin typeface="Arial"/>
            </a:endParaRPr>
          </a:p>
          <a:p>
            <a:pPr marL="91440" indent="-90720">
              <a:lnSpc>
                <a:spcPct val="90000"/>
              </a:lnSpc>
              <a:spcBef>
                <a:spcPts val="1199"/>
              </a:spcBef>
              <a:spcAft>
                <a:spcPts val="201"/>
              </a:spcAft>
              <a:buClr>
                <a:srgbClr val="1CADE4"/>
              </a:buClr>
              <a:buFont typeface="Tw Cen MT"/>
              <a:buChar char=" "/>
            </a:pPr>
            <a:r>
              <a:rPr lang="es-CO" sz="2200" b="0" strike="noStrike" spc="-1" dirty="0">
                <a:solidFill>
                  <a:srgbClr val="000000"/>
                </a:solidFill>
                <a:latin typeface="Tw Cen MT"/>
              </a:rPr>
              <a:t> Los Equipos de Desarrollo son multifuncionales, contando como equipo con todas las habilidades necesarias para crear un Incremento de producto; </a:t>
            </a:r>
            <a:endParaRPr lang="es-CO" sz="2200" b="0" strike="noStrike" spc="-1" dirty="0">
              <a:latin typeface="Arial"/>
            </a:endParaRPr>
          </a:p>
          <a:p>
            <a:pPr marL="91440" indent="-90720">
              <a:lnSpc>
                <a:spcPct val="90000"/>
              </a:lnSpc>
              <a:spcBef>
                <a:spcPts val="1199"/>
              </a:spcBef>
              <a:spcAft>
                <a:spcPts val="201"/>
              </a:spcAft>
              <a:buClr>
                <a:srgbClr val="1CADE4"/>
              </a:buClr>
              <a:buFont typeface="Tw Cen MT"/>
              <a:buChar char=" "/>
            </a:pPr>
            <a:r>
              <a:rPr lang="es-CO" sz="2200" b="0" strike="noStrike" spc="-1" dirty="0">
                <a:solidFill>
                  <a:srgbClr val="000000"/>
                </a:solidFill>
                <a:latin typeface="Tw Cen MT"/>
              </a:rPr>
              <a:t> Scrum no reconoce títulos para los miembros de un Equipo de Desarrollo, todos son Desarrolladores. Independientemente del trabajo que realice cada persona, no hay excepciones a esta regla; </a:t>
            </a:r>
            <a:endParaRPr lang="es-CO" sz="2200" b="0" strike="noStrike" spc="-1" dirty="0">
              <a:latin typeface="Arial"/>
            </a:endParaRPr>
          </a:p>
          <a:p>
            <a:pPr marL="91440" indent="-90720">
              <a:lnSpc>
                <a:spcPct val="90000"/>
              </a:lnSpc>
              <a:spcBef>
                <a:spcPts val="1199"/>
              </a:spcBef>
              <a:spcAft>
                <a:spcPts val="201"/>
              </a:spcAft>
              <a:buClr>
                <a:srgbClr val="1CADE4"/>
              </a:buClr>
              <a:buFont typeface="Tw Cen MT"/>
              <a:buChar char=" "/>
            </a:pPr>
            <a:r>
              <a:rPr lang="es-CO" sz="2200" b="0" strike="noStrike" spc="-1" dirty="0">
                <a:solidFill>
                  <a:srgbClr val="000000"/>
                </a:solidFill>
                <a:latin typeface="Tw Cen MT"/>
              </a:rPr>
              <a:t> Miembros individuales del Equipo de Desarrollo pueden tener habilidades especializadas o áreas en las que estén más enfocados, pero la responsabilidad recae en el Equipo de Desarrollo como un todo; </a:t>
            </a:r>
            <a:endParaRPr lang="es-CO" sz="2200" b="0" strike="noStrike" spc="-1" dirty="0">
              <a:latin typeface="Arial"/>
            </a:endParaRPr>
          </a:p>
          <a:p>
            <a:pPr marL="91440" indent="-90720">
              <a:lnSpc>
                <a:spcPct val="90000"/>
              </a:lnSpc>
              <a:spcBef>
                <a:spcPts val="1199"/>
              </a:spcBef>
              <a:spcAft>
                <a:spcPts val="201"/>
              </a:spcAft>
              <a:buClr>
                <a:srgbClr val="1CADE4"/>
              </a:buClr>
              <a:buFont typeface="Tw Cen MT"/>
              <a:buChar char=" "/>
            </a:pPr>
            <a:r>
              <a:rPr lang="es-CO" sz="2200" b="0" strike="noStrike" spc="-1" dirty="0">
                <a:solidFill>
                  <a:srgbClr val="000000"/>
                </a:solidFill>
                <a:latin typeface="Tw Cen MT"/>
              </a:rPr>
              <a:t> Los Equipos de Desarrollo no contienen </a:t>
            </a:r>
            <a:r>
              <a:rPr lang="es-CO" sz="2200" b="0" strike="noStrike" spc="-1" dirty="0" err="1">
                <a:solidFill>
                  <a:srgbClr val="000000"/>
                </a:solidFill>
                <a:latin typeface="Tw Cen MT"/>
              </a:rPr>
              <a:t>sub-equipos</a:t>
            </a:r>
            <a:r>
              <a:rPr lang="es-CO" sz="2200" b="0" strike="noStrike" spc="-1" dirty="0">
                <a:solidFill>
                  <a:srgbClr val="000000"/>
                </a:solidFill>
                <a:latin typeface="Tw Cen MT"/>
              </a:rPr>
              <a:t> dedicados a dominios concretos como pruebas o análisis de negocio. </a:t>
            </a:r>
            <a:endParaRPr lang="es-CO" sz="2200" b="0" strike="noStrike" spc="-1" dirty="0">
              <a:latin typeface="Arial"/>
            </a:endParaRPr>
          </a:p>
          <a:p>
            <a:pPr>
              <a:lnSpc>
                <a:spcPct val="90000"/>
              </a:lnSpc>
              <a:spcBef>
                <a:spcPts val="1199"/>
              </a:spcBef>
              <a:spcAft>
                <a:spcPts val="201"/>
              </a:spcAft>
            </a:pPr>
            <a:endParaRPr lang="es-CO" sz="2200" b="0" strike="noStrike" spc="-1" dirty="0">
              <a:latin typeface="Arial"/>
            </a:endParaRPr>
          </a:p>
        </p:txBody>
      </p:sp>
      <p:pic>
        <p:nvPicPr>
          <p:cNvPr id="126" name="Imagen 3"/>
          <p:cNvPicPr/>
          <p:nvPr/>
        </p:nvPicPr>
        <p:blipFill>
          <a:blip r:embed="rId2"/>
          <a:stretch/>
        </p:blipFill>
        <p:spPr>
          <a:xfrm>
            <a:off x="11188800" y="0"/>
            <a:ext cx="932400" cy="1011600"/>
          </a:xfrm>
          <a:prstGeom prst="rect">
            <a:avLst/>
          </a:prstGeom>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1024200" y="585360"/>
            <a:ext cx="9719280" cy="14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80000"/>
              </a:lnSpc>
            </a:pPr>
            <a:r>
              <a:rPr lang="es-CO" sz="5000" b="0" strike="noStrike" cap="all" spc="94">
                <a:solidFill>
                  <a:srgbClr val="0D0D0D"/>
                </a:solidFill>
                <a:latin typeface="Tw Cen MT Condensed"/>
              </a:rPr>
              <a:t>Características - DEVELOPMENT TEAM</a:t>
            </a:r>
            <a:endParaRPr lang="es-CO" sz="5000" b="0" strike="noStrike" spc="-1">
              <a:latin typeface="Arial"/>
            </a:endParaRPr>
          </a:p>
        </p:txBody>
      </p:sp>
      <p:sp>
        <p:nvSpPr>
          <p:cNvPr id="128" name="CustomShape 2"/>
          <p:cNvSpPr/>
          <p:nvPr/>
        </p:nvSpPr>
        <p:spPr>
          <a:xfrm>
            <a:off x="1024200" y="2084760"/>
            <a:ext cx="10009080" cy="422388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ormAutofit/>
          </a:bodyPr>
          <a:lstStyle/>
          <a:p>
            <a:pPr marL="91440" indent="-90720">
              <a:lnSpc>
                <a:spcPct val="90000"/>
              </a:lnSpc>
              <a:spcBef>
                <a:spcPts val="1199"/>
              </a:spcBef>
              <a:spcAft>
                <a:spcPts val="201"/>
              </a:spcAft>
              <a:buClr>
                <a:srgbClr val="1CADE4"/>
              </a:buClr>
              <a:buFont typeface="Tw Cen MT"/>
              <a:buChar char=" "/>
            </a:pPr>
            <a:r>
              <a:rPr lang="es-CO" sz="2200" b="0" strike="noStrike" spc="-1">
                <a:solidFill>
                  <a:srgbClr val="000000"/>
                </a:solidFill>
                <a:latin typeface="Tw Cen MT"/>
              </a:rPr>
              <a:t>El tamaño óptimo del Equipo de Desarrollo es lo suficientemente pequeño como para permanecer ágil, y lo suficientemente grande como para completar una cantidad de trabajo significativa. </a:t>
            </a:r>
            <a:endParaRPr lang="es-CO" sz="2200" b="0" strike="noStrike" spc="-1">
              <a:latin typeface="Arial"/>
            </a:endParaRPr>
          </a:p>
          <a:p>
            <a:pPr>
              <a:lnSpc>
                <a:spcPct val="90000"/>
              </a:lnSpc>
              <a:spcBef>
                <a:spcPts val="1199"/>
              </a:spcBef>
              <a:spcAft>
                <a:spcPts val="201"/>
              </a:spcAft>
            </a:pPr>
            <a:endParaRPr lang="es-CO" sz="2200" b="0" strike="noStrike" spc="-1">
              <a:latin typeface="Arial"/>
            </a:endParaRPr>
          </a:p>
          <a:p>
            <a:pPr marL="91440" indent="-90720">
              <a:lnSpc>
                <a:spcPct val="90000"/>
              </a:lnSpc>
              <a:spcBef>
                <a:spcPts val="1199"/>
              </a:spcBef>
              <a:spcAft>
                <a:spcPts val="201"/>
              </a:spcAft>
              <a:buClr>
                <a:srgbClr val="1CADE4"/>
              </a:buClr>
              <a:buFont typeface="Tw Cen MT"/>
              <a:buChar char=" "/>
            </a:pPr>
            <a:r>
              <a:rPr lang="es-CO" sz="2200" b="0" strike="noStrike" spc="-1">
                <a:solidFill>
                  <a:srgbClr val="000000"/>
                </a:solidFill>
                <a:latin typeface="Tw Cen MT"/>
              </a:rPr>
              <a:t>“No menos de 3, no más de 9”</a:t>
            </a:r>
            <a:endParaRPr lang="es-CO" sz="2200" b="0" strike="noStrike" spc="-1">
              <a:latin typeface="Arial"/>
            </a:endParaRPr>
          </a:p>
          <a:p>
            <a:pPr>
              <a:lnSpc>
                <a:spcPct val="90000"/>
              </a:lnSpc>
              <a:spcBef>
                <a:spcPts val="1199"/>
              </a:spcBef>
              <a:spcAft>
                <a:spcPts val="201"/>
              </a:spcAft>
            </a:pPr>
            <a:endParaRPr lang="es-CO" sz="2200" b="0" strike="noStrike" spc="-1">
              <a:latin typeface="Arial"/>
            </a:endParaRPr>
          </a:p>
        </p:txBody>
      </p:sp>
      <p:pic>
        <p:nvPicPr>
          <p:cNvPr id="129" name="Imagen 3"/>
          <p:cNvPicPr/>
          <p:nvPr/>
        </p:nvPicPr>
        <p:blipFill>
          <a:blip r:embed="rId2"/>
          <a:stretch/>
        </p:blipFill>
        <p:spPr>
          <a:xfrm>
            <a:off x="11188800" y="0"/>
            <a:ext cx="932400" cy="1011600"/>
          </a:xfrm>
          <a:prstGeom prst="rect">
            <a:avLst/>
          </a:prstGeom>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1024200" y="585360"/>
            <a:ext cx="9719280" cy="14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80000"/>
              </a:lnSpc>
            </a:pPr>
            <a:r>
              <a:rPr lang="es-CO" sz="5000" b="0" strike="noStrike" cap="all" spc="94">
                <a:solidFill>
                  <a:srgbClr val="0D0D0D"/>
                </a:solidFill>
                <a:latin typeface="Tw Cen MT Condensed"/>
              </a:rPr>
              <a:t>SCRUM MASTER</a:t>
            </a:r>
            <a:endParaRPr lang="es-CO" sz="5000" b="0" strike="noStrike" spc="-1">
              <a:latin typeface="Arial"/>
            </a:endParaRPr>
          </a:p>
        </p:txBody>
      </p:sp>
      <p:sp>
        <p:nvSpPr>
          <p:cNvPr id="131" name="CustomShape 2"/>
          <p:cNvSpPr/>
          <p:nvPr/>
        </p:nvSpPr>
        <p:spPr>
          <a:xfrm>
            <a:off x="1024200" y="2084760"/>
            <a:ext cx="10009080" cy="422388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oAutofit/>
          </a:bodyPr>
          <a:lstStyle/>
          <a:p>
            <a:pPr marL="91440" indent="-90720">
              <a:lnSpc>
                <a:spcPct val="90000"/>
              </a:lnSpc>
              <a:spcBef>
                <a:spcPts val="1199"/>
              </a:spcBef>
              <a:spcAft>
                <a:spcPts val="201"/>
              </a:spcAft>
              <a:buClr>
                <a:srgbClr val="1CADE4"/>
              </a:buClr>
              <a:buFont typeface="Tw Cen MT"/>
              <a:buChar char=" "/>
            </a:pPr>
            <a:r>
              <a:rPr lang="es-CO" sz="2200" b="0" strike="noStrike" spc="-1">
                <a:solidFill>
                  <a:srgbClr val="000000"/>
                </a:solidFill>
                <a:latin typeface="Tw Cen MT"/>
              </a:rPr>
              <a:t>El Scrum Master es el responsable de asegurar que Scrum es entendido y llevado a cabo. Los Scrum Masters hacen esto asegurándose de que el Equipo Scrum trabaja ajustándose a la teoría, prácticas y reglas de Scrum. El Scrum Master es un líder servil, al servicio del Equipo Scrum. </a:t>
            </a:r>
            <a:endParaRPr lang="es-CO" sz="2200" b="0" strike="noStrike" spc="-1">
              <a:latin typeface="Arial"/>
            </a:endParaRPr>
          </a:p>
          <a:p>
            <a:pPr marL="91440" indent="-90720">
              <a:lnSpc>
                <a:spcPct val="90000"/>
              </a:lnSpc>
              <a:spcBef>
                <a:spcPts val="1199"/>
              </a:spcBef>
              <a:spcAft>
                <a:spcPts val="201"/>
              </a:spcAft>
              <a:buClr>
                <a:srgbClr val="1CADE4"/>
              </a:buClr>
              <a:buFont typeface="Tw Cen MT"/>
              <a:buChar char=" "/>
            </a:pPr>
            <a:r>
              <a:rPr lang="es-CO" sz="2200" b="0" strike="noStrike" spc="-1">
                <a:solidFill>
                  <a:srgbClr val="000000"/>
                </a:solidFill>
                <a:latin typeface="Tw Cen MT"/>
              </a:rPr>
              <a:t>El Scrum Master ayuda a las personas externas al Equipo Scrum a entender qué interacciones con el Equipo Scrum pueden ser de ayuda y cuáles no. El Scrum Master ayuda a todos a modificar estas interacciones, para maximizar el valor creado por el Equipo Scrum. </a:t>
            </a:r>
            <a:endParaRPr lang="es-CO" sz="2200" b="0" strike="noStrike" spc="-1">
              <a:latin typeface="Arial"/>
            </a:endParaRPr>
          </a:p>
          <a:p>
            <a:pPr marL="91440" indent="-90720">
              <a:lnSpc>
                <a:spcPct val="90000"/>
              </a:lnSpc>
              <a:spcBef>
                <a:spcPts val="1199"/>
              </a:spcBef>
              <a:spcAft>
                <a:spcPts val="201"/>
              </a:spcAft>
              <a:buClr>
                <a:srgbClr val="1CADE4"/>
              </a:buClr>
              <a:buFont typeface="Tw Cen MT"/>
              <a:buChar char=" "/>
            </a:pPr>
            <a:r>
              <a:rPr lang="es-CO" sz="2200" b="0" strike="noStrike" spc="-1">
                <a:solidFill>
                  <a:srgbClr val="000000"/>
                </a:solidFill>
                <a:latin typeface="Tw Cen MT"/>
              </a:rPr>
              <a:t>El Scrum Master es un Moderador!</a:t>
            </a:r>
            <a:endParaRPr lang="es-CO" sz="2200" b="0" strike="noStrike" spc="-1">
              <a:latin typeface="Arial"/>
            </a:endParaRPr>
          </a:p>
        </p:txBody>
      </p:sp>
      <p:pic>
        <p:nvPicPr>
          <p:cNvPr id="132" name="Imagen 3"/>
          <p:cNvPicPr/>
          <p:nvPr/>
        </p:nvPicPr>
        <p:blipFill>
          <a:blip r:embed="rId2"/>
          <a:stretch/>
        </p:blipFill>
        <p:spPr>
          <a:xfrm>
            <a:off x="11188800" y="0"/>
            <a:ext cx="932400" cy="1011600"/>
          </a:xfrm>
          <a:prstGeom prst="rect">
            <a:avLst/>
          </a:prstGeom>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
          <p:cNvSpPr/>
          <p:nvPr/>
        </p:nvSpPr>
        <p:spPr>
          <a:xfrm>
            <a:off x="1024200" y="585360"/>
            <a:ext cx="9719280" cy="14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80000"/>
              </a:lnSpc>
            </a:pPr>
            <a:r>
              <a:rPr lang="es-CO" sz="5000" b="0" strike="noStrike" cap="all" spc="94">
                <a:solidFill>
                  <a:srgbClr val="0D0D0D"/>
                </a:solidFill>
                <a:latin typeface="Tw Cen MT Condensed"/>
              </a:rPr>
              <a:t>EL SCRUM MASTER CON EL PRODUCT OWNER</a:t>
            </a:r>
            <a:endParaRPr lang="es-CO" sz="5000" b="0" strike="noStrike" spc="-1">
              <a:latin typeface="Arial"/>
            </a:endParaRPr>
          </a:p>
        </p:txBody>
      </p:sp>
      <p:sp>
        <p:nvSpPr>
          <p:cNvPr id="134" name="CustomShape 2"/>
          <p:cNvSpPr/>
          <p:nvPr/>
        </p:nvSpPr>
        <p:spPr>
          <a:xfrm>
            <a:off x="1024200" y="2084760"/>
            <a:ext cx="10009080" cy="422388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oAutofit/>
          </a:bodyPr>
          <a:lstStyle/>
          <a:p>
            <a:pPr marL="91440" indent="-90720">
              <a:lnSpc>
                <a:spcPct val="90000"/>
              </a:lnSpc>
              <a:spcBef>
                <a:spcPts val="1199"/>
              </a:spcBef>
              <a:spcAft>
                <a:spcPts val="201"/>
              </a:spcAft>
              <a:buClr>
                <a:srgbClr val="1CADE4"/>
              </a:buClr>
              <a:buFont typeface="Tw Cen MT"/>
              <a:buChar char=" "/>
            </a:pPr>
            <a:r>
              <a:rPr lang="es-CO" sz="2200" b="0" strike="noStrike" spc="-1">
                <a:solidFill>
                  <a:srgbClr val="000000"/>
                </a:solidFill>
                <a:latin typeface="Tw Cen MT"/>
              </a:rPr>
              <a:t>El Scrum Master da servicio al Dueño de Producto de varias formas, incluyendo: </a:t>
            </a:r>
            <a:endParaRPr lang="es-CO" sz="2200" b="0" strike="noStrike" spc="-1">
              <a:latin typeface="Arial"/>
            </a:endParaRPr>
          </a:p>
          <a:p>
            <a:pPr marL="91440" indent="-90720">
              <a:lnSpc>
                <a:spcPct val="90000"/>
              </a:lnSpc>
              <a:spcBef>
                <a:spcPts val="1199"/>
              </a:spcBef>
              <a:spcAft>
                <a:spcPts val="201"/>
              </a:spcAft>
              <a:buClr>
                <a:srgbClr val="1CADE4"/>
              </a:buClr>
              <a:buFont typeface="Tw Cen MT"/>
              <a:buChar char=" "/>
            </a:pPr>
            <a:r>
              <a:rPr lang="es-CO" sz="2200" b="0" strike="noStrike" spc="-1">
                <a:solidFill>
                  <a:srgbClr val="000000"/>
                </a:solidFill>
                <a:latin typeface="Tw Cen MT"/>
              </a:rPr>
              <a:t> Encontrar técnicas para gestionar la Pila de Producto de manera efectiva; </a:t>
            </a:r>
            <a:endParaRPr lang="es-CO" sz="2200" b="0" strike="noStrike" spc="-1">
              <a:latin typeface="Arial"/>
            </a:endParaRPr>
          </a:p>
          <a:p>
            <a:pPr marL="91440" indent="-90720">
              <a:lnSpc>
                <a:spcPct val="90000"/>
              </a:lnSpc>
              <a:spcBef>
                <a:spcPts val="1199"/>
              </a:spcBef>
              <a:spcAft>
                <a:spcPts val="201"/>
              </a:spcAft>
              <a:buClr>
                <a:srgbClr val="1CADE4"/>
              </a:buClr>
              <a:buFont typeface="Tw Cen MT"/>
              <a:buChar char=" "/>
            </a:pPr>
            <a:r>
              <a:rPr lang="es-CO" sz="2200" b="0" strike="noStrike" spc="-1">
                <a:solidFill>
                  <a:srgbClr val="000000"/>
                </a:solidFill>
                <a:latin typeface="Tw Cen MT"/>
              </a:rPr>
              <a:t> Comunicar claramente la visión, los objetivos y los elementos de la Pila de Producto al Equipo de Desarrollo; </a:t>
            </a:r>
            <a:endParaRPr lang="es-CO" sz="2200" b="0" strike="noStrike" spc="-1">
              <a:latin typeface="Arial"/>
            </a:endParaRPr>
          </a:p>
          <a:p>
            <a:pPr marL="91440" indent="-90720">
              <a:lnSpc>
                <a:spcPct val="90000"/>
              </a:lnSpc>
              <a:spcBef>
                <a:spcPts val="1199"/>
              </a:spcBef>
              <a:spcAft>
                <a:spcPts val="201"/>
              </a:spcAft>
              <a:buClr>
                <a:srgbClr val="1CADE4"/>
              </a:buClr>
              <a:buFont typeface="Tw Cen MT"/>
              <a:buChar char=" "/>
            </a:pPr>
            <a:r>
              <a:rPr lang="es-CO" sz="2200" b="0" strike="noStrike" spc="-1">
                <a:solidFill>
                  <a:srgbClr val="000000"/>
                </a:solidFill>
                <a:latin typeface="Tw Cen MT"/>
              </a:rPr>
              <a:t> Enseñar al Equipo Scrum a crear elementos de la Pila de Producto claros y concisos; </a:t>
            </a:r>
            <a:endParaRPr lang="es-CO" sz="2200" b="0" strike="noStrike" spc="-1">
              <a:latin typeface="Arial"/>
            </a:endParaRPr>
          </a:p>
          <a:p>
            <a:pPr marL="91440" indent="-90720">
              <a:lnSpc>
                <a:spcPct val="90000"/>
              </a:lnSpc>
              <a:spcBef>
                <a:spcPts val="1199"/>
              </a:spcBef>
              <a:spcAft>
                <a:spcPts val="201"/>
              </a:spcAft>
              <a:buClr>
                <a:srgbClr val="1CADE4"/>
              </a:buClr>
              <a:buFont typeface="Tw Cen MT"/>
              <a:buChar char=" "/>
            </a:pPr>
            <a:r>
              <a:rPr lang="es-CO" sz="2200" b="0" strike="noStrike" spc="-1">
                <a:solidFill>
                  <a:srgbClr val="000000"/>
                </a:solidFill>
                <a:latin typeface="Tw Cen MT"/>
              </a:rPr>
              <a:t> Entender la planificación a largo plazo del producto en un entorno empírico; </a:t>
            </a:r>
            <a:endParaRPr lang="es-CO" sz="2200" b="0" strike="noStrike" spc="-1">
              <a:latin typeface="Arial"/>
            </a:endParaRPr>
          </a:p>
          <a:p>
            <a:pPr marL="91440" indent="-90720">
              <a:lnSpc>
                <a:spcPct val="90000"/>
              </a:lnSpc>
              <a:spcBef>
                <a:spcPts val="1199"/>
              </a:spcBef>
              <a:spcAft>
                <a:spcPts val="201"/>
              </a:spcAft>
              <a:buClr>
                <a:srgbClr val="1CADE4"/>
              </a:buClr>
              <a:buFont typeface="Tw Cen MT"/>
              <a:buChar char=" "/>
            </a:pPr>
            <a:r>
              <a:rPr lang="es-CO" sz="2200" b="0" strike="noStrike" spc="-1">
                <a:solidFill>
                  <a:srgbClr val="000000"/>
                </a:solidFill>
                <a:latin typeface="Tw Cen MT"/>
              </a:rPr>
              <a:t> Entender y practicar la agilidad; </a:t>
            </a:r>
            <a:endParaRPr lang="es-CO" sz="2200" b="0" strike="noStrike" spc="-1">
              <a:latin typeface="Arial"/>
            </a:endParaRPr>
          </a:p>
          <a:p>
            <a:pPr marL="91440" indent="-90720">
              <a:lnSpc>
                <a:spcPct val="90000"/>
              </a:lnSpc>
              <a:spcBef>
                <a:spcPts val="1199"/>
              </a:spcBef>
              <a:spcAft>
                <a:spcPts val="201"/>
              </a:spcAft>
              <a:buClr>
                <a:srgbClr val="1CADE4"/>
              </a:buClr>
              <a:buFont typeface="Tw Cen MT"/>
              <a:buChar char=" "/>
            </a:pPr>
            <a:r>
              <a:rPr lang="es-CO" sz="2200" b="0" strike="noStrike" spc="-1">
                <a:solidFill>
                  <a:srgbClr val="000000"/>
                </a:solidFill>
                <a:latin typeface="Tw Cen MT"/>
              </a:rPr>
              <a:t> Facilitar los eventos de Scrum según se requiera o necesite. </a:t>
            </a:r>
            <a:endParaRPr lang="es-CO" sz="2200" b="0" strike="noStrike" spc="-1">
              <a:latin typeface="Arial"/>
            </a:endParaRPr>
          </a:p>
        </p:txBody>
      </p:sp>
      <p:pic>
        <p:nvPicPr>
          <p:cNvPr id="135" name="Imagen 3"/>
          <p:cNvPicPr/>
          <p:nvPr/>
        </p:nvPicPr>
        <p:blipFill>
          <a:blip r:embed="rId2"/>
          <a:stretch/>
        </p:blipFill>
        <p:spPr>
          <a:xfrm>
            <a:off x="11188800" y="0"/>
            <a:ext cx="932400" cy="101160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1024200" y="585360"/>
            <a:ext cx="9719280" cy="14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80000"/>
              </a:lnSpc>
            </a:pPr>
            <a:r>
              <a:rPr lang="es-CO" sz="5000" b="0" strike="noStrike" cap="all" spc="94">
                <a:solidFill>
                  <a:srgbClr val="0D0D0D"/>
                </a:solidFill>
                <a:latin typeface="Tw Cen MT Condensed"/>
              </a:rPr>
              <a:t>¿Qué es SCRUM?		</a:t>
            </a:r>
            <a:endParaRPr lang="es-CO" sz="5000" b="0" strike="noStrike" spc="-1">
              <a:latin typeface="Arial"/>
            </a:endParaRPr>
          </a:p>
        </p:txBody>
      </p:sp>
      <p:sp>
        <p:nvSpPr>
          <p:cNvPr id="86" name="CustomShape 2"/>
          <p:cNvSpPr/>
          <p:nvPr/>
        </p:nvSpPr>
        <p:spPr>
          <a:xfrm>
            <a:off x="1024200" y="2084760"/>
            <a:ext cx="10009080" cy="422388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oAutofit/>
          </a:bodyPr>
          <a:lstStyle/>
          <a:p>
            <a:pPr marL="91440" indent="-90720">
              <a:lnSpc>
                <a:spcPct val="90000"/>
              </a:lnSpc>
              <a:spcBef>
                <a:spcPts val="1199"/>
              </a:spcBef>
              <a:spcAft>
                <a:spcPts val="201"/>
              </a:spcAft>
              <a:buClr>
                <a:srgbClr val="1CADE4"/>
              </a:buClr>
              <a:buFont typeface="Tw Cen MT"/>
              <a:buChar char=" "/>
            </a:pPr>
            <a:r>
              <a:rPr lang="es-CO" sz="2400" b="0" strike="noStrike" spc="-1" dirty="0">
                <a:solidFill>
                  <a:srgbClr val="000000"/>
                </a:solidFill>
                <a:latin typeface="Tw Cen MT"/>
              </a:rPr>
              <a:t>Una metodología ágil para desarrollar productos y servicios innovadores.</a:t>
            </a:r>
          </a:p>
          <a:p>
            <a:pPr marL="91440" indent="-90720">
              <a:lnSpc>
                <a:spcPct val="90000"/>
              </a:lnSpc>
              <a:spcBef>
                <a:spcPts val="1199"/>
              </a:spcBef>
              <a:spcAft>
                <a:spcPts val="201"/>
              </a:spcAft>
              <a:buClr>
                <a:srgbClr val="1CADE4"/>
              </a:buClr>
              <a:buFont typeface="Tw Cen MT"/>
              <a:buChar char=" "/>
            </a:pPr>
            <a:endParaRPr lang="es-CO" sz="2400" spc="-1" dirty="0">
              <a:solidFill>
                <a:srgbClr val="000000"/>
              </a:solidFill>
              <a:latin typeface="Tw Cen MT"/>
            </a:endParaRPr>
          </a:p>
          <a:p>
            <a:pPr marL="91440" indent="-90720">
              <a:lnSpc>
                <a:spcPct val="90000"/>
              </a:lnSpc>
              <a:spcBef>
                <a:spcPts val="1199"/>
              </a:spcBef>
              <a:spcAft>
                <a:spcPts val="201"/>
              </a:spcAft>
              <a:buClr>
                <a:srgbClr val="1CADE4"/>
              </a:buClr>
              <a:buFont typeface="Tw Cen MT"/>
              <a:buChar char=" "/>
            </a:pPr>
            <a:r>
              <a:rPr lang="es-CO" sz="2400" b="0" strike="noStrike" spc="-1" dirty="0">
                <a:solidFill>
                  <a:srgbClr val="000000"/>
                </a:solidFill>
                <a:latin typeface="Tw Cen MT"/>
              </a:rPr>
              <a:t>Pero también podemos decir, que es mucho más que una Metodología, SCRUM es un </a:t>
            </a:r>
            <a:r>
              <a:rPr lang="es-CO" sz="2400" b="1" strike="noStrike" spc="-1" dirty="0">
                <a:solidFill>
                  <a:srgbClr val="000000"/>
                </a:solidFill>
                <a:latin typeface="Tw Cen MT"/>
              </a:rPr>
              <a:t>Marco de Trabajo!</a:t>
            </a:r>
            <a:endParaRPr lang="es-CO" sz="2400" b="1" strike="noStrike" spc="-1" dirty="0">
              <a:latin typeface="Arial"/>
            </a:endParaRPr>
          </a:p>
        </p:txBody>
      </p:sp>
      <p:pic>
        <p:nvPicPr>
          <p:cNvPr id="87" name="Imagen 3"/>
          <p:cNvPicPr/>
          <p:nvPr/>
        </p:nvPicPr>
        <p:blipFill>
          <a:blip r:embed="rId2"/>
          <a:stretch/>
        </p:blipFill>
        <p:spPr>
          <a:xfrm>
            <a:off x="11188800" y="0"/>
            <a:ext cx="932400" cy="1011600"/>
          </a:xfrm>
          <a:prstGeom prst="rect">
            <a:avLst/>
          </a:prstGeom>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1024200" y="585360"/>
            <a:ext cx="9719280" cy="14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80000"/>
              </a:lnSpc>
            </a:pPr>
            <a:r>
              <a:rPr lang="es-CO" sz="5000" b="0" strike="noStrike" cap="all" spc="94">
                <a:solidFill>
                  <a:srgbClr val="0D0D0D"/>
                </a:solidFill>
                <a:latin typeface="Tw Cen MT Condensed"/>
              </a:rPr>
              <a:t>EL SCRUM MASTER CON EL TEAM DEVELOPMENT</a:t>
            </a:r>
            <a:endParaRPr lang="es-CO" sz="5000" b="0" strike="noStrike" spc="-1">
              <a:latin typeface="Arial"/>
            </a:endParaRPr>
          </a:p>
        </p:txBody>
      </p:sp>
      <p:sp>
        <p:nvSpPr>
          <p:cNvPr id="137" name="CustomShape 2"/>
          <p:cNvSpPr/>
          <p:nvPr/>
        </p:nvSpPr>
        <p:spPr>
          <a:xfrm>
            <a:off x="1024200" y="2084760"/>
            <a:ext cx="10009080" cy="422388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oAutofit/>
          </a:bodyPr>
          <a:lstStyle/>
          <a:p>
            <a:pPr marL="91440" indent="-90720">
              <a:lnSpc>
                <a:spcPct val="90000"/>
              </a:lnSpc>
              <a:spcBef>
                <a:spcPts val="1199"/>
              </a:spcBef>
              <a:spcAft>
                <a:spcPts val="201"/>
              </a:spcAft>
              <a:buClr>
                <a:srgbClr val="1CADE4"/>
              </a:buClr>
              <a:buFont typeface="Tw Cen MT"/>
              <a:buChar char=" "/>
            </a:pPr>
            <a:r>
              <a:rPr lang="es-CO" sz="2200" b="0" strike="noStrike" spc="-1">
                <a:solidFill>
                  <a:srgbClr val="000000"/>
                </a:solidFill>
                <a:latin typeface="Tw Cen MT"/>
              </a:rPr>
              <a:t>El Scrum Master da servicio al Equipo de Desarrollo de varias formas, incluyendo: </a:t>
            </a:r>
            <a:endParaRPr lang="es-CO" sz="2200" b="0" strike="noStrike" spc="-1">
              <a:latin typeface="Arial"/>
            </a:endParaRPr>
          </a:p>
          <a:p>
            <a:pPr marL="91440" indent="-90720">
              <a:lnSpc>
                <a:spcPct val="90000"/>
              </a:lnSpc>
              <a:spcBef>
                <a:spcPts val="1199"/>
              </a:spcBef>
              <a:spcAft>
                <a:spcPts val="201"/>
              </a:spcAft>
              <a:buClr>
                <a:srgbClr val="1CADE4"/>
              </a:buClr>
              <a:buFont typeface="Tw Cen MT"/>
              <a:buChar char=" "/>
            </a:pPr>
            <a:r>
              <a:rPr lang="es-CO" sz="2200" b="0" strike="noStrike" spc="-1">
                <a:solidFill>
                  <a:srgbClr val="000000"/>
                </a:solidFill>
                <a:latin typeface="Tw Cen MT"/>
              </a:rPr>
              <a:t> Entrenar al Equipo de Desarrollo en ser autoorganizado y multifuncional; </a:t>
            </a:r>
            <a:endParaRPr lang="es-CO" sz="2200" b="0" strike="noStrike" spc="-1">
              <a:latin typeface="Arial"/>
            </a:endParaRPr>
          </a:p>
          <a:p>
            <a:pPr marL="91440" indent="-90720">
              <a:lnSpc>
                <a:spcPct val="90000"/>
              </a:lnSpc>
              <a:spcBef>
                <a:spcPts val="1199"/>
              </a:spcBef>
              <a:spcAft>
                <a:spcPts val="201"/>
              </a:spcAft>
              <a:buClr>
                <a:srgbClr val="1CADE4"/>
              </a:buClr>
              <a:buFont typeface="Tw Cen MT"/>
              <a:buChar char=" "/>
            </a:pPr>
            <a:r>
              <a:rPr lang="es-CO" sz="2200" b="0" strike="noStrike" spc="-1">
                <a:solidFill>
                  <a:srgbClr val="000000"/>
                </a:solidFill>
                <a:latin typeface="Tw Cen MT"/>
              </a:rPr>
              <a:t> Formar y liderar al Equipo de Desarrollo en la creación de productos de alto valor; </a:t>
            </a:r>
            <a:endParaRPr lang="es-CO" sz="2200" b="0" strike="noStrike" spc="-1">
              <a:latin typeface="Arial"/>
            </a:endParaRPr>
          </a:p>
          <a:p>
            <a:pPr marL="91440" indent="-90720">
              <a:lnSpc>
                <a:spcPct val="90000"/>
              </a:lnSpc>
              <a:spcBef>
                <a:spcPts val="1199"/>
              </a:spcBef>
              <a:spcAft>
                <a:spcPts val="201"/>
              </a:spcAft>
              <a:buClr>
                <a:srgbClr val="1CADE4"/>
              </a:buClr>
              <a:buFont typeface="Tw Cen MT"/>
              <a:buChar char=" "/>
            </a:pPr>
            <a:r>
              <a:rPr lang="es-CO" sz="2200" b="0" strike="noStrike" spc="-1">
                <a:solidFill>
                  <a:srgbClr val="000000"/>
                </a:solidFill>
                <a:latin typeface="Tw Cen MT"/>
              </a:rPr>
              <a:t> Eliminar impedimentos al progreso del Equipo de Desarrollo; </a:t>
            </a:r>
            <a:endParaRPr lang="es-CO" sz="2200" b="0" strike="noStrike" spc="-1">
              <a:latin typeface="Arial"/>
            </a:endParaRPr>
          </a:p>
          <a:p>
            <a:pPr marL="91440" indent="-90720">
              <a:lnSpc>
                <a:spcPct val="90000"/>
              </a:lnSpc>
              <a:spcBef>
                <a:spcPts val="1199"/>
              </a:spcBef>
              <a:spcAft>
                <a:spcPts val="201"/>
              </a:spcAft>
              <a:buClr>
                <a:srgbClr val="1CADE4"/>
              </a:buClr>
              <a:buFont typeface="Tw Cen MT"/>
              <a:buChar char=" "/>
            </a:pPr>
            <a:r>
              <a:rPr lang="es-CO" sz="2200" b="0" strike="noStrike" spc="-1">
                <a:solidFill>
                  <a:srgbClr val="000000"/>
                </a:solidFill>
                <a:latin typeface="Tw Cen MT"/>
              </a:rPr>
              <a:t> Facilitar los eventos de Scrum según se requiera o necesite; </a:t>
            </a:r>
            <a:endParaRPr lang="es-CO" sz="2200" b="0" strike="noStrike" spc="-1">
              <a:latin typeface="Arial"/>
            </a:endParaRPr>
          </a:p>
          <a:p>
            <a:pPr marL="91440" indent="-90720">
              <a:lnSpc>
                <a:spcPct val="90000"/>
              </a:lnSpc>
              <a:spcBef>
                <a:spcPts val="1199"/>
              </a:spcBef>
              <a:spcAft>
                <a:spcPts val="201"/>
              </a:spcAft>
              <a:buClr>
                <a:srgbClr val="1CADE4"/>
              </a:buClr>
              <a:buFont typeface="Tw Cen MT"/>
              <a:buChar char=" "/>
            </a:pPr>
            <a:r>
              <a:rPr lang="es-CO" sz="2200" b="0" strike="noStrike" spc="-1">
                <a:solidFill>
                  <a:srgbClr val="000000"/>
                </a:solidFill>
                <a:latin typeface="Tw Cen MT"/>
              </a:rPr>
              <a:t> Entrenar al Equipo de Desarrollo en el entorno de organizaciones en las que Scrum aún no ha sido adoptado y entendido por completo. </a:t>
            </a:r>
            <a:endParaRPr lang="es-CO" sz="2200" b="0" strike="noStrike" spc="-1">
              <a:latin typeface="Arial"/>
            </a:endParaRPr>
          </a:p>
        </p:txBody>
      </p:sp>
      <p:pic>
        <p:nvPicPr>
          <p:cNvPr id="138" name="Imagen 3"/>
          <p:cNvPicPr/>
          <p:nvPr/>
        </p:nvPicPr>
        <p:blipFill>
          <a:blip r:embed="rId2"/>
          <a:stretch/>
        </p:blipFill>
        <p:spPr>
          <a:xfrm>
            <a:off x="11188800" y="0"/>
            <a:ext cx="932400" cy="1011600"/>
          </a:xfrm>
          <a:prstGeom prst="rect">
            <a:avLst/>
          </a:prstGeom>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1024200" y="585360"/>
            <a:ext cx="9719280" cy="14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80000"/>
              </a:lnSpc>
            </a:pPr>
            <a:r>
              <a:rPr lang="es-CO" sz="5000" b="0" strike="noStrike" cap="all" spc="94">
                <a:solidFill>
                  <a:srgbClr val="0D0D0D"/>
                </a:solidFill>
                <a:latin typeface="Tw Cen MT Condensed"/>
              </a:rPr>
              <a:t>EVENTOS DEL SCRUM</a:t>
            </a:r>
            <a:endParaRPr lang="es-CO" sz="5000" b="0" strike="noStrike" spc="-1">
              <a:latin typeface="Arial"/>
            </a:endParaRPr>
          </a:p>
        </p:txBody>
      </p:sp>
      <p:sp>
        <p:nvSpPr>
          <p:cNvPr id="140" name="CustomShape 2"/>
          <p:cNvSpPr/>
          <p:nvPr/>
        </p:nvSpPr>
        <p:spPr>
          <a:xfrm>
            <a:off x="1024200" y="2084760"/>
            <a:ext cx="10009080" cy="422388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oAutofit/>
          </a:bodyPr>
          <a:lstStyle/>
          <a:p>
            <a:pPr marL="91440" indent="-90720">
              <a:lnSpc>
                <a:spcPct val="90000"/>
              </a:lnSpc>
              <a:spcBef>
                <a:spcPts val="1199"/>
              </a:spcBef>
              <a:spcAft>
                <a:spcPts val="201"/>
              </a:spcAft>
              <a:buClr>
                <a:srgbClr val="1CADE4"/>
              </a:buClr>
              <a:buFont typeface="Tw Cen MT"/>
              <a:buChar char=" "/>
            </a:pPr>
            <a:r>
              <a:rPr lang="es-CO" sz="2200" b="0" strike="noStrike" spc="-1">
                <a:solidFill>
                  <a:srgbClr val="000000"/>
                </a:solidFill>
                <a:latin typeface="Tw Cen MT"/>
              </a:rPr>
              <a:t>En Scrum existen eventos prescritos, con el fin de crear regularidad y minimizar la necesidad de reuniones no definidas en Scrum. Se utilizan eventos en la forma de bloques de tiempo (time-boxes), de modo que todos tienen una duración máxima. Esto asegura que se emplee una cantidad apropiada de tiempo en la planificación, de forma que no se admita desperdicio en este proceso de planificación. </a:t>
            </a:r>
            <a:endParaRPr lang="es-CO" sz="2200" b="0" strike="noStrike" spc="-1">
              <a:latin typeface="Arial"/>
            </a:endParaRPr>
          </a:p>
        </p:txBody>
      </p:sp>
      <p:pic>
        <p:nvPicPr>
          <p:cNvPr id="141" name="Imagen 3"/>
          <p:cNvPicPr/>
          <p:nvPr/>
        </p:nvPicPr>
        <p:blipFill>
          <a:blip r:embed="rId2"/>
          <a:stretch/>
        </p:blipFill>
        <p:spPr>
          <a:xfrm>
            <a:off x="11188800" y="0"/>
            <a:ext cx="932400" cy="1011600"/>
          </a:xfrm>
          <a:prstGeom prst="rect">
            <a:avLst/>
          </a:prstGeom>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1024200" y="585360"/>
            <a:ext cx="9719280" cy="14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80000"/>
              </a:lnSpc>
            </a:pPr>
            <a:r>
              <a:rPr lang="es-CO" sz="5000" b="0" strike="noStrike" cap="all" spc="94">
                <a:solidFill>
                  <a:srgbClr val="0D0D0D"/>
                </a:solidFill>
                <a:latin typeface="Tw Cen MT Condensed"/>
              </a:rPr>
              <a:t>SPRINT</a:t>
            </a:r>
            <a:endParaRPr lang="es-CO" sz="5000" b="0" strike="noStrike" spc="-1">
              <a:latin typeface="Arial"/>
            </a:endParaRPr>
          </a:p>
        </p:txBody>
      </p:sp>
      <p:sp>
        <p:nvSpPr>
          <p:cNvPr id="143" name="CustomShape 2"/>
          <p:cNvSpPr/>
          <p:nvPr/>
        </p:nvSpPr>
        <p:spPr>
          <a:xfrm>
            <a:off x="1024200" y="2084760"/>
            <a:ext cx="10009080" cy="422388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oAutofit/>
          </a:bodyPr>
          <a:lstStyle/>
          <a:p>
            <a:pPr marL="91440" indent="-90720">
              <a:lnSpc>
                <a:spcPct val="90000"/>
              </a:lnSpc>
              <a:spcBef>
                <a:spcPts val="1199"/>
              </a:spcBef>
              <a:spcAft>
                <a:spcPts val="201"/>
              </a:spcAft>
              <a:buClr>
                <a:srgbClr val="1CADE4"/>
              </a:buClr>
              <a:buFont typeface="Tw Cen MT"/>
              <a:buChar char=" "/>
            </a:pPr>
            <a:r>
              <a:rPr lang="es-CO" sz="2200" b="0" strike="noStrike" spc="-1">
                <a:solidFill>
                  <a:srgbClr val="000000"/>
                </a:solidFill>
                <a:latin typeface="Tw Cen MT"/>
              </a:rPr>
              <a:t>El corazón de Scrum es el Sprint, un bloque de tiempo (time-box) de un mes o menos durante el cual se crea un incremento de producto “Hecho”, utilizable y potencialmente entregable. La duración de los Sprints es consistente a lo largo del esfuerzo de desarrollo. Cada nuevo Sprint comienza inmediatamente después de la finalización del Sprint previo. </a:t>
            </a:r>
            <a:endParaRPr lang="es-CO" sz="2200" b="0" strike="noStrike" spc="-1">
              <a:latin typeface="Arial"/>
            </a:endParaRPr>
          </a:p>
          <a:p>
            <a:pPr marL="91440" indent="-90720">
              <a:lnSpc>
                <a:spcPct val="90000"/>
              </a:lnSpc>
              <a:spcBef>
                <a:spcPts val="1199"/>
              </a:spcBef>
              <a:spcAft>
                <a:spcPts val="201"/>
              </a:spcAft>
              <a:buClr>
                <a:srgbClr val="1CADE4"/>
              </a:buClr>
              <a:buFont typeface="Tw Cen MT"/>
              <a:buChar char=" "/>
            </a:pPr>
            <a:r>
              <a:rPr lang="es-CO" sz="2200" b="0" strike="noStrike" spc="-1">
                <a:solidFill>
                  <a:srgbClr val="000000"/>
                </a:solidFill>
                <a:latin typeface="Tw Cen MT"/>
              </a:rPr>
              <a:t>Los Sprints contienen y consisten en la Reunión de Planificación del Sprint (Sprint Planning Meeting), los Scrums Diarios (Daily Scrums), el trabajo de desarrollo, la Revisión del Sprint (Sprint Review), y la Retrospectiva del Sprint (Sprint Retrospective). </a:t>
            </a:r>
            <a:endParaRPr lang="es-CO" sz="2200" b="0" strike="noStrike" spc="-1">
              <a:latin typeface="Arial"/>
            </a:endParaRPr>
          </a:p>
        </p:txBody>
      </p:sp>
      <p:pic>
        <p:nvPicPr>
          <p:cNvPr id="144" name="Imagen 3"/>
          <p:cNvPicPr/>
          <p:nvPr/>
        </p:nvPicPr>
        <p:blipFill>
          <a:blip r:embed="rId2"/>
          <a:stretch/>
        </p:blipFill>
        <p:spPr>
          <a:xfrm>
            <a:off x="11188800" y="0"/>
            <a:ext cx="932400" cy="1011600"/>
          </a:xfrm>
          <a:prstGeom prst="rect">
            <a:avLst/>
          </a:prstGeom>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1024200" y="585360"/>
            <a:ext cx="9719280" cy="14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80000"/>
              </a:lnSpc>
            </a:pPr>
            <a:r>
              <a:rPr lang="es-CO" sz="5000" b="0" strike="noStrike" cap="all" spc="94">
                <a:solidFill>
                  <a:srgbClr val="0D0D0D"/>
                </a:solidFill>
                <a:latin typeface="Tw Cen MT Condensed"/>
              </a:rPr>
              <a:t>SPRINT</a:t>
            </a:r>
            <a:endParaRPr lang="es-CO" sz="5000" b="0" strike="noStrike" spc="-1">
              <a:latin typeface="Arial"/>
            </a:endParaRPr>
          </a:p>
        </p:txBody>
      </p:sp>
      <p:sp>
        <p:nvSpPr>
          <p:cNvPr id="146" name="CustomShape 2"/>
          <p:cNvSpPr/>
          <p:nvPr/>
        </p:nvSpPr>
        <p:spPr>
          <a:xfrm>
            <a:off x="1024200" y="2084760"/>
            <a:ext cx="10009080" cy="422388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oAutofit/>
          </a:bodyPr>
          <a:lstStyle/>
          <a:p>
            <a:pPr marL="91440" indent="-90720">
              <a:lnSpc>
                <a:spcPct val="90000"/>
              </a:lnSpc>
              <a:spcBef>
                <a:spcPts val="1199"/>
              </a:spcBef>
              <a:spcAft>
                <a:spcPts val="201"/>
              </a:spcAft>
              <a:buClr>
                <a:srgbClr val="1CADE4"/>
              </a:buClr>
              <a:buFont typeface="Tw Cen MT"/>
              <a:buChar char=" "/>
            </a:pPr>
            <a:r>
              <a:rPr lang="es-CO" sz="2200" b="0" strike="noStrike" spc="-1">
                <a:solidFill>
                  <a:srgbClr val="000000"/>
                </a:solidFill>
                <a:latin typeface="Tw Cen MT"/>
              </a:rPr>
              <a:t>Cada Sprint puede ser considerado un proyecto con un horizonte no mayor de un mes. Al igual que los proyectos, los Sprints se usan para obtener un logro. Cada Sprint tiene una definición de qué va a ser construido, un diseño, y un plan flexible que guiará la construcción, el trabajo y el producto resultante. </a:t>
            </a:r>
            <a:endParaRPr lang="es-CO" sz="2200" b="0" strike="noStrike" spc="-1">
              <a:latin typeface="Arial"/>
            </a:endParaRPr>
          </a:p>
          <a:p>
            <a:pPr marL="91440" indent="-90720">
              <a:lnSpc>
                <a:spcPct val="90000"/>
              </a:lnSpc>
              <a:spcBef>
                <a:spcPts val="1199"/>
              </a:spcBef>
              <a:spcAft>
                <a:spcPts val="201"/>
              </a:spcAft>
              <a:buClr>
                <a:srgbClr val="1CADE4"/>
              </a:buClr>
              <a:buFont typeface="Tw Cen MT"/>
              <a:buChar char=" "/>
            </a:pPr>
            <a:r>
              <a:rPr lang="es-CO" sz="2200" b="0" strike="noStrike" spc="-1">
                <a:solidFill>
                  <a:srgbClr val="000000"/>
                </a:solidFill>
                <a:latin typeface="Tw Cen MT"/>
              </a:rPr>
              <a:t>Un Sprint puede ser cancelado antes de que el bloque de tiempo llegue a su fin. Sólo el Dueño de Producto tiene la autoridad para cancelar el Sprint, aunque puede hacerlo bajo la influencia de los interesados, del Equipo de Desarrollo, o del Scrum Master. </a:t>
            </a:r>
            <a:endParaRPr lang="es-CO" sz="2200" b="0" strike="noStrike" spc="-1">
              <a:latin typeface="Arial"/>
            </a:endParaRPr>
          </a:p>
          <a:p>
            <a:pPr marL="91440" indent="-90720">
              <a:lnSpc>
                <a:spcPct val="90000"/>
              </a:lnSpc>
              <a:spcBef>
                <a:spcPts val="1199"/>
              </a:spcBef>
              <a:spcAft>
                <a:spcPts val="201"/>
              </a:spcAft>
              <a:buClr>
                <a:srgbClr val="1CADE4"/>
              </a:buClr>
              <a:buFont typeface="Tw Cen MT"/>
              <a:buChar char=" "/>
            </a:pPr>
            <a:r>
              <a:rPr lang="es-CO" sz="2200" b="0" strike="noStrike" spc="-1">
                <a:solidFill>
                  <a:srgbClr val="000000"/>
                </a:solidFill>
                <a:latin typeface="Tw Cen MT"/>
              </a:rPr>
              <a:t>Un Sprint sería cancelado si el Objetivo del Sprint se quedase obsoleto. </a:t>
            </a:r>
            <a:endParaRPr lang="es-CO" sz="2200" b="0" strike="noStrike" spc="-1">
              <a:latin typeface="Arial"/>
            </a:endParaRPr>
          </a:p>
        </p:txBody>
      </p:sp>
      <p:pic>
        <p:nvPicPr>
          <p:cNvPr id="147" name="Imagen 3"/>
          <p:cNvPicPr/>
          <p:nvPr/>
        </p:nvPicPr>
        <p:blipFill>
          <a:blip r:embed="rId2"/>
          <a:stretch/>
        </p:blipFill>
        <p:spPr>
          <a:xfrm>
            <a:off x="11188800" y="0"/>
            <a:ext cx="932400" cy="1011600"/>
          </a:xfrm>
          <a:prstGeom prst="rect">
            <a:avLst/>
          </a:prstGeom>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1024200" y="585360"/>
            <a:ext cx="9719280" cy="14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80000"/>
              </a:lnSpc>
            </a:pPr>
            <a:r>
              <a:rPr lang="es-CO" sz="5000" b="1" strike="noStrike" cap="all" spc="94">
                <a:solidFill>
                  <a:srgbClr val="0D0D0D"/>
                </a:solidFill>
                <a:latin typeface="Tw Cen MT Condensed"/>
              </a:rPr>
              <a:t>Sprint Planning Meeting</a:t>
            </a:r>
            <a:endParaRPr lang="es-CO" sz="5000" b="0" strike="noStrike" spc="-1">
              <a:latin typeface="Arial"/>
            </a:endParaRPr>
          </a:p>
        </p:txBody>
      </p:sp>
      <p:sp>
        <p:nvSpPr>
          <p:cNvPr id="149" name="CustomShape 2"/>
          <p:cNvSpPr/>
          <p:nvPr/>
        </p:nvSpPr>
        <p:spPr>
          <a:xfrm>
            <a:off x="1024200" y="2084760"/>
            <a:ext cx="10009080" cy="422388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oAutofit/>
          </a:bodyPr>
          <a:lstStyle/>
          <a:p>
            <a:pPr marL="91440" indent="-90720">
              <a:lnSpc>
                <a:spcPct val="90000"/>
              </a:lnSpc>
              <a:spcBef>
                <a:spcPts val="1199"/>
              </a:spcBef>
              <a:spcAft>
                <a:spcPts val="201"/>
              </a:spcAft>
              <a:buClr>
                <a:srgbClr val="1CADE4"/>
              </a:buClr>
              <a:buFont typeface="Tw Cen MT"/>
              <a:buChar char=" "/>
            </a:pPr>
            <a:r>
              <a:rPr lang="es-CO" sz="2200" b="0" strike="noStrike" spc="-1">
                <a:solidFill>
                  <a:srgbClr val="000000"/>
                </a:solidFill>
                <a:latin typeface="Tw Cen MT"/>
              </a:rPr>
              <a:t>El trabajo a realizar durante el Sprint es planificado en la Reunión de Planificación de Sprint. Este plan es creado mediante el trabajo colaborativo del Equipo Scrum al completo. </a:t>
            </a:r>
            <a:endParaRPr lang="es-CO" sz="2200" b="0" strike="noStrike" spc="-1">
              <a:latin typeface="Arial"/>
            </a:endParaRPr>
          </a:p>
          <a:p>
            <a:pPr marL="91440" indent="-90720">
              <a:lnSpc>
                <a:spcPct val="90000"/>
              </a:lnSpc>
              <a:spcBef>
                <a:spcPts val="1199"/>
              </a:spcBef>
              <a:spcAft>
                <a:spcPts val="201"/>
              </a:spcAft>
              <a:buClr>
                <a:srgbClr val="1CADE4"/>
              </a:buClr>
              <a:buFont typeface="Tw Cen MT"/>
              <a:buChar char=" "/>
            </a:pPr>
            <a:r>
              <a:rPr lang="es-CO" sz="2200" b="0" strike="noStrike" spc="-1">
                <a:solidFill>
                  <a:srgbClr val="000000"/>
                </a:solidFill>
                <a:latin typeface="Tw Cen MT"/>
              </a:rPr>
              <a:t>La Reunión de Planificación de Sprint está restringida a una duración de ocho horas para un Sprint de un mes. Para Sprints más cortos, el evento es proporcionalmente más corto. Por ejemplo, los Sprints de dos semanas tienen una Reunión de Planificación de Sprint de cuatro horas. </a:t>
            </a:r>
            <a:endParaRPr lang="es-CO" sz="2200" b="0" strike="noStrike" spc="-1">
              <a:latin typeface="Arial"/>
            </a:endParaRPr>
          </a:p>
        </p:txBody>
      </p:sp>
      <p:pic>
        <p:nvPicPr>
          <p:cNvPr id="150" name="Imagen 3"/>
          <p:cNvPicPr/>
          <p:nvPr/>
        </p:nvPicPr>
        <p:blipFill>
          <a:blip r:embed="rId2"/>
          <a:stretch/>
        </p:blipFill>
        <p:spPr>
          <a:xfrm>
            <a:off x="11188800" y="0"/>
            <a:ext cx="932400" cy="1011600"/>
          </a:xfrm>
          <a:prstGeom prst="rect">
            <a:avLst/>
          </a:prstGeom>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1024200" y="585360"/>
            <a:ext cx="9719280" cy="14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80000"/>
              </a:lnSpc>
            </a:pPr>
            <a:r>
              <a:rPr lang="es-CO" sz="5000" b="1" strike="noStrike" cap="all" spc="94">
                <a:solidFill>
                  <a:srgbClr val="0D0D0D"/>
                </a:solidFill>
                <a:latin typeface="Tw Cen MT Condensed"/>
              </a:rPr>
              <a:t>Sprint Planning Meeting</a:t>
            </a:r>
            <a:endParaRPr lang="es-CO" sz="5000" b="0" strike="noStrike" spc="-1">
              <a:latin typeface="Arial"/>
            </a:endParaRPr>
          </a:p>
        </p:txBody>
      </p:sp>
      <p:sp>
        <p:nvSpPr>
          <p:cNvPr id="152" name="CustomShape 2"/>
          <p:cNvSpPr/>
          <p:nvPr/>
        </p:nvSpPr>
        <p:spPr>
          <a:xfrm>
            <a:off x="1024200" y="2084760"/>
            <a:ext cx="10009080" cy="422388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oAutofit/>
          </a:bodyPr>
          <a:lstStyle/>
          <a:p>
            <a:pPr marL="91440" indent="-90720">
              <a:lnSpc>
                <a:spcPct val="90000"/>
              </a:lnSpc>
              <a:spcBef>
                <a:spcPts val="1199"/>
              </a:spcBef>
              <a:spcAft>
                <a:spcPts val="201"/>
              </a:spcAft>
              <a:buClr>
                <a:srgbClr val="1CADE4"/>
              </a:buClr>
              <a:buFont typeface="Tw Cen MT"/>
              <a:buChar char=" "/>
            </a:pPr>
            <a:r>
              <a:rPr lang="es-CO" sz="2200" b="0" strike="noStrike" spc="-1">
                <a:solidFill>
                  <a:srgbClr val="000000"/>
                </a:solidFill>
                <a:latin typeface="Tw Cen MT"/>
              </a:rPr>
              <a:t>La Reunión de Planificación de Sprint consta de dos partes, siendo cada una de las cuales un bloque de tiempo de la mitad de la duración de la Reunión de Planificación de Sprint completa. Las dos partes de la Reunión de Planificación de Sprint dan respuesta a las siguientes preguntas, respectivamente: </a:t>
            </a:r>
            <a:endParaRPr lang="es-CO" sz="2200" b="0" strike="noStrike" spc="-1">
              <a:latin typeface="Arial"/>
            </a:endParaRPr>
          </a:p>
          <a:p>
            <a:pPr marL="91440" indent="-90720">
              <a:lnSpc>
                <a:spcPct val="90000"/>
              </a:lnSpc>
              <a:spcBef>
                <a:spcPts val="1199"/>
              </a:spcBef>
              <a:spcAft>
                <a:spcPts val="201"/>
              </a:spcAft>
              <a:buClr>
                <a:srgbClr val="1CADE4"/>
              </a:buClr>
              <a:buFont typeface="Tw Cen MT"/>
              <a:buChar char=" "/>
            </a:pPr>
            <a:r>
              <a:rPr lang="es-CO" sz="2200" b="0" strike="noStrike" spc="-1">
                <a:solidFill>
                  <a:srgbClr val="000000"/>
                </a:solidFill>
                <a:latin typeface="Tw Cen MT"/>
              </a:rPr>
              <a:t> ¿Qué será entregado en el Incremento resultante del Sprint que comienza? </a:t>
            </a:r>
            <a:endParaRPr lang="es-CO" sz="2200" b="0" strike="noStrike" spc="-1">
              <a:latin typeface="Arial"/>
            </a:endParaRPr>
          </a:p>
          <a:p>
            <a:pPr marL="91440" indent="-90720">
              <a:lnSpc>
                <a:spcPct val="90000"/>
              </a:lnSpc>
              <a:spcBef>
                <a:spcPts val="1199"/>
              </a:spcBef>
              <a:spcAft>
                <a:spcPts val="201"/>
              </a:spcAft>
              <a:buClr>
                <a:srgbClr val="1CADE4"/>
              </a:buClr>
              <a:buFont typeface="Tw Cen MT"/>
              <a:buChar char=" "/>
            </a:pPr>
            <a:r>
              <a:rPr lang="es-CO" sz="2200" b="0" strike="noStrike" spc="-1">
                <a:solidFill>
                  <a:srgbClr val="000000"/>
                </a:solidFill>
                <a:latin typeface="Tw Cen MT"/>
              </a:rPr>
              <a:t> ¿Cómo se conseguirá hacer el trabajo necesario para entregar el Incremento? </a:t>
            </a:r>
            <a:endParaRPr lang="es-CO" sz="2200" b="0" strike="noStrike" spc="-1">
              <a:latin typeface="Arial"/>
            </a:endParaRPr>
          </a:p>
        </p:txBody>
      </p:sp>
      <p:pic>
        <p:nvPicPr>
          <p:cNvPr id="153" name="Imagen 3"/>
          <p:cNvPicPr/>
          <p:nvPr/>
        </p:nvPicPr>
        <p:blipFill>
          <a:blip r:embed="rId2"/>
          <a:stretch/>
        </p:blipFill>
        <p:spPr>
          <a:xfrm>
            <a:off x="11188800" y="0"/>
            <a:ext cx="932400" cy="1011600"/>
          </a:xfrm>
          <a:prstGeom prst="rect">
            <a:avLst/>
          </a:prstGeom>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1024200" y="585360"/>
            <a:ext cx="9719280" cy="14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80000"/>
              </a:lnSpc>
            </a:pPr>
            <a:r>
              <a:rPr lang="es-CO" sz="5000" b="0" strike="noStrike" cap="all" spc="94">
                <a:solidFill>
                  <a:srgbClr val="0D0D0D"/>
                </a:solidFill>
                <a:latin typeface="Tw Cen MT Condensed"/>
              </a:rPr>
              <a:t>Daily scrum</a:t>
            </a:r>
            <a:endParaRPr lang="es-CO" sz="5000" b="0" strike="noStrike" spc="-1">
              <a:latin typeface="Arial"/>
            </a:endParaRPr>
          </a:p>
        </p:txBody>
      </p:sp>
      <p:sp>
        <p:nvSpPr>
          <p:cNvPr id="155" name="CustomShape 2"/>
          <p:cNvSpPr/>
          <p:nvPr/>
        </p:nvSpPr>
        <p:spPr>
          <a:xfrm>
            <a:off x="1024200" y="2084760"/>
            <a:ext cx="10009080" cy="422388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oAutofit/>
          </a:bodyPr>
          <a:lstStyle/>
          <a:p>
            <a:pPr marL="91440" indent="-90720">
              <a:lnSpc>
                <a:spcPct val="90000"/>
              </a:lnSpc>
              <a:spcBef>
                <a:spcPts val="1199"/>
              </a:spcBef>
              <a:spcAft>
                <a:spcPts val="201"/>
              </a:spcAft>
              <a:buClr>
                <a:srgbClr val="1CADE4"/>
              </a:buClr>
              <a:buFont typeface="Tw Cen MT"/>
              <a:buChar char=" "/>
            </a:pPr>
            <a:r>
              <a:rPr lang="es-CO" sz="2200" b="0" strike="noStrike" spc="-1">
                <a:solidFill>
                  <a:srgbClr val="000000"/>
                </a:solidFill>
                <a:latin typeface="Tw Cen MT"/>
              </a:rPr>
              <a:t>El Scrum Diario es una reunión restringida a un bloque de tiempo de 15 minutos, para que el Equipo de Desarrollo sincronice sus actividades y cree un plan para las siguientes 24 horas. Esto se lleva a cabo inspeccionando el trabajo avanzado desde el último Scrum Diario y haciendo una predicción acerca del trabajo que podría ser completado antes del siguiente. </a:t>
            </a:r>
            <a:endParaRPr lang="es-CO" sz="2200" b="0" strike="noStrike" spc="-1">
              <a:latin typeface="Arial"/>
            </a:endParaRPr>
          </a:p>
          <a:p>
            <a:pPr marL="91440" indent="-90720">
              <a:lnSpc>
                <a:spcPct val="90000"/>
              </a:lnSpc>
              <a:spcBef>
                <a:spcPts val="1199"/>
              </a:spcBef>
              <a:spcAft>
                <a:spcPts val="201"/>
              </a:spcAft>
              <a:buClr>
                <a:srgbClr val="1CADE4"/>
              </a:buClr>
              <a:buFont typeface="Tw Cen MT"/>
              <a:buChar char=" "/>
            </a:pPr>
            <a:r>
              <a:rPr lang="es-CO" sz="2200" b="0" strike="noStrike" spc="-1">
                <a:solidFill>
                  <a:srgbClr val="000000"/>
                </a:solidFill>
                <a:latin typeface="Tw Cen MT"/>
              </a:rPr>
              <a:t>El Scrum Diario es mantenido a la misma hora y en el mismo lugar todos los días, para reducir la complejidad. Durante la reunión, cada miembro del Equipo de Desarrollo explica: </a:t>
            </a:r>
            <a:endParaRPr lang="es-CO" sz="2200" b="0" strike="noStrike" spc="-1">
              <a:latin typeface="Arial"/>
            </a:endParaRPr>
          </a:p>
          <a:p>
            <a:pPr marL="91440" indent="-90720">
              <a:lnSpc>
                <a:spcPct val="90000"/>
              </a:lnSpc>
              <a:spcBef>
                <a:spcPts val="1199"/>
              </a:spcBef>
              <a:spcAft>
                <a:spcPts val="201"/>
              </a:spcAft>
              <a:buClr>
                <a:srgbClr val="1CADE4"/>
              </a:buClr>
              <a:buFont typeface="Tw Cen MT"/>
              <a:buChar char=" "/>
            </a:pPr>
            <a:r>
              <a:rPr lang="es-CO" sz="2200" b="0" strike="noStrike" spc="-1">
                <a:solidFill>
                  <a:srgbClr val="000000"/>
                </a:solidFill>
                <a:latin typeface="Tw Cen MT"/>
              </a:rPr>
              <a:t> ¿Qué se ha conseguido desde la última reunión? </a:t>
            </a:r>
            <a:endParaRPr lang="es-CO" sz="2200" b="0" strike="noStrike" spc="-1">
              <a:latin typeface="Arial"/>
            </a:endParaRPr>
          </a:p>
          <a:p>
            <a:pPr marL="91440" indent="-90720">
              <a:lnSpc>
                <a:spcPct val="90000"/>
              </a:lnSpc>
              <a:spcBef>
                <a:spcPts val="1199"/>
              </a:spcBef>
              <a:spcAft>
                <a:spcPts val="201"/>
              </a:spcAft>
              <a:buClr>
                <a:srgbClr val="1CADE4"/>
              </a:buClr>
              <a:buFont typeface="Tw Cen MT"/>
              <a:buChar char=" "/>
            </a:pPr>
            <a:r>
              <a:rPr lang="es-CO" sz="2200" b="0" strike="noStrike" spc="-1">
                <a:solidFill>
                  <a:srgbClr val="000000"/>
                </a:solidFill>
                <a:latin typeface="Tw Cen MT"/>
              </a:rPr>
              <a:t> ¿Qué se hará antes de la próxima reunión? </a:t>
            </a:r>
            <a:endParaRPr lang="es-CO" sz="2200" b="0" strike="noStrike" spc="-1">
              <a:latin typeface="Arial"/>
            </a:endParaRPr>
          </a:p>
          <a:p>
            <a:pPr marL="91440" indent="-90720">
              <a:lnSpc>
                <a:spcPct val="90000"/>
              </a:lnSpc>
              <a:spcBef>
                <a:spcPts val="1199"/>
              </a:spcBef>
              <a:spcAft>
                <a:spcPts val="201"/>
              </a:spcAft>
              <a:buClr>
                <a:srgbClr val="1CADE4"/>
              </a:buClr>
              <a:buFont typeface="Tw Cen MT"/>
              <a:buChar char=" "/>
            </a:pPr>
            <a:r>
              <a:rPr lang="es-CO" sz="2200" b="0" strike="noStrike" spc="-1">
                <a:solidFill>
                  <a:srgbClr val="000000"/>
                </a:solidFill>
                <a:latin typeface="Tw Cen MT"/>
              </a:rPr>
              <a:t> ¿Qué obstáculos se encuentran en el camino? </a:t>
            </a:r>
            <a:endParaRPr lang="es-CO" sz="2200" b="0" strike="noStrike" spc="-1">
              <a:latin typeface="Arial"/>
            </a:endParaRPr>
          </a:p>
        </p:txBody>
      </p:sp>
      <p:pic>
        <p:nvPicPr>
          <p:cNvPr id="156" name="Imagen 3"/>
          <p:cNvPicPr/>
          <p:nvPr/>
        </p:nvPicPr>
        <p:blipFill>
          <a:blip r:embed="rId2"/>
          <a:stretch/>
        </p:blipFill>
        <p:spPr>
          <a:xfrm>
            <a:off x="11188800" y="0"/>
            <a:ext cx="932400" cy="1011600"/>
          </a:xfrm>
          <a:prstGeom prst="rect">
            <a:avLst/>
          </a:prstGeom>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1024200" y="585360"/>
            <a:ext cx="9719280" cy="14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80000"/>
              </a:lnSpc>
            </a:pPr>
            <a:r>
              <a:rPr lang="es-CO" sz="5000" b="1" strike="noStrike" cap="all" spc="94">
                <a:solidFill>
                  <a:srgbClr val="0D0D0D"/>
                </a:solidFill>
                <a:latin typeface="Tw Cen MT Condensed"/>
              </a:rPr>
              <a:t>Revisión de Sprint (Sprint Review) </a:t>
            </a:r>
            <a:endParaRPr lang="es-CO" sz="5000" b="0" strike="noStrike" spc="-1">
              <a:latin typeface="Arial"/>
            </a:endParaRPr>
          </a:p>
        </p:txBody>
      </p:sp>
      <p:sp>
        <p:nvSpPr>
          <p:cNvPr id="158" name="CustomShape 2"/>
          <p:cNvSpPr/>
          <p:nvPr/>
        </p:nvSpPr>
        <p:spPr>
          <a:xfrm>
            <a:off x="1024200" y="2084760"/>
            <a:ext cx="10009080" cy="422388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oAutofit/>
          </a:bodyPr>
          <a:lstStyle/>
          <a:p>
            <a:pPr marL="91440" indent="-90720">
              <a:lnSpc>
                <a:spcPct val="90000"/>
              </a:lnSpc>
              <a:spcBef>
                <a:spcPts val="1199"/>
              </a:spcBef>
              <a:spcAft>
                <a:spcPts val="201"/>
              </a:spcAft>
              <a:buClr>
                <a:srgbClr val="1CADE4"/>
              </a:buClr>
              <a:buFont typeface="Tw Cen MT"/>
              <a:buChar char=" "/>
            </a:pPr>
            <a:r>
              <a:rPr lang="es-CO" sz="2200" b="0" strike="noStrike" spc="-1">
                <a:solidFill>
                  <a:srgbClr val="000000"/>
                </a:solidFill>
                <a:latin typeface="Tw Cen MT"/>
              </a:rPr>
              <a:t>Al final del Sprint se lleva a cabo una Revisión de Sprint, para inspeccionar el Incremento y adaptar la Pila de Producto si fuese necesario. Durante la Revisión de Sprint, el Equipo Scrum y los interesados colaboran acerca de lo que se ha hecho durante el Sprint. Basándose en eso, y en cualquier cambio a la Pila de Producto hecho durante el Sprint, los asistentes colaboran para determinar las siguientes cosas que podrían hacerse. Se trata de una reunión informal, y la presentación del Incremento tiene como objetivo facilitar la retroalimentación de información y fomentar la colaboración. </a:t>
            </a:r>
            <a:endParaRPr lang="es-CO" sz="2200" b="0" strike="noStrike" spc="-1">
              <a:latin typeface="Arial"/>
            </a:endParaRPr>
          </a:p>
        </p:txBody>
      </p:sp>
      <p:pic>
        <p:nvPicPr>
          <p:cNvPr id="159" name="Imagen 3"/>
          <p:cNvPicPr/>
          <p:nvPr/>
        </p:nvPicPr>
        <p:blipFill>
          <a:blip r:embed="rId2"/>
          <a:stretch/>
        </p:blipFill>
        <p:spPr>
          <a:xfrm>
            <a:off x="11188800" y="0"/>
            <a:ext cx="932400" cy="1011600"/>
          </a:xfrm>
          <a:prstGeom prst="rect">
            <a:avLst/>
          </a:prstGeom>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1024200" y="585360"/>
            <a:ext cx="9719280" cy="14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80000"/>
              </a:lnSpc>
            </a:pPr>
            <a:r>
              <a:rPr lang="es-CO" sz="5000" b="1" strike="noStrike" cap="all" spc="94">
                <a:solidFill>
                  <a:srgbClr val="0D0D0D"/>
                </a:solidFill>
                <a:latin typeface="Tw Cen MT Condensed"/>
              </a:rPr>
              <a:t>Retrospectiva</a:t>
            </a:r>
            <a:endParaRPr lang="es-CO" sz="5000" b="0" strike="noStrike" spc="-1">
              <a:latin typeface="Arial"/>
            </a:endParaRPr>
          </a:p>
        </p:txBody>
      </p:sp>
      <p:sp>
        <p:nvSpPr>
          <p:cNvPr id="161" name="CustomShape 2"/>
          <p:cNvSpPr/>
          <p:nvPr/>
        </p:nvSpPr>
        <p:spPr>
          <a:xfrm>
            <a:off x="1024200" y="2084760"/>
            <a:ext cx="10009080" cy="422388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oAutofit/>
          </a:bodyPr>
          <a:lstStyle/>
          <a:p>
            <a:pPr marL="91440" indent="-90720">
              <a:lnSpc>
                <a:spcPct val="90000"/>
              </a:lnSpc>
              <a:spcBef>
                <a:spcPts val="1199"/>
              </a:spcBef>
              <a:spcAft>
                <a:spcPts val="201"/>
              </a:spcAft>
              <a:buClr>
                <a:srgbClr val="1CADE4"/>
              </a:buClr>
              <a:buFont typeface="Tw Cen MT"/>
              <a:buChar char=" "/>
            </a:pPr>
            <a:r>
              <a:rPr lang="es-CO" sz="2200" b="0" strike="noStrike" spc="-1">
                <a:solidFill>
                  <a:srgbClr val="000000"/>
                </a:solidFill>
                <a:latin typeface="Tw Cen MT"/>
              </a:rPr>
              <a:t>La Retrospectiva de Sprint es una oportunidad para el Equipo Scrum de inspeccionarse a sí mismo, y crear un plan de mejoras que sean abordadas durante el siguiente Sprint. </a:t>
            </a:r>
            <a:endParaRPr lang="es-CO" sz="2200" b="0" strike="noStrike" spc="-1">
              <a:latin typeface="Arial"/>
            </a:endParaRPr>
          </a:p>
          <a:p>
            <a:pPr marL="91440" indent="-90720">
              <a:lnSpc>
                <a:spcPct val="90000"/>
              </a:lnSpc>
              <a:spcBef>
                <a:spcPts val="1199"/>
              </a:spcBef>
              <a:spcAft>
                <a:spcPts val="201"/>
              </a:spcAft>
              <a:buClr>
                <a:srgbClr val="1CADE4"/>
              </a:buClr>
              <a:buFont typeface="Tw Cen MT"/>
              <a:buChar char=" "/>
            </a:pPr>
            <a:r>
              <a:rPr lang="es-CO" sz="2200" b="0" strike="noStrike" spc="-1">
                <a:solidFill>
                  <a:srgbClr val="000000"/>
                </a:solidFill>
                <a:latin typeface="Tw Cen MT"/>
              </a:rPr>
              <a:t>La Retrospectiva de Sprint tiene lugar después de la Revisión de Sprint y antes de la siguiente Reunión de Planificación de Sprint. Se trata de una reunión restringida a un bloque de tiempo de tres horas para Sprints de un mes. Para Sprints más cortos se reserva un tiempo proporcionalmente menor. </a:t>
            </a:r>
            <a:endParaRPr lang="es-CO" sz="2200" b="0" strike="noStrike" spc="-1">
              <a:latin typeface="Arial"/>
            </a:endParaRPr>
          </a:p>
        </p:txBody>
      </p:sp>
      <p:pic>
        <p:nvPicPr>
          <p:cNvPr id="162" name="Imagen 3"/>
          <p:cNvPicPr/>
          <p:nvPr/>
        </p:nvPicPr>
        <p:blipFill>
          <a:blip r:embed="rId2"/>
          <a:stretch/>
        </p:blipFill>
        <p:spPr>
          <a:xfrm>
            <a:off x="11188800" y="0"/>
            <a:ext cx="932400" cy="1011600"/>
          </a:xfrm>
          <a:prstGeom prst="rect">
            <a:avLst/>
          </a:prstGeom>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1"/>
          <p:cNvSpPr/>
          <p:nvPr/>
        </p:nvSpPr>
        <p:spPr>
          <a:xfrm>
            <a:off x="1024200" y="585360"/>
            <a:ext cx="9719280" cy="14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80000"/>
              </a:lnSpc>
            </a:pPr>
            <a:r>
              <a:rPr lang="es-CO" sz="5000" b="1" strike="noStrike" cap="all" spc="94">
                <a:solidFill>
                  <a:srgbClr val="0D0D0D"/>
                </a:solidFill>
                <a:latin typeface="Tw Cen MT Condensed"/>
              </a:rPr>
              <a:t>artefactos</a:t>
            </a:r>
            <a:endParaRPr lang="es-CO" sz="5000" b="0" strike="noStrike" spc="-1">
              <a:latin typeface="Arial"/>
            </a:endParaRPr>
          </a:p>
        </p:txBody>
      </p:sp>
      <p:sp>
        <p:nvSpPr>
          <p:cNvPr id="164" name="CustomShape 2"/>
          <p:cNvSpPr/>
          <p:nvPr/>
        </p:nvSpPr>
        <p:spPr>
          <a:xfrm>
            <a:off x="1024200" y="2084760"/>
            <a:ext cx="10009080" cy="422388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oAutofit/>
          </a:bodyPr>
          <a:lstStyle/>
          <a:p>
            <a:pPr marL="91440" indent="-90720">
              <a:lnSpc>
                <a:spcPct val="90000"/>
              </a:lnSpc>
              <a:spcBef>
                <a:spcPts val="1199"/>
              </a:spcBef>
              <a:spcAft>
                <a:spcPts val="201"/>
              </a:spcAft>
              <a:buClr>
                <a:srgbClr val="1CADE4"/>
              </a:buClr>
              <a:buFont typeface="Wingdings" charset="2"/>
              <a:buChar char=""/>
            </a:pPr>
            <a:r>
              <a:rPr lang="es-CO" sz="2200" b="0" strike="noStrike" spc="-1">
                <a:solidFill>
                  <a:srgbClr val="000000"/>
                </a:solidFill>
                <a:latin typeface="Tw Cen MT"/>
              </a:rPr>
              <a:t>Product Backlog: La Pila de Producto es una lista ordenada de todo lo que podría ser necesario en el producto, y es la única fuente de requerimientos para cualquier cambio a realizarse en el producto.  </a:t>
            </a:r>
            <a:endParaRPr lang="es-CO" sz="2200" b="0" strike="noStrike" spc="-1">
              <a:latin typeface="Arial"/>
            </a:endParaRPr>
          </a:p>
          <a:p>
            <a:pPr marL="91440" indent="-90720">
              <a:lnSpc>
                <a:spcPct val="90000"/>
              </a:lnSpc>
              <a:spcBef>
                <a:spcPts val="1199"/>
              </a:spcBef>
              <a:spcAft>
                <a:spcPts val="201"/>
              </a:spcAft>
              <a:buClr>
                <a:srgbClr val="1CADE4"/>
              </a:buClr>
              <a:buFont typeface="Wingdings" charset="2"/>
              <a:buChar char=""/>
            </a:pPr>
            <a:r>
              <a:rPr lang="sv-SE" sz="2200" b="0" strike="noStrike" spc="-1">
                <a:solidFill>
                  <a:srgbClr val="000000"/>
                </a:solidFill>
                <a:latin typeface="Tw Cen MT"/>
              </a:rPr>
              <a:t>Pila de Sprint (Sprint Backlog) : </a:t>
            </a:r>
            <a:r>
              <a:rPr lang="es-CO" sz="2200" b="0" strike="noStrike" spc="-1">
                <a:solidFill>
                  <a:srgbClr val="000000"/>
                </a:solidFill>
                <a:latin typeface="Tw Cen MT"/>
              </a:rPr>
              <a:t>es el conjunto de elementos de la Pila de Producto seleccionados para el Sprint, mas un plan para entregar el Incremento de producto y conseguir el Objetivo del Sprint. </a:t>
            </a:r>
            <a:endParaRPr lang="es-CO" sz="2200" b="0" strike="noStrike" spc="-1">
              <a:latin typeface="Arial"/>
            </a:endParaRPr>
          </a:p>
          <a:p>
            <a:pPr>
              <a:lnSpc>
                <a:spcPct val="90000"/>
              </a:lnSpc>
              <a:spcBef>
                <a:spcPts val="1199"/>
              </a:spcBef>
              <a:spcAft>
                <a:spcPts val="201"/>
              </a:spcAft>
            </a:pPr>
            <a:endParaRPr lang="es-CO" sz="2200" b="0" strike="noStrike" spc="-1">
              <a:latin typeface="Arial"/>
            </a:endParaRPr>
          </a:p>
          <a:p>
            <a:pPr>
              <a:lnSpc>
                <a:spcPct val="90000"/>
              </a:lnSpc>
              <a:spcBef>
                <a:spcPts val="1199"/>
              </a:spcBef>
              <a:spcAft>
                <a:spcPts val="201"/>
              </a:spcAft>
            </a:pPr>
            <a:endParaRPr lang="es-CO" sz="2200" b="0" strike="noStrike" spc="-1">
              <a:latin typeface="Arial"/>
            </a:endParaRPr>
          </a:p>
        </p:txBody>
      </p:sp>
      <p:pic>
        <p:nvPicPr>
          <p:cNvPr id="165" name="Imagen 3"/>
          <p:cNvPicPr/>
          <p:nvPr/>
        </p:nvPicPr>
        <p:blipFill>
          <a:blip r:embed="rId2"/>
          <a:stretch/>
        </p:blipFill>
        <p:spPr>
          <a:xfrm>
            <a:off x="11188800" y="0"/>
            <a:ext cx="932400" cy="1011600"/>
          </a:xfrm>
          <a:prstGeom prst="rect">
            <a:avLst/>
          </a:prstGeom>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 name="Imagen 87"/>
          <p:cNvPicPr/>
          <p:nvPr/>
        </p:nvPicPr>
        <p:blipFill>
          <a:blip r:embed="rId2"/>
          <a:stretch/>
        </p:blipFill>
        <p:spPr>
          <a:xfrm>
            <a:off x="1195560" y="288000"/>
            <a:ext cx="10252080" cy="6069240"/>
          </a:xfrm>
          <a:prstGeom prst="rect">
            <a:avLst/>
          </a:prstGeom>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6" name="Imagen 4"/>
          <p:cNvPicPr/>
          <p:nvPr/>
        </p:nvPicPr>
        <p:blipFill>
          <a:blip r:embed="rId2"/>
          <a:srcRect b="5357"/>
          <a:stretch/>
        </p:blipFill>
        <p:spPr>
          <a:xfrm>
            <a:off x="766440" y="220320"/>
            <a:ext cx="10948680" cy="6489720"/>
          </a:xfrm>
          <a:prstGeom prst="rect">
            <a:avLst/>
          </a:prstGeom>
          <a:ln>
            <a:noFill/>
          </a:ln>
        </p:spPr>
      </p:pic>
      <mc:AlternateContent xmlns:mc="http://schemas.openxmlformats.org/markup-compatibility/2006">
        <mc:Choice xmlns:p14="http://schemas.microsoft.com/office/powerpoint/2010/main" Requires="p14">
          <p:contentPart p14:bwMode="auto" r:id="rId3">
            <p14:nvContentPartPr>
              <p14:cNvPr id="25" name="Entrada de lápiz 24">
                <a:extLst>
                  <a:ext uri="{FF2B5EF4-FFF2-40B4-BE49-F238E27FC236}">
                    <a16:creationId xmlns:a16="http://schemas.microsoft.com/office/drawing/2014/main" id="{882D9A0F-F67B-4EC9-A61C-4407BF5C1CC9}"/>
                  </a:ext>
                </a:extLst>
              </p14:cNvPr>
              <p14:cNvContentPartPr/>
              <p14:nvPr/>
            </p14:nvContentPartPr>
            <p14:xfrm>
              <a:off x="-175440" y="4426620"/>
              <a:ext cx="360" cy="360"/>
            </p14:xfrm>
          </p:contentPart>
        </mc:Choice>
        <mc:Fallback>
          <p:pic>
            <p:nvPicPr>
              <p:cNvPr id="25" name="Entrada de lápiz 24">
                <a:extLst>
                  <a:ext uri="{FF2B5EF4-FFF2-40B4-BE49-F238E27FC236}">
                    <a16:creationId xmlns:a16="http://schemas.microsoft.com/office/drawing/2014/main" id="{882D9A0F-F67B-4EC9-A61C-4407BF5C1CC9}"/>
                  </a:ext>
                </a:extLst>
              </p:cNvPr>
              <p:cNvPicPr/>
              <p:nvPr/>
            </p:nvPicPr>
            <p:blipFill>
              <a:blip r:embed="rId4"/>
              <a:stretch>
                <a:fillRect/>
              </a:stretch>
            </p:blipFill>
            <p:spPr>
              <a:xfrm>
                <a:off x="-184440" y="4417980"/>
                <a:ext cx="18000" cy="18000"/>
              </a:xfrm>
              <a:prstGeom prst="rect">
                <a:avLst/>
              </a:prstGeom>
            </p:spPr>
          </p:pic>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 name="Imagen 3"/>
          <p:cNvPicPr/>
          <p:nvPr/>
        </p:nvPicPr>
        <p:blipFill>
          <a:blip r:embed="rId2"/>
          <a:stretch/>
        </p:blipFill>
        <p:spPr>
          <a:xfrm>
            <a:off x="11188800" y="0"/>
            <a:ext cx="932400" cy="1011600"/>
          </a:xfrm>
          <a:prstGeom prst="rect">
            <a:avLst/>
          </a:prstGeom>
          <a:ln>
            <a:noFill/>
          </a:ln>
        </p:spPr>
      </p:pic>
      <p:pic>
        <p:nvPicPr>
          <p:cNvPr id="168" name="Imagen 1"/>
          <p:cNvPicPr/>
          <p:nvPr/>
        </p:nvPicPr>
        <p:blipFill>
          <a:blip r:embed="rId3"/>
          <a:stretch/>
        </p:blipFill>
        <p:spPr>
          <a:xfrm>
            <a:off x="893880" y="711000"/>
            <a:ext cx="5847480" cy="3704400"/>
          </a:xfrm>
          <a:prstGeom prst="rect">
            <a:avLst/>
          </a:prstGeom>
          <a:ln>
            <a:noFill/>
          </a:ln>
        </p:spPr>
      </p:pic>
      <p:pic>
        <p:nvPicPr>
          <p:cNvPr id="169" name="Imagen 2"/>
          <p:cNvPicPr/>
          <p:nvPr/>
        </p:nvPicPr>
        <p:blipFill>
          <a:blip r:embed="rId4"/>
          <a:stretch/>
        </p:blipFill>
        <p:spPr>
          <a:xfrm>
            <a:off x="5960520" y="2790720"/>
            <a:ext cx="5838120" cy="3904560"/>
          </a:xfrm>
          <a:prstGeom prst="rect">
            <a:avLst/>
          </a:prstGeom>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0" name="Imagen 3"/>
          <p:cNvPicPr/>
          <p:nvPr/>
        </p:nvPicPr>
        <p:blipFill>
          <a:blip r:embed="rId2"/>
          <a:stretch/>
        </p:blipFill>
        <p:spPr>
          <a:xfrm>
            <a:off x="11188800" y="0"/>
            <a:ext cx="932400" cy="1011600"/>
          </a:xfrm>
          <a:prstGeom prst="rect">
            <a:avLst/>
          </a:prstGeom>
          <a:ln>
            <a:noFill/>
          </a:ln>
        </p:spPr>
      </p:pic>
      <p:pic>
        <p:nvPicPr>
          <p:cNvPr id="171" name="Imagen 4" descr="C:\Users\Aprendiz\AppData\Local\Microsoft\Windows\Temporary Internet Files\Content.Word\20180402_062846.jpg"/>
          <p:cNvPicPr/>
          <p:nvPr/>
        </p:nvPicPr>
        <p:blipFill>
          <a:blip r:embed="rId3"/>
          <a:srcRect l="4089" t="7486" r="11243" b="4948"/>
          <a:stretch/>
        </p:blipFill>
        <p:spPr>
          <a:xfrm>
            <a:off x="819720" y="732960"/>
            <a:ext cx="5944680" cy="4659120"/>
          </a:xfrm>
          <a:prstGeom prst="rect">
            <a:avLst/>
          </a:prstGeom>
          <a:ln>
            <a:noFill/>
          </a:ln>
        </p:spPr>
      </p:pic>
      <p:pic>
        <p:nvPicPr>
          <p:cNvPr id="172" name="Imagen 5" descr="C:\Users\Aprendiz\AppData\Local\Microsoft\Windows\Temporary Internet Files\Content.Word\20180316_063358.jpg"/>
          <p:cNvPicPr/>
          <p:nvPr/>
        </p:nvPicPr>
        <p:blipFill>
          <a:blip r:embed="rId4"/>
          <a:stretch/>
        </p:blipFill>
        <p:spPr>
          <a:xfrm>
            <a:off x="6323760" y="2206080"/>
            <a:ext cx="5797440" cy="4528800"/>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1024200" y="585360"/>
            <a:ext cx="9719280" cy="14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80000"/>
              </a:lnSpc>
            </a:pPr>
            <a:r>
              <a:rPr lang="es-CO" sz="5000" b="0" strike="noStrike" cap="all" spc="94">
                <a:solidFill>
                  <a:srgbClr val="0D0D0D"/>
                </a:solidFill>
                <a:latin typeface="Tw Cen MT Condensed"/>
              </a:rPr>
              <a:t>¿Qué es SCRUM?		</a:t>
            </a:r>
            <a:endParaRPr lang="es-CO" sz="5000" b="0" strike="noStrike" spc="-1">
              <a:latin typeface="Arial"/>
            </a:endParaRPr>
          </a:p>
        </p:txBody>
      </p:sp>
      <p:sp>
        <p:nvSpPr>
          <p:cNvPr id="90" name="CustomShape 2"/>
          <p:cNvSpPr/>
          <p:nvPr/>
        </p:nvSpPr>
        <p:spPr>
          <a:xfrm>
            <a:off x="1024200" y="2084760"/>
            <a:ext cx="10009080" cy="422388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oAutofit/>
          </a:bodyPr>
          <a:lstStyle/>
          <a:p>
            <a:pPr marL="91440" indent="-90720">
              <a:lnSpc>
                <a:spcPct val="90000"/>
              </a:lnSpc>
              <a:spcBef>
                <a:spcPts val="1199"/>
              </a:spcBef>
              <a:spcAft>
                <a:spcPts val="201"/>
              </a:spcAft>
              <a:buClr>
                <a:srgbClr val="1CADE4"/>
              </a:buClr>
              <a:buFont typeface="Tw Cen MT"/>
              <a:buChar char=" "/>
            </a:pPr>
            <a:r>
              <a:rPr lang="es-CO" sz="2400" b="0" strike="noStrike" spc="-1" dirty="0">
                <a:solidFill>
                  <a:srgbClr val="000000"/>
                </a:solidFill>
                <a:latin typeface="Tw Cen MT"/>
              </a:rPr>
              <a:t>Scrum es un marco de trabajo para el desarrollo y el mantenimiento de productos complejos.</a:t>
            </a:r>
            <a:endParaRPr lang="es-CO" sz="2400" b="0" strike="noStrike" spc="-1" dirty="0">
              <a:latin typeface="Arial"/>
            </a:endParaRPr>
          </a:p>
          <a:p>
            <a:pPr marL="91440" indent="-90720">
              <a:lnSpc>
                <a:spcPct val="90000"/>
              </a:lnSpc>
              <a:spcBef>
                <a:spcPts val="1199"/>
              </a:spcBef>
              <a:spcAft>
                <a:spcPts val="201"/>
              </a:spcAft>
              <a:buClr>
                <a:srgbClr val="1CADE4"/>
              </a:buClr>
              <a:buFont typeface="Tw Cen MT"/>
              <a:buChar char=" "/>
            </a:pPr>
            <a:r>
              <a:rPr lang="es-CO" sz="2200" b="0" strike="noStrike" spc="-1" dirty="0">
                <a:solidFill>
                  <a:srgbClr val="000000"/>
                </a:solidFill>
                <a:latin typeface="Tw Cen MT"/>
              </a:rPr>
              <a:t>Un marco de trabajo dentro del cual las personas pueden afrontar complejos problemas adaptativos, a la vez que entregan productos del máximo valor posible de forma productiva y creativa. Scrum es: </a:t>
            </a:r>
            <a:endParaRPr lang="es-CO" sz="2200" b="0" strike="noStrike" spc="-1" dirty="0">
              <a:latin typeface="Arial"/>
            </a:endParaRPr>
          </a:p>
          <a:p>
            <a:pPr marL="91440" indent="-90720">
              <a:lnSpc>
                <a:spcPct val="90000"/>
              </a:lnSpc>
              <a:spcBef>
                <a:spcPts val="1199"/>
              </a:spcBef>
              <a:spcAft>
                <a:spcPts val="201"/>
              </a:spcAft>
              <a:buClr>
                <a:srgbClr val="1CADE4"/>
              </a:buClr>
              <a:buFont typeface="Tw Cen MT"/>
              <a:buChar char=" "/>
            </a:pPr>
            <a:r>
              <a:rPr lang="es-CO" sz="2200" b="0" strike="noStrike" spc="-1" dirty="0">
                <a:solidFill>
                  <a:srgbClr val="000000"/>
                </a:solidFill>
                <a:latin typeface="Tw Cen MT"/>
              </a:rPr>
              <a:t> Ligero </a:t>
            </a:r>
            <a:endParaRPr lang="es-CO" sz="2200" b="0" strike="noStrike" spc="-1" dirty="0">
              <a:latin typeface="Arial"/>
            </a:endParaRPr>
          </a:p>
          <a:p>
            <a:pPr marL="91440" indent="-90720">
              <a:lnSpc>
                <a:spcPct val="90000"/>
              </a:lnSpc>
              <a:spcBef>
                <a:spcPts val="1199"/>
              </a:spcBef>
              <a:spcAft>
                <a:spcPts val="201"/>
              </a:spcAft>
              <a:buClr>
                <a:srgbClr val="1CADE4"/>
              </a:buClr>
              <a:buFont typeface="Tw Cen MT"/>
              <a:buChar char=" "/>
            </a:pPr>
            <a:r>
              <a:rPr lang="es-CO" sz="2200" b="0" strike="noStrike" spc="-1" dirty="0">
                <a:solidFill>
                  <a:srgbClr val="000000"/>
                </a:solidFill>
                <a:latin typeface="Tw Cen MT"/>
              </a:rPr>
              <a:t> Fácil de entender </a:t>
            </a:r>
            <a:endParaRPr lang="es-CO" sz="2200" b="0" strike="noStrike" spc="-1" dirty="0">
              <a:latin typeface="Arial"/>
            </a:endParaRPr>
          </a:p>
          <a:p>
            <a:pPr marL="91440" indent="-90720">
              <a:lnSpc>
                <a:spcPct val="90000"/>
              </a:lnSpc>
              <a:spcBef>
                <a:spcPts val="1199"/>
              </a:spcBef>
              <a:spcAft>
                <a:spcPts val="201"/>
              </a:spcAft>
              <a:buClr>
                <a:srgbClr val="1CADE4"/>
              </a:buClr>
              <a:buFont typeface="Tw Cen MT"/>
              <a:buChar char=" "/>
            </a:pPr>
            <a:r>
              <a:rPr lang="es-CO" sz="2200" b="0" strike="noStrike" spc="-1" dirty="0">
                <a:solidFill>
                  <a:srgbClr val="000000"/>
                </a:solidFill>
                <a:latin typeface="Tw Cen MT"/>
              </a:rPr>
              <a:t> Extremadamente difícil de llegar a dominar </a:t>
            </a:r>
            <a:endParaRPr lang="es-CO" sz="2200" b="0" strike="noStrike" spc="-1" dirty="0">
              <a:latin typeface="Arial"/>
            </a:endParaRPr>
          </a:p>
          <a:p>
            <a:pPr>
              <a:lnSpc>
                <a:spcPct val="90000"/>
              </a:lnSpc>
              <a:spcBef>
                <a:spcPts val="1199"/>
              </a:spcBef>
              <a:spcAft>
                <a:spcPts val="201"/>
              </a:spcAft>
            </a:pPr>
            <a:endParaRPr lang="es-CO" sz="2200" b="0" strike="noStrike" spc="-1" dirty="0">
              <a:latin typeface="Arial"/>
            </a:endParaRPr>
          </a:p>
        </p:txBody>
      </p:sp>
      <p:pic>
        <p:nvPicPr>
          <p:cNvPr id="91" name="Imagen 3"/>
          <p:cNvPicPr/>
          <p:nvPr/>
        </p:nvPicPr>
        <p:blipFill>
          <a:blip r:embed="rId2"/>
          <a:stretch/>
        </p:blipFill>
        <p:spPr>
          <a:xfrm>
            <a:off x="11188800" y="0"/>
            <a:ext cx="932400" cy="1011600"/>
          </a:xfrm>
          <a:prstGeom prst="rect">
            <a:avLst/>
          </a:prstGeom>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1024200" y="585360"/>
            <a:ext cx="9719280" cy="14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80000"/>
              </a:lnSpc>
            </a:pPr>
            <a:r>
              <a:rPr lang="es-CO" sz="5000" b="0" strike="noStrike" cap="all" spc="94">
                <a:solidFill>
                  <a:srgbClr val="0D0D0D"/>
                </a:solidFill>
                <a:latin typeface="Tw Cen MT Condensed"/>
              </a:rPr>
              <a:t>¿Qué es SCRUM?		</a:t>
            </a:r>
            <a:endParaRPr lang="es-CO" sz="5000" b="0" strike="noStrike" spc="-1">
              <a:latin typeface="Arial"/>
            </a:endParaRPr>
          </a:p>
        </p:txBody>
      </p:sp>
      <p:sp>
        <p:nvSpPr>
          <p:cNvPr id="93" name="CustomShape 2"/>
          <p:cNvSpPr/>
          <p:nvPr/>
        </p:nvSpPr>
        <p:spPr>
          <a:xfrm>
            <a:off x="1024200" y="2084760"/>
            <a:ext cx="10009080" cy="422388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oAutofit/>
          </a:bodyPr>
          <a:lstStyle/>
          <a:p>
            <a:pPr marL="91440" indent="-90720">
              <a:lnSpc>
                <a:spcPct val="90000"/>
              </a:lnSpc>
              <a:spcBef>
                <a:spcPts val="1199"/>
              </a:spcBef>
              <a:spcAft>
                <a:spcPts val="201"/>
              </a:spcAft>
              <a:buClr>
                <a:srgbClr val="1CADE4"/>
              </a:buClr>
              <a:buFont typeface="Tw Cen MT"/>
              <a:buChar char=" "/>
            </a:pPr>
            <a:r>
              <a:rPr lang="es-CO" sz="2400" b="0" strike="noStrike" spc="-1" dirty="0">
                <a:solidFill>
                  <a:srgbClr val="000000"/>
                </a:solidFill>
                <a:latin typeface="Tw Cen MT"/>
              </a:rPr>
              <a:t>El marco de trabajo Scrum consiste en los Equipos Scrum y en sus roles, eventos, artefactos y reglas asociadas. Cada componente dentro del marco de trabajo sirve a un propósito específico y es esencial para el éxito de Scrum y para su uso. </a:t>
            </a:r>
            <a:endParaRPr lang="es-CO" sz="2400" b="0" strike="noStrike" spc="-1" dirty="0">
              <a:latin typeface="Arial"/>
            </a:endParaRPr>
          </a:p>
          <a:p>
            <a:pPr marL="91440" indent="-90720">
              <a:lnSpc>
                <a:spcPct val="90000"/>
              </a:lnSpc>
              <a:spcBef>
                <a:spcPts val="1199"/>
              </a:spcBef>
              <a:spcAft>
                <a:spcPts val="201"/>
              </a:spcAft>
              <a:buClr>
                <a:srgbClr val="1CADE4"/>
              </a:buClr>
              <a:buFont typeface="Tw Cen MT"/>
              <a:buChar char=" "/>
            </a:pPr>
            <a:r>
              <a:rPr lang="es-CO" sz="2400" b="0" strike="noStrike" spc="-1" dirty="0">
                <a:solidFill>
                  <a:srgbClr val="000000"/>
                </a:solidFill>
                <a:latin typeface="Tw Cen MT"/>
              </a:rPr>
              <a:t>Scrum gira en torno a 3 pilares:</a:t>
            </a:r>
            <a:endParaRPr lang="es-CO" sz="2400" b="0" strike="noStrike" spc="-1" dirty="0">
              <a:latin typeface="Arial"/>
            </a:endParaRPr>
          </a:p>
          <a:p>
            <a:pPr marL="91440" indent="-90720">
              <a:lnSpc>
                <a:spcPct val="90000"/>
              </a:lnSpc>
              <a:spcBef>
                <a:spcPts val="1199"/>
              </a:spcBef>
              <a:spcAft>
                <a:spcPts val="201"/>
              </a:spcAft>
              <a:buClr>
                <a:srgbClr val="1CADE4"/>
              </a:buClr>
              <a:buFont typeface="Arial"/>
              <a:buChar char="•"/>
            </a:pPr>
            <a:r>
              <a:rPr lang="es-CO" sz="2400" b="0" strike="noStrike" spc="-1" dirty="0">
                <a:solidFill>
                  <a:srgbClr val="000000"/>
                </a:solidFill>
                <a:latin typeface="Tw Cen MT"/>
              </a:rPr>
              <a:t>Transparencia</a:t>
            </a:r>
            <a:endParaRPr lang="es-CO" sz="2400" b="0" strike="noStrike" spc="-1" dirty="0">
              <a:latin typeface="Arial"/>
            </a:endParaRPr>
          </a:p>
          <a:p>
            <a:pPr marL="91440" indent="-90720">
              <a:lnSpc>
                <a:spcPct val="90000"/>
              </a:lnSpc>
              <a:spcBef>
                <a:spcPts val="1199"/>
              </a:spcBef>
              <a:spcAft>
                <a:spcPts val="201"/>
              </a:spcAft>
              <a:buClr>
                <a:srgbClr val="1CADE4"/>
              </a:buClr>
              <a:buFont typeface="Arial"/>
              <a:buChar char="•"/>
            </a:pPr>
            <a:r>
              <a:rPr lang="es-CO" sz="2400" b="0" strike="noStrike" spc="-1" dirty="0">
                <a:solidFill>
                  <a:srgbClr val="000000"/>
                </a:solidFill>
                <a:latin typeface="Tw Cen MT"/>
              </a:rPr>
              <a:t>Inspección</a:t>
            </a:r>
            <a:endParaRPr lang="es-CO" sz="2400" b="0" strike="noStrike" spc="-1" dirty="0">
              <a:latin typeface="Arial"/>
            </a:endParaRPr>
          </a:p>
          <a:p>
            <a:pPr marL="91440" indent="-90720">
              <a:lnSpc>
                <a:spcPct val="90000"/>
              </a:lnSpc>
              <a:spcBef>
                <a:spcPts val="1199"/>
              </a:spcBef>
              <a:spcAft>
                <a:spcPts val="201"/>
              </a:spcAft>
              <a:buClr>
                <a:srgbClr val="1CADE4"/>
              </a:buClr>
              <a:buFont typeface="Arial"/>
              <a:buChar char="•"/>
            </a:pPr>
            <a:r>
              <a:rPr lang="es-CO" sz="2400" b="0" strike="noStrike" spc="-1" dirty="0">
                <a:solidFill>
                  <a:srgbClr val="000000"/>
                </a:solidFill>
                <a:latin typeface="Tw Cen MT"/>
              </a:rPr>
              <a:t>Adaptación</a:t>
            </a:r>
            <a:endParaRPr lang="es-CO" sz="2400" b="0" strike="noStrike" spc="-1" dirty="0">
              <a:latin typeface="Arial"/>
            </a:endParaRPr>
          </a:p>
        </p:txBody>
      </p:sp>
      <p:pic>
        <p:nvPicPr>
          <p:cNvPr id="94" name="Imagen 3"/>
          <p:cNvPicPr/>
          <p:nvPr/>
        </p:nvPicPr>
        <p:blipFill>
          <a:blip r:embed="rId2"/>
          <a:stretch/>
        </p:blipFill>
        <p:spPr>
          <a:xfrm>
            <a:off x="11188800" y="0"/>
            <a:ext cx="932400" cy="1011600"/>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1024200" y="585360"/>
            <a:ext cx="9719280" cy="14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80000"/>
              </a:lnSpc>
            </a:pPr>
            <a:r>
              <a:rPr lang="es-CO" sz="5000" b="0" strike="noStrike" cap="all" spc="94">
                <a:solidFill>
                  <a:srgbClr val="0D0D0D"/>
                </a:solidFill>
                <a:latin typeface="Tw Cen MT Condensed"/>
              </a:rPr>
              <a:t>Transparencia</a:t>
            </a:r>
            <a:endParaRPr lang="es-CO" sz="5000" b="0" strike="noStrike" spc="-1">
              <a:latin typeface="Arial"/>
            </a:endParaRPr>
          </a:p>
        </p:txBody>
      </p:sp>
      <p:sp>
        <p:nvSpPr>
          <p:cNvPr id="96" name="CustomShape 2"/>
          <p:cNvSpPr/>
          <p:nvPr/>
        </p:nvSpPr>
        <p:spPr>
          <a:xfrm>
            <a:off x="1024200" y="2084760"/>
            <a:ext cx="10009080" cy="422388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oAutofit/>
          </a:bodyPr>
          <a:lstStyle/>
          <a:p>
            <a:pPr marL="91440" indent="-90720">
              <a:lnSpc>
                <a:spcPct val="90000"/>
              </a:lnSpc>
              <a:spcBef>
                <a:spcPts val="1199"/>
              </a:spcBef>
              <a:spcAft>
                <a:spcPts val="201"/>
              </a:spcAft>
              <a:buClr>
                <a:srgbClr val="1CADE4"/>
              </a:buClr>
              <a:buFont typeface="Tw Cen MT"/>
              <a:buChar char=" "/>
            </a:pPr>
            <a:r>
              <a:rPr lang="es-CO" sz="2200" b="0" strike="noStrike" spc="-1" dirty="0">
                <a:solidFill>
                  <a:srgbClr val="000000"/>
                </a:solidFill>
                <a:latin typeface="Tw Cen MT"/>
              </a:rPr>
              <a:t>Los aspectos significativos del proceso deben ser visibles para aquellos que son responsables del resultado. La transparencia requiere que dichos aspectos sean definidos por un estándar común, de modo que los observadores compartan un entendimiento común de lo que se está viendo. </a:t>
            </a:r>
            <a:endParaRPr lang="es-CO" sz="2200" b="0" strike="noStrike" spc="-1" dirty="0">
              <a:latin typeface="Arial"/>
            </a:endParaRPr>
          </a:p>
          <a:p>
            <a:pPr>
              <a:lnSpc>
                <a:spcPct val="90000"/>
              </a:lnSpc>
              <a:spcBef>
                <a:spcPts val="1199"/>
              </a:spcBef>
              <a:spcAft>
                <a:spcPts val="201"/>
              </a:spcAft>
            </a:pPr>
            <a:endParaRPr lang="es-CO" sz="2200" b="0" strike="noStrike" spc="-1" dirty="0">
              <a:latin typeface="Arial"/>
            </a:endParaRPr>
          </a:p>
          <a:p>
            <a:pPr marL="91440" indent="-90720">
              <a:lnSpc>
                <a:spcPct val="90000"/>
              </a:lnSpc>
              <a:spcBef>
                <a:spcPts val="1199"/>
              </a:spcBef>
              <a:spcAft>
                <a:spcPts val="201"/>
              </a:spcAft>
              <a:buClr>
                <a:srgbClr val="1CADE4"/>
              </a:buClr>
              <a:buFont typeface="Tw Cen MT"/>
              <a:buChar char=" "/>
            </a:pPr>
            <a:r>
              <a:rPr lang="es-CO" sz="2200" b="0" strike="noStrike" spc="-1" dirty="0">
                <a:solidFill>
                  <a:srgbClr val="000000"/>
                </a:solidFill>
                <a:latin typeface="Tw Cen MT"/>
              </a:rPr>
              <a:t>- Todos los participantes deben compartir un lenguaje común para referirse al proceso; </a:t>
            </a:r>
            <a:endParaRPr lang="es-CO" sz="2200" b="0" strike="noStrike" spc="-1" dirty="0">
              <a:latin typeface="Arial"/>
            </a:endParaRPr>
          </a:p>
          <a:p>
            <a:pPr marL="91440" indent="-90720">
              <a:lnSpc>
                <a:spcPct val="90000"/>
              </a:lnSpc>
              <a:spcBef>
                <a:spcPts val="1199"/>
              </a:spcBef>
              <a:spcAft>
                <a:spcPts val="201"/>
              </a:spcAft>
              <a:buClr>
                <a:srgbClr val="1CADE4"/>
              </a:buClr>
              <a:buFont typeface="Tw Cen MT"/>
              <a:buChar char=" "/>
            </a:pPr>
            <a:r>
              <a:rPr lang="es-CO" sz="2200" b="0" strike="noStrike" spc="-1" dirty="0">
                <a:solidFill>
                  <a:srgbClr val="000000"/>
                </a:solidFill>
                <a:latin typeface="Tw Cen MT"/>
              </a:rPr>
              <a:t> </a:t>
            </a:r>
            <a:endParaRPr lang="es-CO" sz="2200" b="0" strike="noStrike" spc="-1" dirty="0">
              <a:latin typeface="Arial"/>
            </a:endParaRPr>
          </a:p>
          <a:p>
            <a:pPr>
              <a:lnSpc>
                <a:spcPct val="90000"/>
              </a:lnSpc>
              <a:spcBef>
                <a:spcPts val="1199"/>
              </a:spcBef>
              <a:spcAft>
                <a:spcPts val="201"/>
              </a:spcAft>
            </a:pPr>
            <a:endParaRPr lang="es-CO" sz="2200" b="0" strike="noStrike" spc="-1" dirty="0">
              <a:latin typeface="Arial"/>
            </a:endParaRPr>
          </a:p>
        </p:txBody>
      </p:sp>
      <p:pic>
        <p:nvPicPr>
          <p:cNvPr id="97" name="Imagen 3"/>
          <p:cNvPicPr/>
          <p:nvPr/>
        </p:nvPicPr>
        <p:blipFill>
          <a:blip r:embed="rId2"/>
          <a:stretch/>
        </p:blipFill>
        <p:spPr>
          <a:xfrm>
            <a:off x="11188800" y="0"/>
            <a:ext cx="932400" cy="1011600"/>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1024200" y="585360"/>
            <a:ext cx="9719280" cy="14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80000"/>
              </a:lnSpc>
            </a:pPr>
            <a:r>
              <a:rPr lang="es-CO" sz="5000" b="0" strike="noStrike" cap="all" spc="94">
                <a:solidFill>
                  <a:srgbClr val="0D0D0D"/>
                </a:solidFill>
                <a:latin typeface="Tw Cen MT Condensed"/>
              </a:rPr>
              <a:t>INSPECCIÓN</a:t>
            </a:r>
            <a:endParaRPr lang="es-CO" sz="5000" b="0" strike="noStrike" spc="-1">
              <a:latin typeface="Arial"/>
            </a:endParaRPr>
          </a:p>
        </p:txBody>
      </p:sp>
      <p:sp>
        <p:nvSpPr>
          <p:cNvPr id="99" name="CustomShape 2"/>
          <p:cNvSpPr/>
          <p:nvPr/>
        </p:nvSpPr>
        <p:spPr>
          <a:xfrm>
            <a:off x="1024200" y="2084760"/>
            <a:ext cx="10009080" cy="422388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oAutofit/>
          </a:bodyPr>
          <a:lstStyle/>
          <a:p>
            <a:pPr marL="91440" indent="-90720">
              <a:lnSpc>
                <a:spcPct val="90000"/>
              </a:lnSpc>
              <a:spcBef>
                <a:spcPts val="1199"/>
              </a:spcBef>
              <a:spcAft>
                <a:spcPts val="201"/>
              </a:spcAft>
              <a:buClr>
                <a:srgbClr val="1CADE4"/>
              </a:buClr>
              <a:buFont typeface="Tw Cen MT"/>
              <a:buChar char=" "/>
            </a:pPr>
            <a:r>
              <a:rPr lang="es-CO" sz="2200" b="0" strike="noStrike" spc="-1" dirty="0">
                <a:solidFill>
                  <a:srgbClr val="000000"/>
                </a:solidFill>
                <a:latin typeface="Tw Cen MT"/>
              </a:rPr>
              <a:t>Los usuarios de Scrum deben inspeccionar frecuentemente los artefactos de Scrum y el progreso hacia un objetivo, para detectar variaciones no deseables. Su inspección no debe ser tan frecuente como para que interfiera en el trabajo. Las inspecciones son más beneficiosas cuando son realizadas de forma diligente por inspectores expertos, en el mismo lugar de trabajo.  </a:t>
            </a:r>
            <a:endParaRPr lang="es-CO" sz="2200" b="0" strike="noStrike" spc="-1" dirty="0">
              <a:latin typeface="Arial"/>
            </a:endParaRPr>
          </a:p>
          <a:p>
            <a:pPr>
              <a:lnSpc>
                <a:spcPct val="90000"/>
              </a:lnSpc>
              <a:spcBef>
                <a:spcPts val="1199"/>
              </a:spcBef>
              <a:spcAft>
                <a:spcPts val="201"/>
              </a:spcAft>
            </a:pPr>
            <a:endParaRPr lang="es-CO" sz="2200" b="0" strike="noStrike" spc="-1" dirty="0">
              <a:latin typeface="Arial"/>
            </a:endParaRPr>
          </a:p>
        </p:txBody>
      </p:sp>
      <p:pic>
        <p:nvPicPr>
          <p:cNvPr id="100" name="Imagen 3"/>
          <p:cNvPicPr/>
          <p:nvPr/>
        </p:nvPicPr>
        <p:blipFill>
          <a:blip r:embed="rId2"/>
          <a:stretch/>
        </p:blipFill>
        <p:spPr>
          <a:xfrm>
            <a:off x="11188800" y="0"/>
            <a:ext cx="932400" cy="1011600"/>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1024200" y="585360"/>
            <a:ext cx="9719280" cy="14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80000"/>
              </a:lnSpc>
            </a:pPr>
            <a:r>
              <a:rPr lang="es-CO" sz="5000" b="0" strike="noStrike" cap="all" spc="94">
                <a:solidFill>
                  <a:srgbClr val="0D0D0D"/>
                </a:solidFill>
                <a:latin typeface="Tw Cen MT Condensed"/>
              </a:rPr>
              <a:t>ADAPTACIÓN</a:t>
            </a:r>
            <a:endParaRPr lang="es-CO" sz="5000" b="0" strike="noStrike" spc="-1">
              <a:latin typeface="Arial"/>
            </a:endParaRPr>
          </a:p>
        </p:txBody>
      </p:sp>
      <p:sp>
        <p:nvSpPr>
          <p:cNvPr id="102" name="CustomShape 2"/>
          <p:cNvSpPr/>
          <p:nvPr/>
        </p:nvSpPr>
        <p:spPr>
          <a:xfrm>
            <a:off x="1024200" y="2084760"/>
            <a:ext cx="10009080" cy="422388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oAutofit/>
          </a:bodyPr>
          <a:lstStyle/>
          <a:p>
            <a:pPr marL="91440" indent="-90720">
              <a:lnSpc>
                <a:spcPct val="90000"/>
              </a:lnSpc>
              <a:spcBef>
                <a:spcPts val="1199"/>
              </a:spcBef>
              <a:spcAft>
                <a:spcPts val="201"/>
              </a:spcAft>
              <a:buClr>
                <a:srgbClr val="1CADE4"/>
              </a:buClr>
              <a:buFont typeface="Tw Cen MT"/>
              <a:buChar char=" "/>
            </a:pPr>
            <a:r>
              <a:rPr lang="es-CO" sz="2200" b="0" strike="noStrike" spc="-1">
                <a:solidFill>
                  <a:srgbClr val="000000"/>
                </a:solidFill>
                <a:latin typeface="Tw Cen MT"/>
              </a:rPr>
              <a:t>Si un inspector determina que uno o más aspectos de un proceso se desvían de límites aceptables, y que el producto resultante no será aceptable, el proceso o el material que está siendo procesado deben ser ajustados. Dicho ajuste debe ser realizado cuanto antes para minimizar desviaciones mayores. </a:t>
            </a:r>
            <a:endParaRPr lang="es-CO" sz="2200" b="0" strike="noStrike" spc="-1">
              <a:latin typeface="Arial"/>
            </a:endParaRPr>
          </a:p>
        </p:txBody>
      </p:sp>
      <p:pic>
        <p:nvPicPr>
          <p:cNvPr id="103" name="Imagen 3"/>
          <p:cNvPicPr/>
          <p:nvPr/>
        </p:nvPicPr>
        <p:blipFill>
          <a:blip r:embed="rId2"/>
          <a:stretch/>
        </p:blipFill>
        <p:spPr>
          <a:xfrm>
            <a:off x="11188800" y="0"/>
            <a:ext cx="932400" cy="1011600"/>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1024200" y="585360"/>
            <a:ext cx="9719280" cy="14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80000"/>
              </a:lnSpc>
            </a:pPr>
            <a:r>
              <a:rPr lang="es-CO" sz="5000" b="0" strike="noStrike" cap="all" spc="94" dirty="0">
                <a:solidFill>
                  <a:srgbClr val="0D0D0D"/>
                </a:solidFill>
                <a:latin typeface="Tw Cen MT Condensed"/>
              </a:rPr>
              <a:t>INSPECCIÓN y ADAPTACIÓN</a:t>
            </a:r>
            <a:endParaRPr lang="es-CO" sz="5000" b="0" strike="noStrike" spc="-1" dirty="0">
              <a:latin typeface="Arial"/>
            </a:endParaRPr>
          </a:p>
        </p:txBody>
      </p:sp>
      <p:sp>
        <p:nvSpPr>
          <p:cNvPr id="105" name="CustomShape 2"/>
          <p:cNvSpPr/>
          <p:nvPr/>
        </p:nvSpPr>
        <p:spPr>
          <a:xfrm>
            <a:off x="1024200" y="2084760"/>
            <a:ext cx="10009080" cy="422388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oAutofit/>
          </a:bodyPr>
          <a:lstStyle/>
          <a:p>
            <a:pPr marL="91440" indent="-90720">
              <a:lnSpc>
                <a:spcPct val="90000"/>
              </a:lnSpc>
              <a:spcBef>
                <a:spcPts val="1199"/>
              </a:spcBef>
              <a:spcAft>
                <a:spcPts val="201"/>
              </a:spcAft>
              <a:buClr>
                <a:srgbClr val="1CADE4"/>
              </a:buClr>
              <a:buFont typeface="Tw Cen MT"/>
              <a:buChar char=" "/>
            </a:pPr>
            <a:r>
              <a:rPr lang="es-CO" sz="2200" b="0" strike="noStrike" spc="-1" dirty="0">
                <a:solidFill>
                  <a:srgbClr val="000000"/>
                </a:solidFill>
                <a:latin typeface="Tw Cen MT"/>
              </a:rPr>
              <a:t>Scrum brinda 4 técnicas para la inspección y la adaptación.</a:t>
            </a:r>
            <a:endParaRPr lang="es-CO" sz="2200" b="0" strike="noStrike" spc="-1" dirty="0">
              <a:latin typeface="Arial"/>
            </a:endParaRPr>
          </a:p>
          <a:p>
            <a:pPr>
              <a:lnSpc>
                <a:spcPct val="90000"/>
              </a:lnSpc>
              <a:spcBef>
                <a:spcPts val="1199"/>
              </a:spcBef>
              <a:spcAft>
                <a:spcPts val="201"/>
              </a:spcAft>
            </a:pPr>
            <a:endParaRPr lang="es-CO" sz="2200" b="0" strike="noStrike" spc="-1" dirty="0">
              <a:latin typeface="Arial"/>
            </a:endParaRPr>
          </a:p>
          <a:p>
            <a:pPr marL="91440" indent="-90720">
              <a:lnSpc>
                <a:spcPct val="90000"/>
              </a:lnSpc>
              <a:spcBef>
                <a:spcPts val="1199"/>
              </a:spcBef>
              <a:spcAft>
                <a:spcPts val="201"/>
              </a:spcAft>
              <a:buClr>
                <a:srgbClr val="1CADE4"/>
              </a:buClr>
              <a:buFont typeface="Tw Cen MT"/>
              <a:buChar char=" "/>
            </a:pPr>
            <a:r>
              <a:rPr lang="es-CO" sz="2200" b="0" strike="noStrike" spc="-1" dirty="0">
                <a:solidFill>
                  <a:srgbClr val="000000"/>
                </a:solidFill>
                <a:latin typeface="Tw Cen MT"/>
              </a:rPr>
              <a:t> Reunión de Planificación del Sprint (Sprint </a:t>
            </a:r>
            <a:r>
              <a:rPr lang="es-CO" sz="2200" b="0" strike="noStrike" spc="-1" dirty="0" err="1">
                <a:solidFill>
                  <a:srgbClr val="000000"/>
                </a:solidFill>
                <a:latin typeface="Tw Cen MT"/>
              </a:rPr>
              <a:t>Planning</a:t>
            </a:r>
            <a:r>
              <a:rPr lang="es-CO" sz="2200" b="0" strike="noStrike" spc="-1" dirty="0">
                <a:solidFill>
                  <a:srgbClr val="000000"/>
                </a:solidFill>
                <a:latin typeface="Tw Cen MT"/>
              </a:rPr>
              <a:t> Meeting) </a:t>
            </a:r>
            <a:endParaRPr lang="es-CO" sz="2200" b="0" strike="noStrike" spc="-1" dirty="0">
              <a:latin typeface="Arial"/>
            </a:endParaRPr>
          </a:p>
          <a:p>
            <a:pPr marL="91440" indent="-90720">
              <a:lnSpc>
                <a:spcPct val="90000"/>
              </a:lnSpc>
              <a:spcBef>
                <a:spcPts val="1199"/>
              </a:spcBef>
              <a:spcAft>
                <a:spcPts val="201"/>
              </a:spcAft>
              <a:buClr>
                <a:srgbClr val="1CADE4"/>
              </a:buClr>
              <a:buFont typeface="Tw Cen MT"/>
              <a:buChar char=" "/>
            </a:pPr>
            <a:r>
              <a:rPr lang="es-CO" sz="2200" b="0" strike="noStrike" spc="-1" dirty="0">
                <a:solidFill>
                  <a:srgbClr val="000000"/>
                </a:solidFill>
                <a:latin typeface="Tw Cen MT"/>
              </a:rPr>
              <a:t> Scrum Diario (</a:t>
            </a:r>
            <a:r>
              <a:rPr lang="es-CO" sz="2200" b="0" strike="noStrike" spc="-1" dirty="0" err="1">
                <a:solidFill>
                  <a:srgbClr val="000000"/>
                </a:solidFill>
                <a:latin typeface="Tw Cen MT"/>
              </a:rPr>
              <a:t>Daily</a:t>
            </a:r>
            <a:r>
              <a:rPr lang="es-CO" sz="2200" b="0" strike="noStrike" spc="-1" dirty="0">
                <a:solidFill>
                  <a:srgbClr val="000000"/>
                </a:solidFill>
                <a:latin typeface="Tw Cen MT"/>
              </a:rPr>
              <a:t> Scrum) </a:t>
            </a:r>
            <a:endParaRPr lang="es-CO" sz="2200" b="0" strike="noStrike" spc="-1" dirty="0">
              <a:latin typeface="Arial"/>
            </a:endParaRPr>
          </a:p>
          <a:p>
            <a:pPr marL="91440" indent="-90720">
              <a:lnSpc>
                <a:spcPct val="90000"/>
              </a:lnSpc>
              <a:spcBef>
                <a:spcPts val="1199"/>
              </a:spcBef>
              <a:spcAft>
                <a:spcPts val="201"/>
              </a:spcAft>
              <a:buClr>
                <a:srgbClr val="1CADE4"/>
              </a:buClr>
              <a:buFont typeface="Tw Cen MT"/>
              <a:buChar char=" "/>
            </a:pPr>
            <a:r>
              <a:rPr lang="es-CO" sz="2200" b="0" strike="noStrike" spc="-1" dirty="0">
                <a:solidFill>
                  <a:srgbClr val="000000"/>
                </a:solidFill>
                <a:latin typeface="Tw Cen MT"/>
              </a:rPr>
              <a:t> Revisión del Sprint (Sprint </a:t>
            </a:r>
            <a:r>
              <a:rPr lang="es-CO" sz="2200" b="0" strike="noStrike" spc="-1" dirty="0" err="1">
                <a:solidFill>
                  <a:srgbClr val="000000"/>
                </a:solidFill>
                <a:latin typeface="Tw Cen MT"/>
              </a:rPr>
              <a:t>Review</a:t>
            </a:r>
            <a:r>
              <a:rPr lang="es-CO" sz="2200" b="0" strike="noStrike" spc="-1" dirty="0">
                <a:solidFill>
                  <a:srgbClr val="000000"/>
                </a:solidFill>
                <a:latin typeface="Tw Cen MT"/>
              </a:rPr>
              <a:t>) </a:t>
            </a:r>
            <a:endParaRPr lang="es-CO" sz="2200" b="0" strike="noStrike" spc="-1" dirty="0">
              <a:latin typeface="Arial"/>
            </a:endParaRPr>
          </a:p>
          <a:p>
            <a:pPr marL="91440" indent="-90720">
              <a:lnSpc>
                <a:spcPct val="90000"/>
              </a:lnSpc>
              <a:spcBef>
                <a:spcPts val="1199"/>
              </a:spcBef>
              <a:spcAft>
                <a:spcPts val="201"/>
              </a:spcAft>
              <a:buClr>
                <a:srgbClr val="1CADE4"/>
              </a:buClr>
              <a:buFont typeface="Tw Cen MT"/>
              <a:buChar char=" "/>
            </a:pPr>
            <a:r>
              <a:rPr lang="es-CO" sz="2200" b="0" strike="noStrike" spc="-1" dirty="0">
                <a:solidFill>
                  <a:srgbClr val="000000"/>
                </a:solidFill>
                <a:latin typeface="Tw Cen MT"/>
              </a:rPr>
              <a:t> Retrospectiva del Sprint (Sprint </a:t>
            </a:r>
            <a:r>
              <a:rPr lang="es-CO" sz="2200" b="0" strike="noStrike" spc="-1" dirty="0" err="1">
                <a:solidFill>
                  <a:srgbClr val="000000"/>
                </a:solidFill>
                <a:latin typeface="Tw Cen MT"/>
              </a:rPr>
              <a:t>Retrospective</a:t>
            </a:r>
            <a:r>
              <a:rPr lang="es-CO" sz="2200" b="0" strike="noStrike" spc="-1" dirty="0">
                <a:solidFill>
                  <a:srgbClr val="000000"/>
                </a:solidFill>
                <a:latin typeface="Tw Cen MT"/>
              </a:rPr>
              <a:t>) </a:t>
            </a:r>
            <a:endParaRPr lang="es-CO" sz="2200" b="0" strike="noStrike" spc="-1" dirty="0">
              <a:latin typeface="Arial"/>
            </a:endParaRPr>
          </a:p>
          <a:p>
            <a:pPr>
              <a:lnSpc>
                <a:spcPct val="90000"/>
              </a:lnSpc>
              <a:spcBef>
                <a:spcPts val="1199"/>
              </a:spcBef>
              <a:spcAft>
                <a:spcPts val="201"/>
              </a:spcAft>
            </a:pPr>
            <a:endParaRPr lang="es-CO" sz="2200" b="0" strike="noStrike" spc="-1" dirty="0">
              <a:latin typeface="Arial"/>
            </a:endParaRPr>
          </a:p>
        </p:txBody>
      </p:sp>
      <p:pic>
        <p:nvPicPr>
          <p:cNvPr id="106" name="Imagen 3"/>
          <p:cNvPicPr/>
          <p:nvPr/>
        </p:nvPicPr>
        <p:blipFill>
          <a:blip r:embed="rId2"/>
          <a:stretch/>
        </p:blipFill>
        <p:spPr>
          <a:xfrm>
            <a:off x="11188800" y="0"/>
            <a:ext cx="932400" cy="101160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4456</TotalTime>
  <Words>2172</Words>
  <Application>Microsoft Office PowerPoint</Application>
  <PresentationFormat>Panorámica</PresentationFormat>
  <Paragraphs>118</Paragraphs>
  <Slides>32</Slides>
  <Notes>0</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32</vt:i4>
      </vt:variant>
    </vt:vector>
  </HeadingPairs>
  <TitlesOfParts>
    <vt:vector size="39" baseType="lpstr">
      <vt:lpstr>Arial</vt:lpstr>
      <vt:lpstr>Symbol</vt:lpstr>
      <vt:lpstr>Tw Cen MT</vt:lpstr>
      <vt:lpstr>Tw Cen MT Condensed</vt:lpstr>
      <vt:lpstr>Wingdings</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programación</dc:title>
  <dc:subject/>
  <dc:creator>CHENAO</dc:creator>
  <dc:description/>
  <cp:lastModifiedBy>cristian david henao hoyos</cp:lastModifiedBy>
  <cp:revision>36</cp:revision>
  <dcterms:created xsi:type="dcterms:W3CDTF">2017-12-27T19:20:04Z</dcterms:created>
  <dcterms:modified xsi:type="dcterms:W3CDTF">2021-03-12T16:10:47Z</dcterms:modified>
  <dc:language>es-CO</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false</vt:bool>
  </property>
  <property fmtid="{D5CDD505-2E9C-101B-9397-08002B2CF9AE}" pid="10" name="ShareDoc">
    <vt:bool>false</vt:bool>
  </property>
  <property fmtid="{D5CDD505-2E9C-101B-9397-08002B2CF9AE}" pid="11" name="Slides">
    <vt:i4>31</vt:i4>
  </property>
</Properties>
</file>