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8" r:id="rId2"/>
    <p:sldId id="256" r:id="rId3"/>
    <p:sldId id="273" r:id="rId4"/>
    <p:sldId id="262" r:id="rId5"/>
    <p:sldId id="259" r:id="rId6"/>
    <p:sldId id="260" r:id="rId7"/>
    <p:sldId id="270" r:id="rId8"/>
    <p:sldId id="312" r:id="rId9"/>
    <p:sldId id="261" r:id="rId10"/>
    <p:sldId id="266" r:id="rId11"/>
    <p:sldId id="272" r:id="rId12"/>
    <p:sldId id="267" r:id="rId13"/>
    <p:sldId id="271" r:id="rId14"/>
    <p:sldId id="274" r:id="rId15"/>
    <p:sldId id="263" r:id="rId16"/>
    <p:sldId id="276" r:id="rId17"/>
    <p:sldId id="278" r:id="rId18"/>
    <p:sldId id="279" r:id="rId19"/>
    <p:sldId id="280" r:id="rId20"/>
    <p:sldId id="282" r:id="rId21"/>
    <p:sldId id="281" r:id="rId22"/>
    <p:sldId id="283" r:id="rId23"/>
    <p:sldId id="284" r:id="rId24"/>
    <p:sldId id="285" r:id="rId25"/>
    <p:sldId id="286" r:id="rId26"/>
    <p:sldId id="287" r:id="rId27"/>
    <p:sldId id="264" r:id="rId28"/>
    <p:sldId id="288" r:id="rId29"/>
    <p:sldId id="289" r:id="rId30"/>
    <p:sldId id="291" r:id="rId31"/>
    <p:sldId id="292" r:id="rId32"/>
    <p:sldId id="296" r:id="rId33"/>
    <p:sldId id="294" r:id="rId34"/>
    <p:sldId id="295" r:id="rId35"/>
    <p:sldId id="293" r:id="rId36"/>
    <p:sldId id="306" r:id="rId37"/>
    <p:sldId id="307" r:id="rId38"/>
    <p:sldId id="308" r:id="rId39"/>
    <p:sldId id="309" r:id="rId40"/>
    <p:sldId id="310" r:id="rId41"/>
    <p:sldId id="265" r:id="rId42"/>
    <p:sldId id="297" r:id="rId43"/>
    <p:sldId id="298" r:id="rId44"/>
    <p:sldId id="299" r:id="rId45"/>
    <p:sldId id="300" r:id="rId46"/>
    <p:sldId id="302" r:id="rId47"/>
    <p:sldId id="301" r:id="rId48"/>
    <p:sldId id="303" r:id="rId49"/>
    <p:sldId id="304" r:id="rId50"/>
    <p:sldId id="305" r:id="rId51"/>
    <p:sldId id="275" r:id="rId52"/>
    <p:sldId id="311"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4660"/>
  </p:normalViewPr>
  <p:slideViewPr>
    <p:cSldViewPr>
      <p:cViewPr>
        <p:scale>
          <a:sx n="80" d="100"/>
          <a:sy n="80" d="100"/>
        </p:scale>
        <p:origin x="84" y="7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1C8225-62D1-4C34-87BA-597E228954A2}" type="datetimeFigureOut">
              <a:rPr lang="en-CA" smtClean="0"/>
              <a:t>2019-09-02</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720D37-4C24-41B0-8CED-ABE60589C817}" type="slidenum">
              <a:rPr lang="en-CA" smtClean="0"/>
              <a:t>‹#›</a:t>
            </a:fld>
            <a:endParaRPr lang="en-CA"/>
          </a:p>
        </p:txBody>
      </p:sp>
    </p:spTree>
    <p:extLst>
      <p:ext uri="{BB962C8B-B14F-4D97-AF65-F5344CB8AC3E}">
        <p14:creationId xmlns:p14="http://schemas.microsoft.com/office/powerpoint/2010/main" val="4281621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rogramiz.com/python-programming/namespace"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www.geeksforgeeks.org/namespaces-and-scope-in-python/"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ebastianraschka.com/Articles/2014_python_scope_and_namespaces.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hlinkClick r:id="rId3"/>
              </a:rPr>
              <a:t>https://www.programiz.com/python-programming/namespace</a:t>
            </a:r>
            <a:endParaRPr lang="en-US" sz="1200" dirty="0"/>
          </a:p>
          <a:p>
            <a:pPr marL="0" indent="0">
              <a:buNone/>
            </a:pPr>
            <a:r>
              <a:rPr lang="en-CA" sz="1200" dirty="0">
                <a:hlinkClick r:id="rId4"/>
              </a:rPr>
              <a:t>https://www.geeksforgeeks.org/namespaces-and-scope-in-python/</a:t>
            </a:r>
            <a:endParaRPr lang="en-US" sz="1200" dirty="0"/>
          </a:p>
          <a:p>
            <a:endParaRPr lang="en-CA" dirty="0"/>
          </a:p>
        </p:txBody>
      </p:sp>
      <p:sp>
        <p:nvSpPr>
          <p:cNvPr id="4" name="Slide Number Placeholder 3"/>
          <p:cNvSpPr>
            <a:spLocks noGrp="1"/>
          </p:cNvSpPr>
          <p:nvPr>
            <p:ph type="sldNum" sz="quarter" idx="5"/>
          </p:nvPr>
        </p:nvSpPr>
        <p:spPr/>
        <p:txBody>
          <a:bodyPr/>
          <a:lstStyle/>
          <a:p>
            <a:fld id="{04720D37-4C24-41B0-8CED-ABE60589C817}" type="slidenum">
              <a:rPr lang="en-CA" smtClean="0"/>
              <a:t>30</a:t>
            </a:fld>
            <a:endParaRPr lang="en-CA"/>
          </a:p>
        </p:txBody>
      </p:sp>
    </p:spTree>
    <p:extLst>
      <p:ext uri="{BB962C8B-B14F-4D97-AF65-F5344CB8AC3E}">
        <p14:creationId xmlns:p14="http://schemas.microsoft.com/office/powerpoint/2010/main" val="2343916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https://sebastianraschka.com/Articles/2014_python_scope_and_namespaces.html</a:t>
            </a:r>
            <a:endParaRPr lang="en-CA" dirty="0"/>
          </a:p>
        </p:txBody>
      </p:sp>
      <p:sp>
        <p:nvSpPr>
          <p:cNvPr id="4" name="Slide Number Placeholder 3"/>
          <p:cNvSpPr>
            <a:spLocks noGrp="1"/>
          </p:cNvSpPr>
          <p:nvPr>
            <p:ph type="sldNum" sz="quarter" idx="5"/>
          </p:nvPr>
        </p:nvSpPr>
        <p:spPr/>
        <p:txBody>
          <a:bodyPr/>
          <a:lstStyle/>
          <a:p>
            <a:fld id="{04720D37-4C24-41B0-8CED-ABE60589C817}" type="slidenum">
              <a:rPr lang="en-CA" smtClean="0"/>
              <a:t>35</a:t>
            </a:fld>
            <a:endParaRPr lang="en-CA"/>
          </a:p>
        </p:txBody>
      </p:sp>
    </p:spTree>
    <p:extLst>
      <p:ext uri="{BB962C8B-B14F-4D97-AF65-F5344CB8AC3E}">
        <p14:creationId xmlns:p14="http://schemas.microsoft.com/office/powerpoint/2010/main" val="3679634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142D7F-FED5-42A3-840C-F6A53FF8125E}"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A5152-59A5-4246-B59D-9BB92F148711}" type="slidenum">
              <a:rPr lang="en-US" smtClean="0"/>
              <a:t>‹#›</a:t>
            </a:fld>
            <a:endParaRPr lang="en-US"/>
          </a:p>
        </p:txBody>
      </p:sp>
    </p:spTree>
    <p:extLst>
      <p:ext uri="{BB962C8B-B14F-4D97-AF65-F5344CB8AC3E}">
        <p14:creationId xmlns:p14="http://schemas.microsoft.com/office/powerpoint/2010/main" val="2174486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142D7F-FED5-42A3-840C-F6A53FF8125E}"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A5152-59A5-4246-B59D-9BB92F148711}" type="slidenum">
              <a:rPr lang="en-US" smtClean="0"/>
              <a:t>‹#›</a:t>
            </a:fld>
            <a:endParaRPr lang="en-US"/>
          </a:p>
        </p:txBody>
      </p:sp>
    </p:spTree>
    <p:extLst>
      <p:ext uri="{BB962C8B-B14F-4D97-AF65-F5344CB8AC3E}">
        <p14:creationId xmlns:p14="http://schemas.microsoft.com/office/powerpoint/2010/main" val="1195030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142D7F-FED5-42A3-840C-F6A53FF8125E}"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A5152-59A5-4246-B59D-9BB92F148711}" type="slidenum">
              <a:rPr lang="en-US" smtClean="0"/>
              <a:t>‹#›</a:t>
            </a:fld>
            <a:endParaRPr lang="en-US"/>
          </a:p>
        </p:txBody>
      </p:sp>
    </p:spTree>
    <p:extLst>
      <p:ext uri="{BB962C8B-B14F-4D97-AF65-F5344CB8AC3E}">
        <p14:creationId xmlns:p14="http://schemas.microsoft.com/office/powerpoint/2010/main" val="2955625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142D7F-FED5-42A3-840C-F6A53FF8125E}"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A5152-59A5-4246-B59D-9BB92F148711}" type="slidenum">
              <a:rPr lang="en-US" smtClean="0"/>
              <a:t>‹#›</a:t>
            </a:fld>
            <a:endParaRPr lang="en-US"/>
          </a:p>
        </p:txBody>
      </p:sp>
    </p:spTree>
    <p:extLst>
      <p:ext uri="{BB962C8B-B14F-4D97-AF65-F5344CB8AC3E}">
        <p14:creationId xmlns:p14="http://schemas.microsoft.com/office/powerpoint/2010/main" val="180158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42D7F-FED5-42A3-840C-F6A53FF8125E}"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A5152-59A5-4246-B59D-9BB92F148711}" type="slidenum">
              <a:rPr lang="en-US" smtClean="0"/>
              <a:t>‹#›</a:t>
            </a:fld>
            <a:endParaRPr lang="en-US"/>
          </a:p>
        </p:txBody>
      </p:sp>
    </p:spTree>
    <p:extLst>
      <p:ext uri="{BB962C8B-B14F-4D97-AF65-F5344CB8AC3E}">
        <p14:creationId xmlns:p14="http://schemas.microsoft.com/office/powerpoint/2010/main" val="2224358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142D7F-FED5-42A3-840C-F6A53FF8125E}" type="datetimeFigureOut">
              <a:rPr lang="en-US" smtClean="0"/>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A5152-59A5-4246-B59D-9BB92F148711}" type="slidenum">
              <a:rPr lang="en-US" smtClean="0"/>
              <a:t>‹#›</a:t>
            </a:fld>
            <a:endParaRPr lang="en-US"/>
          </a:p>
        </p:txBody>
      </p:sp>
    </p:spTree>
    <p:extLst>
      <p:ext uri="{BB962C8B-B14F-4D97-AF65-F5344CB8AC3E}">
        <p14:creationId xmlns:p14="http://schemas.microsoft.com/office/powerpoint/2010/main" val="4031651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142D7F-FED5-42A3-840C-F6A53FF8125E}" type="datetimeFigureOut">
              <a:rPr lang="en-US" smtClean="0"/>
              <a:t>9/2/2019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A5152-59A5-4246-B59D-9BB92F148711}" type="slidenum">
              <a:rPr lang="en-US" smtClean="0"/>
              <a:t>‹#›</a:t>
            </a:fld>
            <a:endParaRPr lang="en-US"/>
          </a:p>
        </p:txBody>
      </p:sp>
    </p:spTree>
    <p:extLst>
      <p:ext uri="{BB962C8B-B14F-4D97-AF65-F5344CB8AC3E}">
        <p14:creationId xmlns:p14="http://schemas.microsoft.com/office/powerpoint/2010/main" val="3260403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142D7F-FED5-42A3-840C-F6A53FF8125E}" type="datetimeFigureOut">
              <a:rPr lang="en-US" smtClean="0"/>
              <a:t>9/2/2019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AA5152-59A5-4246-B59D-9BB92F148711}" type="slidenum">
              <a:rPr lang="en-US" smtClean="0"/>
              <a:t>‹#›</a:t>
            </a:fld>
            <a:endParaRPr lang="en-US"/>
          </a:p>
        </p:txBody>
      </p:sp>
    </p:spTree>
    <p:extLst>
      <p:ext uri="{BB962C8B-B14F-4D97-AF65-F5344CB8AC3E}">
        <p14:creationId xmlns:p14="http://schemas.microsoft.com/office/powerpoint/2010/main" val="3006863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42D7F-FED5-42A3-840C-F6A53FF8125E}" type="datetimeFigureOut">
              <a:rPr lang="en-US" smtClean="0"/>
              <a:t>9/2/2019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AA5152-59A5-4246-B59D-9BB92F148711}" type="slidenum">
              <a:rPr lang="en-US" smtClean="0"/>
              <a:t>‹#›</a:t>
            </a:fld>
            <a:endParaRPr lang="en-US"/>
          </a:p>
        </p:txBody>
      </p:sp>
    </p:spTree>
    <p:extLst>
      <p:ext uri="{BB962C8B-B14F-4D97-AF65-F5344CB8AC3E}">
        <p14:creationId xmlns:p14="http://schemas.microsoft.com/office/powerpoint/2010/main" val="3027945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142D7F-FED5-42A3-840C-F6A53FF8125E}" type="datetimeFigureOut">
              <a:rPr lang="en-US" smtClean="0"/>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A5152-59A5-4246-B59D-9BB92F148711}" type="slidenum">
              <a:rPr lang="en-US" smtClean="0"/>
              <a:t>‹#›</a:t>
            </a:fld>
            <a:endParaRPr lang="en-US"/>
          </a:p>
        </p:txBody>
      </p:sp>
    </p:spTree>
    <p:extLst>
      <p:ext uri="{BB962C8B-B14F-4D97-AF65-F5344CB8AC3E}">
        <p14:creationId xmlns:p14="http://schemas.microsoft.com/office/powerpoint/2010/main" val="2463042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142D7F-FED5-42A3-840C-F6A53FF8125E}" type="datetimeFigureOut">
              <a:rPr lang="en-US" smtClean="0"/>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A5152-59A5-4246-B59D-9BB92F148711}" type="slidenum">
              <a:rPr lang="en-US" smtClean="0"/>
              <a:t>‹#›</a:t>
            </a:fld>
            <a:endParaRPr lang="en-US"/>
          </a:p>
        </p:txBody>
      </p:sp>
    </p:spTree>
    <p:extLst>
      <p:ext uri="{BB962C8B-B14F-4D97-AF65-F5344CB8AC3E}">
        <p14:creationId xmlns:p14="http://schemas.microsoft.com/office/powerpoint/2010/main" val="4136061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142D7F-FED5-42A3-840C-F6A53FF8125E}" type="datetimeFigureOut">
              <a:rPr lang="en-US" smtClean="0"/>
              <a:t>9/2/2019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AA5152-59A5-4246-B59D-9BB92F148711}" type="slidenum">
              <a:rPr lang="en-US" smtClean="0"/>
              <a:t>‹#›</a:t>
            </a:fld>
            <a:endParaRPr lang="en-US"/>
          </a:p>
        </p:txBody>
      </p:sp>
    </p:spTree>
    <p:extLst>
      <p:ext uri="{BB962C8B-B14F-4D97-AF65-F5344CB8AC3E}">
        <p14:creationId xmlns:p14="http://schemas.microsoft.com/office/powerpoint/2010/main" val="1600703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jalankmd/introduction_to_programming_with_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en.wikiversity.org/wiki/Python_Programming"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anaconda.com/downloa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Python Crash Course Outline</a:t>
            </a:r>
          </a:p>
        </p:txBody>
      </p:sp>
      <p:sp>
        <p:nvSpPr>
          <p:cNvPr id="3" name="Content Placeholder 2"/>
          <p:cNvSpPr>
            <a:spLocks noGrp="1"/>
          </p:cNvSpPr>
          <p:nvPr>
            <p:ph idx="1"/>
          </p:nvPr>
        </p:nvSpPr>
        <p:spPr/>
        <p:txBody>
          <a:bodyPr>
            <a:normAutofit fontScale="92500" lnSpcReduction="20000"/>
          </a:bodyPr>
          <a:lstStyle/>
          <a:p>
            <a:r>
              <a:rPr lang="en-US" dirty="0"/>
              <a:t>Python Setup</a:t>
            </a:r>
          </a:p>
          <a:p>
            <a:r>
              <a:rPr lang="en-US" dirty="0"/>
              <a:t>Python Object and Data Structure Basics</a:t>
            </a:r>
          </a:p>
          <a:p>
            <a:r>
              <a:rPr lang="en-US" dirty="0"/>
              <a:t>Python Comparison and logical Operators</a:t>
            </a:r>
          </a:p>
          <a:p>
            <a:r>
              <a:rPr lang="en-US" dirty="0"/>
              <a:t>Python Statements (loops)</a:t>
            </a:r>
          </a:p>
          <a:p>
            <a:r>
              <a:rPr lang="en-US" dirty="0"/>
              <a:t>File Input/output in Python</a:t>
            </a:r>
          </a:p>
          <a:p>
            <a:r>
              <a:rPr lang="en-US" dirty="0"/>
              <a:t>Python Methods and Functions</a:t>
            </a:r>
          </a:p>
          <a:p>
            <a:r>
              <a:rPr lang="en-US" dirty="0"/>
              <a:t>Errors and Exceptions Handling in Python</a:t>
            </a:r>
          </a:p>
          <a:p>
            <a:r>
              <a:rPr lang="en-US" dirty="0"/>
              <a:t>Object Oriented Programming in Python</a:t>
            </a:r>
          </a:p>
          <a:p>
            <a:r>
              <a:rPr lang="en-US" dirty="0"/>
              <a:t>Modules and Package in Python</a:t>
            </a:r>
          </a:p>
          <a:p>
            <a:endParaRPr lang="en-US" dirty="0"/>
          </a:p>
        </p:txBody>
      </p:sp>
    </p:spTree>
    <p:extLst>
      <p:ext uri="{BB962C8B-B14F-4D97-AF65-F5344CB8AC3E}">
        <p14:creationId xmlns:p14="http://schemas.microsoft.com/office/powerpoint/2010/main" val="4094997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CB9B-4848-45BA-8963-E7318B96A79C}"/>
              </a:ext>
            </a:extLst>
          </p:cNvPr>
          <p:cNvSpPr>
            <a:spLocks noGrp="1"/>
          </p:cNvSpPr>
          <p:nvPr>
            <p:ph type="title"/>
          </p:nvPr>
        </p:nvSpPr>
        <p:spPr/>
        <p:txBody>
          <a:bodyPr/>
          <a:lstStyle/>
          <a:p>
            <a:r>
              <a:rPr lang="en-US" dirty="0"/>
              <a:t>Jupyter Notebook</a:t>
            </a:r>
            <a:endParaRPr lang="en-CA" dirty="0"/>
          </a:p>
        </p:txBody>
      </p:sp>
      <p:sp>
        <p:nvSpPr>
          <p:cNvPr id="3" name="Content Placeholder 2">
            <a:extLst>
              <a:ext uri="{FF2B5EF4-FFF2-40B4-BE49-F238E27FC236}">
                <a16:creationId xmlns:a16="http://schemas.microsoft.com/office/drawing/2014/main" id="{37642B5D-F818-4D44-9BD3-CE557EEA1DFF}"/>
              </a:ext>
            </a:extLst>
          </p:cNvPr>
          <p:cNvSpPr>
            <a:spLocks noGrp="1"/>
          </p:cNvSpPr>
          <p:nvPr>
            <p:ph idx="1"/>
          </p:nvPr>
        </p:nvSpPr>
        <p:spPr/>
        <p:txBody>
          <a:bodyPr>
            <a:normAutofit/>
          </a:bodyPr>
          <a:lstStyle/>
          <a:p>
            <a:r>
              <a:rPr lang="en-US" sz="2800" dirty="0"/>
              <a:t>Notebook environment that is great for learning</a:t>
            </a:r>
          </a:p>
          <a:p>
            <a:r>
              <a:rPr lang="en-US" sz="2800" dirty="0"/>
              <a:t>The inputs and outputs are next to each other</a:t>
            </a:r>
          </a:p>
          <a:p>
            <a:r>
              <a:rPr lang="en-US" sz="2800" dirty="0"/>
              <a:t>Special file formats that have the extension .</a:t>
            </a:r>
            <a:r>
              <a:rPr lang="en-US" sz="2800" dirty="0" err="1"/>
              <a:t>ipnyb</a:t>
            </a:r>
            <a:r>
              <a:rPr lang="en-US" sz="2800" dirty="0"/>
              <a:t> not regular python extension .py</a:t>
            </a:r>
          </a:p>
          <a:p>
            <a:r>
              <a:rPr lang="en-US" sz="2800" dirty="0"/>
              <a:t>These notebooks can be lunched using Jupyter notebook only and cannot be opened by double-clicking on the file in your computer</a:t>
            </a:r>
          </a:p>
          <a:p>
            <a:r>
              <a:rPr lang="en-US" sz="2800" dirty="0"/>
              <a:t>Let’s start working with Jupyter Notebook</a:t>
            </a:r>
            <a:endParaRPr lang="en-CA" sz="2800" dirty="0"/>
          </a:p>
        </p:txBody>
      </p:sp>
    </p:spTree>
    <p:extLst>
      <p:ext uri="{BB962C8B-B14F-4D97-AF65-F5344CB8AC3E}">
        <p14:creationId xmlns:p14="http://schemas.microsoft.com/office/powerpoint/2010/main" val="1810223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0A38-55FB-4079-8C4D-5B3D01E43550}"/>
              </a:ext>
            </a:extLst>
          </p:cNvPr>
          <p:cNvSpPr>
            <a:spLocks noGrp="1"/>
          </p:cNvSpPr>
          <p:nvPr>
            <p:ph type="title"/>
          </p:nvPr>
        </p:nvSpPr>
        <p:spPr/>
        <p:txBody>
          <a:bodyPr/>
          <a:lstStyle/>
          <a:p>
            <a:r>
              <a:rPr lang="en-US" dirty="0"/>
              <a:t>Lecture 1 Material</a:t>
            </a:r>
            <a:endParaRPr lang="en-CA" dirty="0"/>
          </a:p>
        </p:txBody>
      </p:sp>
      <p:sp>
        <p:nvSpPr>
          <p:cNvPr id="3" name="Content Placeholder 2">
            <a:extLst>
              <a:ext uri="{FF2B5EF4-FFF2-40B4-BE49-F238E27FC236}">
                <a16:creationId xmlns:a16="http://schemas.microsoft.com/office/drawing/2014/main" id="{A84F875F-D212-4856-B4FD-6EB63AD4D8FF}"/>
              </a:ext>
            </a:extLst>
          </p:cNvPr>
          <p:cNvSpPr>
            <a:spLocks noGrp="1"/>
          </p:cNvSpPr>
          <p:nvPr>
            <p:ph idx="1"/>
          </p:nvPr>
        </p:nvSpPr>
        <p:spPr/>
        <p:txBody>
          <a:bodyPr>
            <a:normAutofit fontScale="77500" lnSpcReduction="20000"/>
          </a:bodyPr>
          <a:lstStyle/>
          <a:p>
            <a:r>
              <a:rPr lang="en-US" dirty="0"/>
              <a:t>Command Prompt basics</a:t>
            </a:r>
          </a:p>
          <a:p>
            <a:r>
              <a:rPr lang="en-US" dirty="0"/>
              <a:t>Install Anaconda/Jupyter notebook</a:t>
            </a:r>
          </a:p>
          <a:p>
            <a:r>
              <a:rPr lang="en-US" dirty="0">
                <a:solidFill>
                  <a:srgbClr val="FF0000"/>
                </a:solidFill>
              </a:rPr>
              <a:t>Access course material </a:t>
            </a:r>
          </a:p>
          <a:p>
            <a:r>
              <a:rPr lang="en-US" dirty="0"/>
              <a:t>Python object and data structure basics</a:t>
            </a:r>
          </a:p>
          <a:p>
            <a:pPr lvl="1"/>
            <a:r>
              <a:rPr lang="en-US" dirty="0"/>
              <a:t>Integers</a:t>
            </a:r>
          </a:p>
          <a:p>
            <a:pPr lvl="1"/>
            <a:r>
              <a:rPr lang="en-US" dirty="0"/>
              <a:t>Floating point</a:t>
            </a:r>
          </a:p>
          <a:p>
            <a:pPr lvl="1"/>
            <a:r>
              <a:rPr lang="en-US" dirty="0"/>
              <a:t>Strings </a:t>
            </a:r>
          </a:p>
          <a:p>
            <a:pPr lvl="1"/>
            <a:r>
              <a:rPr lang="en-US" dirty="0"/>
              <a:t>Lists</a:t>
            </a:r>
          </a:p>
          <a:p>
            <a:pPr lvl="1"/>
            <a:r>
              <a:rPr lang="en-US" dirty="0"/>
              <a:t>Dictionaries</a:t>
            </a:r>
          </a:p>
          <a:p>
            <a:pPr lvl="1"/>
            <a:r>
              <a:rPr lang="en-US" dirty="0"/>
              <a:t>Tuples</a:t>
            </a:r>
          </a:p>
          <a:p>
            <a:pPr lvl="1"/>
            <a:r>
              <a:rPr lang="en-US" dirty="0"/>
              <a:t>Sets</a:t>
            </a:r>
          </a:p>
          <a:p>
            <a:pPr lvl="1"/>
            <a:r>
              <a:rPr lang="en-US" dirty="0"/>
              <a:t>Booleans</a:t>
            </a:r>
            <a:endParaRPr lang="en-CA" dirty="0"/>
          </a:p>
        </p:txBody>
      </p:sp>
    </p:spTree>
    <p:extLst>
      <p:ext uri="{BB962C8B-B14F-4D97-AF65-F5344CB8AC3E}">
        <p14:creationId xmlns:p14="http://schemas.microsoft.com/office/powerpoint/2010/main" val="2423659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A546-F081-4A67-9878-C432B6AC285C}"/>
              </a:ext>
            </a:extLst>
          </p:cNvPr>
          <p:cNvSpPr>
            <a:spLocks noGrp="1"/>
          </p:cNvSpPr>
          <p:nvPr>
            <p:ph type="title"/>
          </p:nvPr>
        </p:nvSpPr>
        <p:spPr/>
        <p:txBody>
          <a:bodyPr/>
          <a:lstStyle/>
          <a:p>
            <a:r>
              <a:rPr lang="en-US" dirty="0"/>
              <a:t>Access Course Material (Github)</a:t>
            </a:r>
            <a:endParaRPr lang="en-CA" dirty="0"/>
          </a:p>
        </p:txBody>
      </p:sp>
      <p:sp>
        <p:nvSpPr>
          <p:cNvPr id="3" name="Content Placeholder 2">
            <a:extLst>
              <a:ext uri="{FF2B5EF4-FFF2-40B4-BE49-F238E27FC236}">
                <a16:creationId xmlns:a16="http://schemas.microsoft.com/office/drawing/2014/main" id="{77D9A6B9-9E62-4C1D-BC03-0A730AF532E2}"/>
              </a:ext>
            </a:extLst>
          </p:cNvPr>
          <p:cNvSpPr>
            <a:spLocks noGrp="1"/>
          </p:cNvSpPr>
          <p:nvPr>
            <p:ph idx="1"/>
          </p:nvPr>
        </p:nvSpPr>
        <p:spPr>
          <a:xfrm>
            <a:off x="457200" y="1600200"/>
            <a:ext cx="7696200" cy="4525963"/>
          </a:xfrm>
        </p:spPr>
        <p:txBody>
          <a:bodyPr>
            <a:normAutofit/>
          </a:bodyPr>
          <a:lstStyle/>
          <a:p>
            <a:r>
              <a:rPr lang="en-US" sz="2400" dirty="0"/>
              <a:t>Go to </a:t>
            </a:r>
            <a:r>
              <a:rPr lang="en-US" sz="2400" dirty="0">
                <a:hlinkClick r:id="rId2"/>
              </a:rPr>
              <a:t>https://github.com/jalankmd/introduction_to_programming_with_python</a:t>
            </a:r>
            <a:endParaRPr lang="en-US" sz="2400" dirty="0"/>
          </a:p>
          <a:p>
            <a:r>
              <a:rPr lang="en-US" sz="2400" dirty="0"/>
              <a:t>Click on clone or download</a:t>
            </a:r>
          </a:p>
          <a:p>
            <a:r>
              <a:rPr lang="en-US" sz="2400" dirty="0"/>
              <a:t>Download ZIP</a:t>
            </a:r>
            <a:endParaRPr lang="en-CA" sz="2400" dirty="0"/>
          </a:p>
        </p:txBody>
      </p:sp>
      <p:pic>
        <p:nvPicPr>
          <p:cNvPr id="4" name="Picture 3">
            <a:extLst>
              <a:ext uri="{FF2B5EF4-FFF2-40B4-BE49-F238E27FC236}">
                <a16:creationId xmlns:a16="http://schemas.microsoft.com/office/drawing/2014/main" id="{F08A1EEE-B078-4A81-942E-2CC07939155D}"/>
              </a:ext>
            </a:extLst>
          </p:cNvPr>
          <p:cNvPicPr>
            <a:picLocks noChangeAspect="1"/>
          </p:cNvPicPr>
          <p:nvPr/>
        </p:nvPicPr>
        <p:blipFill>
          <a:blip r:embed="rId3"/>
          <a:stretch>
            <a:fillRect/>
          </a:stretch>
        </p:blipFill>
        <p:spPr>
          <a:xfrm>
            <a:off x="1866900" y="3741737"/>
            <a:ext cx="5410200" cy="2841625"/>
          </a:xfrm>
          <a:prstGeom prst="rect">
            <a:avLst/>
          </a:prstGeom>
        </p:spPr>
      </p:pic>
    </p:spTree>
    <p:extLst>
      <p:ext uri="{BB962C8B-B14F-4D97-AF65-F5344CB8AC3E}">
        <p14:creationId xmlns:p14="http://schemas.microsoft.com/office/powerpoint/2010/main" val="391661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0A38-55FB-4079-8C4D-5B3D01E43550}"/>
              </a:ext>
            </a:extLst>
          </p:cNvPr>
          <p:cNvSpPr>
            <a:spLocks noGrp="1"/>
          </p:cNvSpPr>
          <p:nvPr>
            <p:ph type="title"/>
          </p:nvPr>
        </p:nvSpPr>
        <p:spPr/>
        <p:txBody>
          <a:bodyPr/>
          <a:lstStyle/>
          <a:p>
            <a:r>
              <a:rPr lang="en-US" dirty="0"/>
              <a:t>Lecture 1 Material</a:t>
            </a:r>
            <a:endParaRPr lang="en-CA" dirty="0"/>
          </a:p>
        </p:txBody>
      </p:sp>
      <p:sp>
        <p:nvSpPr>
          <p:cNvPr id="3" name="Content Placeholder 2">
            <a:extLst>
              <a:ext uri="{FF2B5EF4-FFF2-40B4-BE49-F238E27FC236}">
                <a16:creationId xmlns:a16="http://schemas.microsoft.com/office/drawing/2014/main" id="{A84F875F-D212-4856-B4FD-6EB63AD4D8FF}"/>
              </a:ext>
            </a:extLst>
          </p:cNvPr>
          <p:cNvSpPr>
            <a:spLocks noGrp="1"/>
          </p:cNvSpPr>
          <p:nvPr>
            <p:ph idx="1"/>
          </p:nvPr>
        </p:nvSpPr>
        <p:spPr/>
        <p:txBody>
          <a:bodyPr>
            <a:normAutofit fontScale="77500" lnSpcReduction="20000"/>
          </a:bodyPr>
          <a:lstStyle/>
          <a:p>
            <a:r>
              <a:rPr lang="en-US" dirty="0"/>
              <a:t>Command Prompt basics</a:t>
            </a:r>
          </a:p>
          <a:p>
            <a:r>
              <a:rPr lang="en-US" dirty="0"/>
              <a:t>Install Anaconda/Jupyter notebook</a:t>
            </a:r>
          </a:p>
          <a:p>
            <a:r>
              <a:rPr lang="en-US" dirty="0"/>
              <a:t>Access course material (Github)</a:t>
            </a:r>
          </a:p>
          <a:p>
            <a:r>
              <a:rPr lang="en-US" dirty="0">
                <a:solidFill>
                  <a:srgbClr val="FF0000"/>
                </a:solidFill>
              </a:rPr>
              <a:t>Python object and data structure basics</a:t>
            </a:r>
          </a:p>
          <a:p>
            <a:pPr lvl="1"/>
            <a:r>
              <a:rPr lang="en-US" dirty="0"/>
              <a:t>Integers</a:t>
            </a:r>
          </a:p>
          <a:p>
            <a:pPr lvl="1"/>
            <a:r>
              <a:rPr lang="en-US" dirty="0"/>
              <a:t>Floating point</a:t>
            </a:r>
          </a:p>
          <a:p>
            <a:pPr lvl="1"/>
            <a:r>
              <a:rPr lang="en-US" dirty="0"/>
              <a:t>Strings </a:t>
            </a:r>
          </a:p>
          <a:p>
            <a:pPr lvl="1"/>
            <a:r>
              <a:rPr lang="en-US" dirty="0"/>
              <a:t>Lists</a:t>
            </a:r>
          </a:p>
          <a:p>
            <a:pPr lvl="1"/>
            <a:r>
              <a:rPr lang="en-US" dirty="0"/>
              <a:t>Dictionaries</a:t>
            </a:r>
          </a:p>
          <a:p>
            <a:pPr lvl="1"/>
            <a:r>
              <a:rPr lang="en-US" dirty="0"/>
              <a:t>Tuples</a:t>
            </a:r>
          </a:p>
          <a:p>
            <a:pPr lvl="1"/>
            <a:r>
              <a:rPr lang="en-US" dirty="0"/>
              <a:t>Sets</a:t>
            </a:r>
          </a:p>
          <a:p>
            <a:pPr lvl="1"/>
            <a:r>
              <a:rPr lang="en-US" dirty="0"/>
              <a:t>Booleans</a:t>
            </a:r>
            <a:endParaRPr lang="en-CA" dirty="0"/>
          </a:p>
        </p:txBody>
      </p:sp>
    </p:spTree>
    <p:extLst>
      <p:ext uri="{BB962C8B-B14F-4D97-AF65-F5344CB8AC3E}">
        <p14:creationId xmlns:p14="http://schemas.microsoft.com/office/powerpoint/2010/main" val="3899473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AE5F-F6DE-48A3-B3E5-17561EEB1611}"/>
              </a:ext>
            </a:extLst>
          </p:cNvPr>
          <p:cNvSpPr>
            <a:spLocks noGrp="1"/>
          </p:cNvSpPr>
          <p:nvPr>
            <p:ph type="title"/>
          </p:nvPr>
        </p:nvSpPr>
        <p:spPr/>
        <p:txBody>
          <a:bodyPr/>
          <a:lstStyle/>
          <a:p>
            <a:r>
              <a:rPr lang="en-US" dirty="0"/>
              <a:t>Data types in Python</a:t>
            </a:r>
            <a:endParaRPr lang="en-CA" dirty="0"/>
          </a:p>
        </p:txBody>
      </p:sp>
      <p:graphicFrame>
        <p:nvGraphicFramePr>
          <p:cNvPr id="4" name="Content Placeholder 3">
            <a:extLst>
              <a:ext uri="{FF2B5EF4-FFF2-40B4-BE49-F238E27FC236}">
                <a16:creationId xmlns:a16="http://schemas.microsoft.com/office/drawing/2014/main" id="{1465E667-16AB-4357-8DFB-BF58EDF1B1BC}"/>
              </a:ext>
            </a:extLst>
          </p:cNvPr>
          <p:cNvGraphicFramePr>
            <a:graphicFrameLocks noGrp="1"/>
          </p:cNvGraphicFramePr>
          <p:nvPr>
            <p:ph idx="1"/>
            <p:extLst>
              <p:ext uri="{D42A27DB-BD31-4B8C-83A1-F6EECF244321}">
                <p14:modId xmlns:p14="http://schemas.microsoft.com/office/powerpoint/2010/main" val="1679425981"/>
              </p:ext>
            </p:extLst>
          </p:nvPr>
        </p:nvGraphicFramePr>
        <p:xfrm>
          <a:off x="228600" y="1600200"/>
          <a:ext cx="8686800" cy="4724397"/>
        </p:xfrm>
        <a:graphic>
          <a:graphicData uri="http://schemas.openxmlformats.org/drawingml/2006/table">
            <a:tbl>
              <a:tblPr firstRow="1" bandRow="1">
                <a:tableStyleId>{2D5ABB26-0587-4C30-8999-92F81FD0307C}</a:tableStyleId>
              </a:tblPr>
              <a:tblGrid>
                <a:gridCol w="1579418">
                  <a:extLst>
                    <a:ext uri="{9D8B030D-6E8A-4147-A177-3AD203B41FA5}">
                      <a16:colId xmlns:a16="http://schemas.microsoft.com/office/drawing/2014/main" val="3180356831"/>
                    </a:ext>
                  </a:extLst>
                </a:gridCol>
                <a:gridCol w="710738">
                  <a:extLst>
                    <a:ext uri="{9D8B030D-6E8A-4147-A177-3AD203B41FA5}">
                      <a16:colId xmlns:a16="http://schemas.microsoft.com/office/drawing/2014/main" val="1724528683"/>
                    </a:ext>
                  </a:extLst>
                </a:gridCol>
                <a:gridCol w="6396644">
                  <a:extLst>
                    <a:ext uri="{9D8B030D-6E8A-4147-A177-3AD203B41FA5}">
                      <a16:colId xmlns:a16="http://schemas.microsoft.com/office/drawing/2014/main" val="1550389680"/>
                    </a:ext>
                  </a:extLst>
                </a:gridCol>
              </a:tblGrid>
              <a:tr h="524933">
                <a:tc>
                  <a:txBody>
                    <a:bodyPr/>
                    <a:lstStyle/>
                    <a:p>
                      <a:pPr algn="ctr"/>
                      <a:r>
                        <a:rPr lang="en-US" b="1" dirty="0"/>
                        <a:t>Name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b="1" dirty="0"/>
                        <a:t>Type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b="1" dirty="0"/>
                        <a:t>Description</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285345371"/>
                  </a:ext>
                </a:extLst>
              </a:tr>
              <a:tr h="524933">
                <a:tc>
                  <a:txBody>
                    <a:bodyPr/>
                    <a:lstStyle/>
                    <a:p>
                      <a:pPr algn="ctr"/>
                      <a:r>
                        <a:rPr lang="en-US" dirty="0"/>
                        <a:t>Integers</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int</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Whole numbers, such as:  </a:t>
                      </a:r>
                      <a:r>
                        <a:rPr lang="en-US" b="1" dirty="0"/>
                        <a:t>3     200     1000</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7769113"/>
                  </a:ext>
                </a:extLst>
              </a:tr>
              <a:tr h="524933">
                <a:tc>
                  <a:txBody>
                    <a:bodyPr/>
                    <a:lstStyle/>
                    <a:p>
                      <a:pPr algn="ctr"/>
                      <a:r>
                        <a:rPr lang="en-US" dirty="0"/>
                        <a:t>Floating point</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float</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Numbers with a decimal point:  </a:t>
                      </a:r>
                      <a:r>
                        <a:rPr lang="en-US" b="1" dirty="0"/>
                        <a:t>2.5     3.64     200.0  </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2493236"/>
                  </a:ext>
                </a:extLst>
              </a:tr>
              <a:tr h="524933">
                <a:tc>
                  <a:txBody>
                    <a:bodyPr/>
                    <a:lstStyle/>
                    <a:p>
                      <a:pPr algn="ctr"/>
                      <a:r>
                        <a:rPr lang="en-US" dirty="0"/>
                        <a:t>Strings</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str</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Ordered sequence of characters:  </a:t>
                      </a:r>
                      <a:r>
                        <a:rPr lang="en-US" b="1" dirty="0"/>
                        <a:t>“hello”     ‘Magic’     “2000”</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7594545"/>
                  </a:ext>
                </a:extLst>
              </a:tr>
              <a:tr h="524933">
                <a:tc>
                  <a:txBody>
                    <a:bodyPr/>
                    <a:lstStyle/>
                    <a:p>
                      <a:pPr algn="ctr"/>
                      <a:r>
                        <a:rPr lang="en-US" dirty="0"/>
                        <a:t>Lists</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list</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Ordered sequence of objects: </a:t>
                      </a:r>
                      <a:r>
                        <a:rPr lang="en-US" b="1" dirty="0"/>
                        <a:t> [3,”hello”,10.2]</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773866"/>
                  </a:ext>
                </a:extLst>
              </a:tr>
              <a:tr h="524933">
                <a:tc>
                  <a:txBody>
                    <a:bodyPr/>
                    <a:lstStyle/>
                    <a:p>
                      <a:pPr algn="ctr"/>
                      <a:r>
                        <a:rPr lang="en-US" dirty="0"/>
                        <a:t>Dictionaries</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dict</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Unordered (</a:t>
                      </a:r>
                      <a:r>
                        <a:rPr lang="en-US" dirty="0" err="1"/>
                        <a:t>key:value</a:t>
                      </a:r>
                      <a:r>
                        <a:rPr lang="en-US" dirty="0"/>
                        <a:t>) pairs: </a:t>
                      </a:r>
                      <a:r>
                        <a:rPr lang="en-US" b="1" dirty="0"/>
                        <a:t>{“key1” : “value1”, “key2” : “value2”}</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0025674"/>
                  </a:ext>
                </a:extLst>
              </a:tr>
              <a:tr h="524933">
                <a:tc>
                  <a:txBody>
                    <a:bodyPr/>
                    <a:lstStyle/>
                    <a:p>
                      <a:pPr algn="ctr"/>
                      <a:r>
                        <a:rPr lang="en-US" dirty="0"/>
                        <a:t>Tuples</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tup</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Ordered immutable sequence of object: </a:t>
                      </a:r>
                      <a:r>
                        <a:rPr lang="en-US" b="1" dirty="0"/>
                        <a:t>(3,”hello”,10.2)</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6226675"/>
                  </a:ext>
                </a:extLst>
              </a:tr>
              <a:tr h="524933">
                <a:tc>
                  <a:txBody>
                    <a:bodyPr/>
                    <a:lstStyle/>
                    <a:p>
                      <a:pPr algn="ctr"/>
                      <a:r>
                        <a:rPr lang="en-US" dirty="0"/>
                        <a:t>Sets</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set</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Unordered collection of unique object: </a:t>
                      </a:r>
                      <a:r>
                        <a:rPr lang="en-US" b="1" dirty="0"/>
                        <a:t>{“</a:t>
                      </a:r>
                      <a:r>
                        <a:rPr lang="en-US" b="1" dirty="0" err="1"/>
                        <a:t>a”,”b</a:t>
                      </a:r>
                      <a:r>
                        <a:rPr lang="en-US" b="1" dirty="0"/>
                        <a:t>”}</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031517"/>
                  </a:ext>
                </a:extLst>
              </a:tr>
              <a:tr h="524933">
                <a:tc>
                  <a:txBody>
                    <a:bodyPr/>
                    <a:lstStyle/>
                    <a:p>
                      <a:pPr algn="ctr"/>
                      <a:r>
                        <a:rPr lang="en-US" dirty="0"/>
                        <a:t>Booleans</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bool</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Logical value: </a:t>
                      </a:r>
                      <a:r>
                        <a:rPr lang="en-US" b="1" dirty="0"/>
                        <a:t>True</a:t>
                      </a:r>
                      <a:r>
                        <a:rPr lang="en-US" dirty="0"/>
                        <a:t> or </a:t>
                      </a:r>
                      <a:r>
                        <a:rPr lang="en-US" b="1" dirty="0"/>
                        <a:t>False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5127286"/>
                  </a:ext>
                </a:extLst>
              </a:tr>
            </a:tbl>
          </a:graphicData>
        </a:graphic>
      </p:graphicFrame>
    </p:spTree>
    <p:extLst>
      <p:ext uri="{BB962C8B-B14F-4D97-AF65-F5344CB8AC3E}">
        <p14:creationId xmlns:p14="http://schemas.microsoft.com/office/powerpoint/2010/main" val="4232206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F0400-7269-4B8F-9399-FD44FCFA0174}"/>
              </a:ext>
            </a:extLst>
          </p:cNvPr>
          <p:cNvSpPr>
            <a:spLocks noGrp="1"/>
          </p:cNvSpPr>
          <p:nvPr>
            <p:ph type="title"/>
          </p:nvPr>
        </p:nvSpPr>
        <p:spPr/>
        <p:txBody>
          <a:bodyPr/>
          <a:lstStyle/>
          <a:p>
            <a:r>
              <a:rPr lang="en-US" dirty="0"/>
              <a:t>Lecture 2 Material</a:t>
            </a:r>
            <a:endParaRPr lang="en-CA" dirty="0"/>
          </a:p>
        </p:txBody>
      </p:sp>
      <p:sp>
        <p:nvSpPr>
          <p:cNvPr id="3" name="Content Placeholder 2">
            <a:extLst>
              <a:ext uri="{FF2B5EF4-FFF2-40B4-BE49-F238E27FC236}">
                <a16:creationId xmlns:a16="http://schemas.microsoft.com/office/drawing/2014/main" id="{E42F54BA-A33F-4FD0-8DD0-D3C3945A8256}"/>
              </a:ext>
            </a:extLst>
          </p:cNvPr>
          <p:cNvSpPr>
            <a:spLocks noGrp="1"/>
          </p:cNvSpPr>
          <p:nvPr>
            <p:ph idx="1"/>
          </p:nvPr>
        </p:nvSpPr>
        <p:spPr/>
        <p:txBody>
          <a:bodyPr>
            <a:normAutofit fontScale="92500" lnSpcReduction="10000"/>
          </a:bodyPr>
          <a:lstStyle/>
          <a:p>
            <a:r>
              <a:rPr lang="en-US" dirty="0"/>
              <a:t>Comparison Operators</a:t>
            </a:r>
          </a:p>
          <a:p>
            <a:r>
              <a:rPr lang="en-CA" dirty="0"/>
              <a:t>Logical Operators</a:t>
            </a:r>
          </a:p>
          <a:p>
            <a:r>
              <a:rPr lang="en-CA" dirty="0"/>
              <a:t>Python Statements </a:t>
            </a:r>
          </a:p>
          <a:p>
            <a:pPr lvl="1"/>
            <a:r>
              <a:rPr lang="en-CA" dirty="0"/>
              <a:t>If, </a:t>
            </a:r>
            <a:r>
              <a:rPr lang="en-CA" dirty="0" err="1"/>
              <a:t>elif</a:t>
            </a:r>
            <a:r>
              <a:rPr lang="en-CA" dirty="0"/>
              <a:t>, and else </a:t>
            </a:r>
          </a:p>
          <a:p>
            <a:pPr lvl="1"/>
            <a:r>
              <a:rPr lang="en-CA" dirty="0"/>
              <a:t>For Loops and While Loops</a:t>
            </a:r>
          </a:p>
          <a:p>
            <a:r>
              <a:rPr lang="en-CA" dirty="0"/>
              <a:t>Python Useful Built-in Functions and Operators</a:t>
            </a:r>
          </a:p>
          <a:p>
            <a:pPr lvl="1"/>
            <a:r>
              <a:rPr lang="en-CA" dirty="0"/>
              <a:t>Range(), enumerate(), zip(), min(), max(), input(), in</a:t>
            </a:r>
          </a:p>
          <a:p>
            <a:pPr lvl="1"/>
            <a:r>
              <a:rPr lang="en-CA" dirty="0"/>
              <a:t>List Comprehensions</a:t>
            </a:r>
          </a:p>
          <a:p>
            <a:r>
              <a:rPr lang="en-US" dirty="0"/>
              <a:t>Import and Export files/data</a:t>
            </a:r>
          </a:p>
          <a:p>
            <a:pPr lvl="1"/>
            <a:endParaRPr lang="en-CA" dirty="0"/>
          </a:p>
          <a:p>
            <a:pPr marL="457200" lvl="1" indent="0">
              <a:buNone/>
            </a:pPr>
            <a:endParaRPr lang="en-CA" dirty="0"/>
          </a:p>
        </p:txBody>
      </p:sp>
    </p:spTree>
    <p:extLst>
      <p:ext uri="{BB962C8B-B14F-4D97-AF65-F5344CB8AC3E}">
        <p14:creationId xmlns:p14="http://schemas.microsoft.com/office/powerpoint/2010/main" val="876752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C0FA-C6D0-4DE0-8594-45119F3215AC}"/>
              </a:ext>
            </a:extLst>
          </p:cNvPr>
          <p:cNvSpPr>
            <a:spLocks noGrp="1"/>
          </p:cNvSpPr>
          <p:nvPr>
            <p:ph type="title"/>
          </p:nvPr>
        </p:nvSpPr>
        <p:spPr/>
        <p:txBody>
          <a:bodyPr/>
          <a:lstStyle/>
          <a:p>
            <a:r>
              <a:rPr lang="en-US" dirty="0"/>
              <a:t>Comparison Operators</a:t>
            </a:r>
            <a:endParaRPr lang="en-CA" dirty="0"/>
          </a:p>
        </p:txBody>
      </p:sp>
      <p:sp>
        <p:nvSpPr>
          <p:cNvPr id="6" name="Content Placeholder 5">
            <a:extLst>
              <a:ext uri="{FF2B5EF4-FFF2-40B4-BE49-F238E27FC236}">
                <a16:creationId xmlns:a16="http://schemas.microsoft.com/office/drawing/2014/main" id="{4CC98ACC-BB38-4F83-BC12-EF4348412790}"/>
              </a:ext>
            </a:extLst>
          </p:cNvPr>
          <p:cNvSpPr>
            <a:spLocks noGrp="1"/>
          </p:cNvSpPr>
          <p:nvPr>
            <p:ph idx="1"/>
          </p:nvPr>
        </p:nvSpPr>
        <p:spPr>
          <a:xfrm>
            <a:off x="457200" y="1417638"/>
            <a:ext cx="8229600" cy="4274343"/>
          </a:xfrm>
        </p:spPr>
        <p:txBody>
          <a:bodyPr>
            <a:normAutofit/>
          </a:bodyPr>
          <a:lstStyle/>
          <a:p>
            <a:pPr algn="justLow"/>
            <a:r>
              <a:rPr lang="en-US" sz="2800" dirty="0"/>
              <a:t>Comparison operators are used to compare value and evaluate down to a single a Boolean value of either True or False</a:t>
            </a:r>
            <a:endParaRPr lang="en-CA" sz="2800" dirty="0"/>
          </a:p>
        </p:txBody>
      </p:sp>
      <p:graphicFrame>
        <p:nvGraphicFramePr>
          <p:cNvPr id="4" name="Content Placeholder 3">
            <a:extLst>
              <a:ext uri="{FF2B5EF4-FFF2-40B4-BE49-F238E27FC236}">
                <a16:creationId xmlns:a16="http://schemas.microsoft.com/office/drawing/2014/main" id="{E6816940-CD8F-4980-A6B6-087309A3C6FE}"/>
              </a:ext>
            </a:extLst>
          </p:cNvPr>
          <p:cNvGraphicFramePr>
            <a:graphicFrameLocks/>
          </p:cNvGraphicFramePr>
          <p:nvPr>
            <p:extLst>
              <p:ext uri="{D42A27DB-BD31-4B8C-83A1-F6EECF244321}">
                <p14:modId xmlns:p14="http://schemas.microsoft.com/office/powerpoint/2010/main" val="158862645"/>
              </p:ext>
            </p:extLst>
          </p:nvPr>
        </p:nvGraphicFramePr>
        <p:xfrm>
          <a:off x="381000" y="2924873"/>
          <a:ext cx="8381999" cy="3674531"/>
        </p:xfrm>
        <a:graphic>
          <a:graphicData uri="http://schemas.openxmlformats.org/drawingml/2006/table">
            <a:tbl>
              <a:tblPr firstRow="1" bandRow="1">
                <a:tableStyleId>{2D5ABB26-0587-4C30-8999-92F81FD0307C}</a:tableStyleId>
              </a:tblPr>
              <a:tblGrid>
                <a:gridCol w="1295400">
                  <a:extLst>
                    <a:ext uri="{9D8B030D-6E8A-4147-A177-3AD203B41FA5}">
                      <a16:colId xmlns:a16="http://schemas.microsoft.com/office/drawing/2014/main" val="3180356831"/>
                    </a:ext>
                  </a:extLst>
                </a:gridCol>
                <a:gridCol w="2438400">
                  <a:extLst>
                    <a:ext uri="{9D8B030D-6E8A-4147-A177-3AD203B41FA5}">
                      <a16:colId xmlns:a16="http://schemas.microsoft.com/office/drawing/2014/main" val="1724528683"/>
                    </a:ext>
                  </a:extLst>
                </a:gridCol>
                <a:gridCol w="2209800">
                  <a:extLst>
                    <a:ext uri="{9D8B030D-6E8A-4147-A177-3AD203B41FA5}">
                      <a16:colId xmlns:a16="http://schemas.microsoft.com/office/drawing/2014/main" val="1550389680"/>
                    </a:ext>
                  </a:extLst>
                </a:gridCol>
                <a:gridCol w="2438399">
                  <a:extLst>
                    <a:ext uri="{9D8B030D-6E8A-4147-A177-3AD203B41FA5}">
                      <a16:colId xmlns:a16="http://schemas.microsoft.com/office/drawing/2014/main" val="629513592"/>
                    </a:ext>
                  </a:extLst>
                </a:gridCol>
              </a:tblGrid>
              <a:tr h="524933">
                <a:tc>
                  <a:txBody>
                    <a:bodyPr/>
                    <a:lstStyle/>
                    <a:p>
                      <a:pPr algn="ctr"/>
                      <a:r>
                        <a:rPr lang="en-US" b="1" dirty="0"/>
                        <a:t>Operator</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b="1" dirty="0"/>
                        <a:t>Meaning </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b="1" dirty="0"/>
                        <a:t>Example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b="1" dirty="0"/>
                        <a:t>Result</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285345371"/>
                  </a:ext>
                </a:extLst>
              </a:tr>
              <a:tr h="524933">
                <a:tc>
                  <a:txBody>
                    <a:bodyPr/>
                    <a:lstStyle/>
                    <a:p>
                      <a:pPr algn="ctr"/>
                      <a:r>
                        <a:rPr lang="en-US" dirty="0"/>
                        <a:t>==</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Equal</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5 == 2</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False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7769113"/>
                  </a:ext>
                </a:extLst>
              </a:tr>
              <a:tr h="524933">
                <a:tc>
                  <a:txBody>
                    <a:bodyPr/>
                    <a:lstStyle/>
                    <a:p>
                      <a:pPr algn="ctr"/>
                      <a:r>
                        <a:rPr lang="en-US" dirty="0"/>
                        <a:t>!=</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Not equal</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5 != 2</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True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2493236"/>
                  </a:ext>
                </a:extLst>
              </a:tr>
              <a:tr h="524933">
                <a:tc>
                  <a:txBody>
                    <a:bodyPr/>
                    <a:lstStyle/>
                    <a:p>
                      <a:pPr algn="ctr"/>
                      <a:r>
                        <a:rPr lang="en-US" dirty="0"/>
                        <a:t>&gt;</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Strictly greater than</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3 &gt; 3</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False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7594545"/>
                  </a:ext>
                </a:extLst>
              </a:tr>
              <a:tr h="524933">
                <a:tc>
                  <a:txBody>
                    <a:bodyPr/>
                    <a:lstStyle/>
                    <a:p>
                      <a:pPr algn="ctr"/>
                      <a:r>
                        <a:rPr lang="en-US" dirty="0"/>
                        <a:t>&lt;</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Strictly less than</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3 &lt; 5</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True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773866"/>
                  </a:ext>
                </a:extLst>
              </a:tr>
              <a:tr h="524933">
                <a:tc>
                  <a:txBody>
                    <a:bodyPr/>
                    <a:lstStyle/>
                    <a:p>
                      <a:pPr algn="ctr"/>
                      <a:r>
                        <a:rPr lang="en-US" dirty="0"/>
                        <a:t>&gt;=</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Greater than or equal</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3 &gt;= 3</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True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0025674"/>
                  </a:ext>
                </a:extLst>
              </a:tr>
              <a:tr h="524933">
                <a:tc>
                  <a:txBody>
                    <a:bodyPr/>
                    <a:lstStyle/>
                    <a:p>
                      <a:pPr algn="ctr"/>
                      <a:r>
                        <a:rPr lang="en-US" dirty="0"/>
                        <a:t>&lt;=</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Less than or equal</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4 &lt;= 2</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False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6226675"/>
                  </a:ext>
                </a:extLst>
              </a:tr>
            </a:tbl>
          </a:graphicData>
        </a:graphic>
      </p:graphicFrame>
    </p:spTree>
    <p:extLst>
      <p:ext uri="{BB962C8B-B14F-4D97-AF65-F5344CB8AC3E}">
        <p14:creationId xmlns:p14="http://schemas.microsoft.com/office/powerpoint/2010/main" val="1434119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C0FA-C6D0-4DE0-8594-45119F3215AC}"/>
              </a:ext>
            </a:extLst>
          </p:cNvPr>
          <p:cNvSpPr>
            <a:spLocks noGrp="1"/>
          </p:cNvSpPr>
          <p:nvPr>
            <p:ph type="title"/>
          </p:nvPr>
        </p:nvSpPr>
        <p:spPr/>
        <p:txBody>
          <a:bodyPr/>
          <a:lstStyle/>
          <a:p>
            <a:r>
              <a:rPr lang="en-US" dirty="0"/>
              <a:t>Logical Operators</a:t>
            </a:r>
            <a:endParaRPr lang="en-CA" dirty="0"/>
          </a:p>
        </p:txBody>
      </p:sp>
      <p:sp>
        <p:nvSpPr>
          <p:cNvPr id="6" name="Content Placeholder 5">
            <a:extLst>
              <a:ext uri="{FF2B5EF4-FFF2-40B4-BE49-F238E27FC236}">
                <a16:creationId xmlns:a16="http://schemas.microsoft.com/office/drawing/2014/main" id="{4CC98ACC-BB38-4F83-BC12-EF4348412790}"/>
              </a:ext>
            </a:extLst>
          </p:cNvPr>
          <p:cNvSpPr>
            <a:spLocks noGrp="1"/>
          </p:cNvSpPr>
          <p:nvPr>
            <p:ph idx="1"/>
          </p:nvPr>
        </p:nvSpPr>
        <p:spPr>
          <a:xfrm>
            <a:off x="457200" y="1417638"/>
            <a:ext cx="8229600" cy="4274343"/>
          </a:xfrm>
        </p:spPr>
        <p:txBody>
          <a:bodyPr>
            <a:normAutofit/>
          </a:bodyPr>
          <a:lstStyle/>
          <a:p>
            <a:pPr algn="justLow"/>
            <a:r>
              <a:rPr lang="en-US" dirty="0"/>
              <a:t>Logical operators are used to evaluate whether two ore more expressions are True or False</a:t>
            </a:r>
            <a:endParaRPr lang="en-CA" dirty="0"/>
          </a:p>
        </p:txBody>
      </p:sp>
      <p:graphicFrame>
        <p:nvGraphicFramePr>
          <p:cNvPr id="4" name="Content Placeholder 3">
            <a:extLst>
              <a:ext uri="{FF2B5EF4-FFF2-40B4-BE49-F238E27FC236}">
                <a16:creationId xmlns:a16="http://schemas.microsoft.com/office/drawing/2014/main" id="{E6816940-CD8F-4980-A6B6-087309A3C6FE}"/>
              </a:ext>
            </a:extLst>
          </p:cNvPr>
          <p:cNvGraphicFramePr>
            <a:graphicFrameLocks/>
          </p:cNvGraphicFramePr>
          <p:nvPr>
            <p:extLst>
              <p:ext uri="{D42A27DB-BD31-4B8C-83A1-F6EECF244321}">
                <p14:modId xmlns:p14="http://schemas.microsoft.com/office/powerpoint/2010/main" val="1696519057"/>
              </p:ext>
            </p:extLst>
          </p:nvPr>
        </p:nvGraphicFramePr>
        <p:xfrm>
          <a:off x="1028700" y="3200400"/>
          <a:ext cx="7086600" cy="2373213"/>
        </p:xfrm>
        <a:graphic>
          <a:graphicData uri="http://schemas.openxmlformats.org/drawingml/2006/table">
            <a:tbl>
              <a:tblPr firstRow="1" bandRow="1">
                <a:tableStyleId>{2D5ABB26-0587-4C30-8999-92F81FD0307C}</a:tableStyleId>
              </a:tblPr>
              <a:tblGrid>
                <a:gridCol w="1544515">
                  <a:extLst>
                    <a:ext uri="{9D8B030D-6E8A-4147-A177-3AD203B41FA5}">
                      <a16:colId xmlns:a16="http://schemas.microsoft.com/office/drawing/2014/main" val="3180356831"/>
                    </a:ext>
                  </a:extLst>
                </a:gridCol>
                <a:gridCol w="2907323">
                  <a:extLst>
                    <a:ext uri="{9D8B030D-6E8A-4147-A177-3AD203B41FA5}">
                      <a16:colId xmlns:a16="http://schemas.microsoft.com/office/drawing/2014/main" val="1724528683"/>
                    </a:ext>
                  </a:extLst>
                </a:gridCol>
                <a:gridCol w="2634762">
                  <a:extLst>
                    <a:ext uri="{9D8B030D-6E8A-4147-A177-3AD203B41FA5}">
                      <a16:colId xmlns:a16="http://schemas.microsoft.com/office/drawing/2014/main" val="1550389680"/>
                    </a:ext>
                  </a:extLst>
                </a:gridCol>
              </a:tblGrid>
              <a:tr h="562459">
                <a:tc>
                  <a:txBody>
                    <a:bodyPr/>
                    <a:lstStyle/>
                    <a:p>
                      <a:pPr algn="ctr"/>
                      <a:r>
                        <a:rPr lang="en-US" b="1" dirty="0"/>
                        <a:t>Operator</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b="1" dirty="0"/>
                        <a:t>Meaning </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b="1" dirty="0"/>
                        <a:t>Example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285345371"/>
                  </a:ext>
                </a:extLst>
              </a:tr>
              <a:tr h="562459">
                <a:tc>
                  <a:txBody>
                    <a:bodyPr/>
                    <a:lstStyle/>
                    <a:p>
                      <a:pPr algn="ctr"/>
                      <a:r>
                        <a:rPr lang="en-US" dirty="0"/>
                        <a:t>and</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True if both are true</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x and y</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7769113"/>
                  </a:ext>
                </a:extLst>
              </a:tr>
              <a:tr h="685836">
                <a:tc>
                  <a:txBody>
                    <a:bodyPr/>
                    <a:lstStyle/>
                    <a:p>
                      <a:pPr algn="ctr"/>
                      <a:r>
                        <a:rPr lang="en-US" dirty="0"/>
                        <a:t>or</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True if at least one is true</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x or y</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2493236"/>
                  </a:ext>
                </a:extLst>
              </a:tr>
              <a:tr h="562459">
                <a:tc>
                  <a:txBody>
                    <a:bodyPr/>
                    <a:lstStyle/>
                    <a:p>
                      <a:pPr algn="ctr"/>
                      <a:r>
                        <a:rPr lang="en-US" dirty="0"/>
                        <a:t>not</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True only if false</a:t>
                      </a:r>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not x</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7594545"/>
                  </a:ext>
                </a:extLst>
              </a:tr>
            </a:tbl>
          </a:graphicData>
        </a:graphic>
      </p:graphicFrame>
    </p:spTree>
    <p:extLst>
      <p:ext uri="{BB962C8B-B14F-4D97-AF65-F5344CB8AC3E}">
        <p14:creationId xmlns:p14="http://schemas.microsoft.com/office/powerpoint/2010/main" val="4289183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DD184-3B6A-4B57-9CC0-8149C322ADE9}"/>
              </a:ext>
            </a:extLst>
          </p:cNvPr>
          <p:cNvSpPr>
            <a:spLocks noGrp="1"/>
          </p:cNvSpPr>
          <p:nvPr>
            <p:ph type="title"/>
          </p:nvPr>
        </p:nvSpPr>
        <p:spPr/>
        <p:txBody>
          <a:bodyPr/>
          <a:lstStyle/>
          <a:p>
            <a:r>
              <a:rPr lang="en-US" dirty="0"/>
              <a:t>Truth Tables</a:t>
            </a:r>
            <a:endParaRPr lang="en-CA" dirty="0"/>
          </a:p>
        </p:txBody>
      </p:sp>
      <p:graphicFrame>
        <p:nvGraphicFramePr>
          <p:cNvPr id="4" name="Content Placeholder 3">
            <a:extLst>
              <a:ext uri="{FF2B5EF4-FFF2-40B4-BE49-F238E27FC236}">
                <a16:creationId xmlns:a16="http://schemas.microsoft.com/office/drawing/2014/main" id="{8F4D38C7-4BA6-4CF0-B608-0BA36EE864DF}"/>
              </a:ext>
            </a:extLst>
          </p:cNvPr>
          <p:cNvGraphicFramePr>
            <a:graphicFrameLocks/>
          </p:cNvGraphicFramePr>
          <p:nvPr>
            <p:extLst>
              <p:ext uri="{D42A27DB-BD31-4B8C-83A1-F6EECF244321}">
                <p14:modId xmlns:p14="http://schemas.microsoft.com/office/powerpoint/2010/main" val="1742870185"/>
              </p:ext>
            </p:extLst>
          </p:nvPr>
        </p:nvGraphicFramePr>
        <p:xfrm>
          <a:off x="533400" y="1544552"/>
          <a:ext cx="3600000" cy="2376000"/>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3180356831"/>
                    </a:ext>
                  </a:extLst>
                </a:gridCol>
                <a:gridCol w="900000">
                  <a:extLst>
                    <a:ext uri="{9D8B030D-6E8A-4147-A177-3AD203B41FA5}">
                      <a16:colId xmlns:a16="http://schemas.microsoft.com/office/drawing/2014/main" val="1724528683"/>
                    </a:ext>
                  </a:extLst>
                </a:gridCol>
                <a:gridCol w="900000">
                  <a:extLst>
                    <a:ext uri="{9D8B030D-6E8A-4147-A177-3AD203B41FA5}">
                      <a16:colId xmlns:a16="http://schemas.microsoft.com/office/drawing/2014/main" val="1550389680"/>
                    </a:ext>
                  </a:extLst>
                </a:gridCol>
                <a:gridCol w="900000">
                  <a:extLst>
                    <a:ext uri="{9D8B030D-6E8A-4147-A177-3AD203B41FA5}">
                      <a16:colId xmlns:a16="http://schemas.microsoft.com/office/drawing/2014/main" val="629513592"/>
                    </a:ext>
                  </a:extLst>
                </a:gridCol>
              </a:tblGrid>
              <a:tr h="396000">
                <a:tc gridSpan="4">
                  <a:txBody>
                    <a:bodyPr/>
                    <a:lstStyle/>
                    <a:p>
                      <a:pPr algn="ctr"/>
                      <a:r>
                        <a:rPr lang="en-US" b="1" dirty="0"/>
                        <a:t>EQUAL Truth Table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pPr algn="ct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algn="ct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algn="ct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864918197"/>
                  </a:ext>
                </a:extLst>
              </a:tr>
              <a:tr h="396000">
                <a:tc>
                  <a:txBody>
                    <a:bodyPr/>
                    <a:lstStyle/>
                    <a:p>
                      <a:pPr algn="ctr"/>
                      <a:r>
                        <a:rPr lang="en-US" b="1" dirty="0"/>
                        <a:t>x</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b="1" dirty="0"/>
                        <a:t>== </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b="1" dirty="0"/>
                        <a:t>y</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b="1" dirty="0"/>
                        <a:t>Result</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285345371"/>
                  </a:ext>
                </a:extLst>
              </a:tr>
              <a:tr h="396000">
                <a:tc>
                  <a:txBody>
                    <a:bodyPr/>
                    <a:lstStyle/>
                    <a:p>
                      <a:pPr algn="ctr"/>
                      <a:r>
                        <a:rPr lang="en-US" b="0" dirty="0"/>
                        <a:t>True</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True</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True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7769113"/>
                  </a:ext>
                </a:extLst>
              </a:tr>
              <a:tr h="396000">
                <a:tc>
                  <a:txBody>
                    <a:bodyPr/>
                    <a:lstStyle/>
                    <a:p>
                      <a:pPr algn="ctr"/>
                      <a:r>
                        <a:rPr lang="en-US" b="0" dirty="0"/>
                        <a:t>True</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False</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False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2493236"/>
                  </a:ext>
                </a:extLst>
              </a:tr>
              <a:tr h="396000">
                <a:tc>
                  <a:txBody>
                    <a:bodyPr/>
                    <a:lstStyle/>
                    <a:p>
                      <a:pPr algn="ctr"/>
                      <a:r>
                        <a:rPr lang="en-US" b="0" dirty="0"/>
                        <a:t>False</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True</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False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7594545"/>
                  </a:ext>
                </a:extLst>
              </a:tr>
              <a:tr h="396000">
                <a:tc>
                  <a:txBody>
                    <a:bodyPr/>
                    <a:lstStyle/>
                    <a:p>
                      <a:pPr algn="ctr"/>
                      <a:r>
                        <a:rPr lang="en-US" b="0" dirty="0"/>
                        <a:t>False</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False</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True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773866"/>
                  </a:ext>
                </a:extLst>
              </a:tr>
            </a:tbl>
          </a:graphicData>
        </a:graphic>
      </p:graphicFrame>
      <p:graphicFrame>
        <p:nvGraphicFramePr>
          <p:cNvPr id="6" name="Content Placeholder 3">
            <a:extLst>
              <a:ext uri="{FF2B5EF4-FFF2-40B4-BE49-F238E27FC236}">
                <a16:creationId xmlns:a16="http://schemas.microsoft.com/office/drawing/2014/main" id="{CA20B817-3ADF-4FAA-A0E5-9EB4DED2077A}"/>
              </a:ext>
            </a:extLst>
          </p:cNvPr>
          <p:cNvGraphicFramePr>
            <a:graphicFrameLocks/>
          </p:cNvGraphicFramePr>
          <p:nvPr>
            <p:extLst>
              <p:ext uri="{D42A27DB-BD31-4B8C-83A1-F6EECF244321}">
                <p14:modId xmlns:p14="http://schemas.microsoft.com/office/powerpoint/2010/main" val="2965733284"/>
              </p:ext>
            </p:extLst>
          </p:nvPr>
        </p:nvGraphicFramePr>
        <p:xfrm>
          <a:off x="5007002" y="1544552"/>
          <a:ext cx="3600000" cy="2376000"/>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3180356831"/>
                    </a:ext>
                  </a:extLst>
                </a:gridCol>
                <a:gridCol w="900000">
                  <a:extLst>
                    <a:ext uri="{9D8B030D-6E8A-4147-A177-3AD203B41FA5}">
                      <a16:colId xmlns:a16="http://schemas.microsoft.com/office/drawing/2014/main" val="1724528683"/>
                    </a:ext>
                  </a:extLst>
                </a:gridCol>
                <a:gridCol w="900000">
                  <a:extLst>
                    <a:ext uri="{9D8B030D-6E8A-4147-A177-3AD203B41FA5}">
                      <a16:colId xmlns:a16="http://schemas.microsoft.com/office/drawing/2014/main" val="1550389680"/>
                    </a:ext>
                  </a:extLst>
                </a:gridCol>
                <a:gridCol w="900000">
                  <a:extLst>
                    <a:ext uri="{9D8B030D-6E8A-4147-A177-3AD203B41FA5}">
                      <a16:colId xmlns:a16="http://schemas.microsoft.com/office/drawing/2014/main" val="629513592"/>
                    </a:ext>
                  </a:extLst>
                </a:gridCol>
              </a:tblGrid>
              <a:tr h="396000">
                <a:tc gridSpan="4">
                  <a:txBody>
                    <a:bodyPr/>
                    <a:lstStyle/>
                    <a:p>
                      <a:pPr algn="ctr"/>
                      <a:r>
                        <a:rPr lang="en-US" b="1" dirty="0"/>
                        <a:t>AND Truth Table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pPr algn="ct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algn="ct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algn="ct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864918197"/>
                  </a:ext>
                </a:extLst>
              </a:tr>
              <a:tr h="396000">
                <a:tc>
                  <a:txBody>
                    <a:bodyPr/>
                    <a:lstStyle/>
                    <a:p>
                      <a:pPr algn="ctr"/>
                      <a:r>
                        <a:rPr lang="en-US" b="1" dirty="0"/>
                        <a:t>x</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b="1" dirty="0"/>
                        <a:t>and </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b="1" dirty="0"/>
                        <a:t>y</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b="1" dirty="0"/>
                        <a:t>Result</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285345371"/>
                  </a:ext>
                </a:extLst>
              </a:tr>
              <a:tr h="396000">
                <a:tc>
                  <a:txBody>
                    <a:bodyPr/>
                    <a:lstStyle/>
                    <a:p>
                      <a:pPr algn="ctr"/>
                      <a:r>
                        <a:rPr lang="en-US" b="0" dirty="0"/>
                        <a:t>True</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and</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True</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True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7769113"/>
                  </a:ext>
                </a:extLst>
              </a:tr>
              <a:tr h="396000">
                <a:tc>
                  <a:txBody>
                    <a:bodyPr/>
                    <a:lstStyle/>
                    <a:p>
                      <a:pPr algn="ctr"/>
                      <a:r>
                        <a:rPr lang="en-US" b="0" dirty="0"/>
                        <a:t>True</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and</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False</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False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2493236"/>
                  </a:ext>
                </a:extLst>
              </a:tr>
              <a:tr h="396000">
                <a:tc>
                  <a:txBody>
                    <a:bodyPr/>
                    <a:lstStyle/>
                    <a:p>
                      <a:pPr algn="ctr"/>
                      <a:r>
                        <a:rPr lang="en-US" b="0" dirty="0"/>
                        <a:t>False</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and</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True</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False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7594545"/>
                  </a:ext>
                </a:extLst>
              </a:tr>
              <a:tr h="396000">
                <a:tc>
                  <a:txBody>
                    <a:bodyPr/>
                    <a:lstStyle/>
                    <a:p>
                      <a:pPr algn="ctr"/>
                      <a:r>
                        <a:rPr lang="en-US" b="0" dirty="0"/>
                        <a:t>False</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and</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False</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False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773866"/>
                  </a:ext>
                </a:extLst>
              </a:tr>
            </a:tbl>
          </a:graphicData>
        </a:graphic>
      </p:graphicFrame>
      <p:graphicFrame>
        <p:nvGraphicFramePr>
          <p:cNvPr id="7" name="Content Placeholder 3">
            <a:extLst>
              <a:ext uri="{FF2B5EF4-FFF2-40B4-BE49-F238E27FC236}">
                <a16:creationId xmlns:a16="http://schemas.microsoft.com/office/drawing/2014/main" id="{496D3D2B-3127-44BB-B3E5-FF467DE216DE}"/>
              </a:ext>
            </a:extLst>
          </p:cNvPr>
          <p:cNvGraphicFramePr>
            <a:graphicFrameLocks/>
          </p:cNvGraphicFramePr>
          <p:nvPr>
            <p:extLst>
              <p:ext uri="{D42A27DB-BD31-4B8C-83A1-F6EECF244321}">
                <p14:modId xmlns:p14="http://schemas.microsoft.com/office/powerpoint/2010/main" val="3956651425"/>
              </p:ext>
            </p:extLst>
          </p:nvPr>
        </p:nvGraphicFramePr>
        <p:xfrm>
          <a:off x="533400" y="4125448"/>
          <a:ext cx="3600000" cy="2376000"/>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3180356831"/>
                    </a:ext>
                  </a:extLst>
                </a:gridCol>
                <a:gridCol w="900000">
                  <a:extLst>
                    <a:ext uri="{9D8B030D-6E8A-4147-A177-3AD203B41FA5}">
                      <a16:colId xmlns:a16="http://schemas.microsoft.com/office/drawing/2014/main" val="1724528683"/>
                    </a:ext>
                  </a:extLst>
                </a:gridCol>
                <a:gridCol w="900000">
                  <a:extLst>
                    <a:ext uri="{9D8B030D-6E8A-4147-A177-3AD203B41FA5}">
                      <a16:colId xmlns:a16="http://schemas.microsoft.com/office/drawing/2014/main" val="1550389680"/>
                    </a:ext>
                  </a:extLst>
                </a:gridCol>
                <a:gridCol w="900000">
                  <a:extLst>
                    <a:ext uri="{9D8B030D-6E8A-4147-A177-3AD203B41FA5}">
                      <a16:colId xmlns:a16="http://schemas.microsoft.com/office/drawing/2014/main" val="629513592"/>
                    </a:ext>
                  </a:extLst>
                </a:gridCol>
              </a:tblGrid>
              <a:tr h="396000">
                <a:tc gridSpan="4">
                  <a:txBody>
                    <a:bodyPr/>
                    <a:lstStyle/>
                    <a:p>
                      <a:pPr algn="ctr"/>
                      <a:r>
                        <a:rPr lang="en-US" b="1" dirty="0"/>
                        <a:t>OR Truth Table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pPr algn="ct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algn="ct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algn="ct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864918197"/>
                  </a:ext>
                </a:extLst>
              </a:tr>
              <a:tr h="396000">
                <a:tc>
                  <a:txBody>
                    <a:bodyPr/>
                    <a:lstStyle/>
                    <a:p>
                      <a:pPr algn="ctr"/>
                      <a:r>
                        <a:rPr lang="en-US" b="1" dirty="0"/>
                        <a:t>x</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b="1" dirty="0"/>
                        <a:t>or </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b="1" dirty="0"/>
                        <a:t>y</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b="1" dirty="0"/>
                        <a:t>Result</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285345371"/>
                  </a:ext>
                </a:extLst>
              </a:tr>
              <a:tr h="396000">
                <a:tc>
                  <a:txBody>
                    <a:bodyPr/>
                    <a:lstStyle/>
                    <a:p>
                      <a:pPr algn="ctr"/>
                      <a:r>
                        <a:rPr lang="en-US" b="0" dirty="0"/>
                        <a:t>True</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or</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True</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True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7769113"/>
                  </a:ext>
                </a:extLst>
              </a:tr>
              <a:tr h="396000">
                <a:tc>
                  <a:txBody>
                    <a:bodyPr/>
                    <a:lstStyle/>
                    <a:p>
                      <a:pPr algn="ctr"/>
                      <a:r>
                        <a:rPr lang="en-US" b="0" dirty="0"/>
                        <a:t>True</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or</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False</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True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2493236"/>
                  </a:ext>
                </a:extLst>
              </a:tr>
              <a:tr h="396000">
                <a:tc>
                  <a:txBody>
                    <a:bodyPr/>
                    <a:lstStyle/>
                    <a:p>
                      <a:pPr algn="ctr"/>
                      <a:r>
                        <a:rPr lang="en-US" b="0" dirty="0"/>
                        <a:t>False</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or</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True</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True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7594545"/>
                  </a:ext>
                </a:extLst>
              </a:tr>
              <a:tr h="396000">
                <a:tc>
                  <a:txBody>
                    <a:bodyPr/>
                    <a:lstStyle/>
                    <a:p>
                      <a:pPr algn="ctr"/>
                      <a:r>
                        <a:rPr lang="en-US" b="0" dirty="0"/>
                        <a:t>False</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or</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False</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False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773866"/>
                  </a:ext>
                </a:extLst>
              </a:tr>
            </a:tbl>
          </a:graphicData>
        </a:graphic>
      </p:graphicFrame>
      <p:graphicFrame>
        <p:nvGraphicFramePr>
          <p:cNvPr id="8" name="Content Placeholder 3">
            <a:extLst>
              <a:ext uri="{FF2B5EF4-FFF2-40B4-BE49-F238E27FC236}">
                <a16:creationId xmlns:a16="http://schemas.microsoft.com/office/drawing/2014/main" id="{D8EA9855-C6CA-4AF0-9BE6-42C053C6BFB7}"/>
              </a:ext>
            </a:extLst>
          </p:cNvPr>
          <p:cNvGraphicFramePr>
            <a:graphicFrameLocks/>
          </p:cNvGraphicFramePr>
          <p:nvPr>
            <p:extLst>
              <p:ext uri="{D42A27DB-BD31-4B8C-83A1-F6EECF244321}">
                <p14:modId xmlns:p14="http://schemas.microsoft.com/office/powerpoint/2010/main" val="3394787665"/>
              </p:ext>
            </p:extLst>
          </p:nvPr>
        </p:nvGraphicFramePr>
        <p:xfrm>
          <a:off x="5010602" y="4125448"/>
          <a:ext cx="3596400" cy="2376000"/>
        </p:xfrm>
        <a:graphic>
          <a:graphicData uri="http://schemas.openxmlformats.org/drawingml/2006/table">
            <a:tbl>
              <a:tblPr firstRow="1" bandRow="1">
                <a:tableStyleId>{2D5ABB26-0587-4C30-8999-92F81FD0307C}</a:tableStyleId>
              </a:tblPr>
              <a:tblGrid>
                <a:gridCol w="1198800">
                  <a:extLst>
                    <a:ext uri="{9D8B030D-6E8A-4147-A177-3AD203B41FA5}">
                      <a16:colId xmlns:a16="http://schemas.microsoft.com/office/drawing/2014/main" val="3180356831"/>
                    </a:ext>
                  </a:extLst>
                </a:gridCol>
                <a:gridCol w="1198800">
                  <a:extLst>
                    <a:ext uri="{9D8B030D-6E8A-4147-A177-3AD203B41FA5}">
                      <a16:colId xmlns:a16="http://schemas.microsoft.com/office/drawing/2014/main" val="1550389680"/>
                    </a:ext>
                  </a:extLst>
                </a:gridCol>
                <a:gridCol w="1198800">
                  <a:extLst>
                    <a:ext uri="{9D8B030D-6E8A-4147-A177-3AD203B41FA5}">
                      <a16:colId xmlns:a16="http://schemas.microsoft.com/office/drawing/2014/main" val="629513592"/>
                    </a:ext>
                  </a:extLst>
                </a:gridCol>
              </a:tblGrid>
              <a:tr h="594000">
                <a:tc gridSpan="3">
                  <a:txBody>
                    <a:bodyPr/>
                    <a:lstStyle/>
                    <a:p>
                      <a:pPr algn="ctr"/>
                      <a:r>
                        <a:rPr lang="en-US" b="1" dirty="0"/>
                        <a:t>NOT Truth Table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pPr algn="ct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algn="ct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864918197"/>
                  </a:ext>
                </a:extLst>
              </a:tr>
              <a:tr h="594000">
                <a:tc>
                  <a:txBody>
                    <a:bodyPr/>
                    <a:lstStyle/>
                    <a:p>
                      <a:pPr algn="ctr"/>
                      <a:r>
                        <a:rPr lang="en-US" b="1" dirty="0"/>
                        <a:t>not </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b="1" dirty="0"/>
                        <a:t>x</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b="1" dirty="0"/>
                        <a:t>Result</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285345371"/>
                  </a:ext>
                </a:extLst>
              </a:tr>
              <a:tr h="594000">
                <a:tc>
                  <a:txBody>
                    <a:bodyPr/>
                    <a:lstStyle/>
                    <a:p>
                      <a:pPr algn="ctr"/>
                      <a:r>
                        <a:rPr lang="en-US" b="0" dirty="0"/>
                        <a:t>not</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True</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False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7769113"/>
                  </a:ext>
                </a:extLst>
              </a:tr>
              <a:tr h="594000">
                <a:tc>
                  <a:txBody>
                    <a:bodyPr/>
                    <a:lstStyle/>
                    <a:p>
                      <a:pPr algn="ctr"/>
                      <a:r>
                        <a:rPr lang="en-US" b="0" dirty="0"/>
                        <a:t>not</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False</a:t>
                      </a:r>
                      <a:endParaRPr lang="en-CA"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True</a:t>
                      </a:r>
                      <a:endParaRPr lang="en-CA"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2493236"/>
                  </a:ext>
                </a:extLst>
              </a:tr>
            </a:tbl>
          </a:graphicData>
        </a:graphic>
      </p:graphicFrame>
    </p:spTree>
    <p:extLst>
      <p:ext uri="{BB962C8B-B14F-4D97-AF65-F5344CB8AC3E}">
        <p14:creationId xmlns:p14="http://schemas.microsoft.com/office/powerpoint/2010/main" val="3418503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A3881-7F45-459B-A6C4-74AF2D8AF2A5}"/>
              </a:ext>
            </a:extLst>
          </p:cNvPr>
          <p:cNvSpPr>
            <a:spLocks noGrp="1"/>
          </p:cNvSpPr>
          <p:nvPr>
            <p:ph type="title"/>
          </p:nvPr>
        </p:nvSpPr>
        <p:spPr/>
        <p:txBody>
          <a:bodyPr/>
          <a:lstStyle/>
          <a:p>
            <a:r>
              <a:rPr lang="en-US" dirty="0"/>
              <a:t>Control Flow/code blocks in Python</a:t>
            </a:r>
            <a:endParaRPr lang="en-CA" dirty="0"/>
          </a:p>
        </p:txBody>
      </p:sp>
      <p:sp>
        <p:nvSpPr>
          <p:cNvPr id="3" name="Content Placeholder 2">
            <a:extLst>
              <a:ext uri="{FF2B5EF4-FFF2-40B4-BE49-F238E27FC236}">
                <a16:creationId xmlns:a16="http://schemas.microsoft.com/office/drawing/2014/main" id="{A1EC9986-6E9B-42CC-B61B-F0949EA9828B}"/>
              </a:ext>
            </a:extLst>
          </p:cNvPr>
          <p:cNvSpPr>
            <a:spLocks noGrp="1"/>
          </p:cNvSpPr>
          <p:nvPr>
            <p:ph idx="1"/>
          </p:nvPr>
        </p:nvSpPr>
        <p:spPr/>
        <p:txBody>
          <a:bodyPr>
            <a:noAutofit/>
          </a:bodyPr>
          <a:lstStyle/>
          <a:p>
            <a:pPr algn="justLow"/>
            <a:r>
              <a:rPr lang="en-US" sz="2400" dirty="0"/>
              <a:t>Control flow statements in Python allow us to control the stream and outcome of a program.</a:t>
            </a:r>
          </a:p>
          <a:p>
            <a:pPr algn="justLow"/>
            <a:r>
              <a:rPr lang="en-US" sz="2400" dirty="0"/>
              <a:t>When writing a program, we might want some certain </a:t>
            </a:r>
            <a:r>
              <a:rPr lang="en-US" sz="2400" dirty="0">
                <a:solidFill>
                  <a:srgbClr val="FF0000"/>
                </a:solidFill>
              </a:rPr>
              <a:t>code blocks </a:t>
            </a:r>
            <a:r>
              <a:rPr lang="en-US" sz="2400" dirty="0"/>
              <a:t>to be executed only when a particular condition has been met.</a:t>
            </a:r>
          </a:p>
          <a:p>
            <a:pPr algn="justLow"/>
            <a:r>
              <a:rPr lang="en-US" sz="2400" dirty="0"/>
              <a:t>Python uses of colon (</a:t>
            </a:r>
            <a:r>
              <a:rPr lang="en-US" sz="2400" dirty="0">
                <a:sym typeface="Wingdings" panose="05000000000000000000" pitchFamily="2" charset="2"/>
              </a:rPr>
              <a:t>:) and white space (</a:t>
            </a:r>
            <a:r>
              <a:rPr lang="en-US" sz="2400" dirty="0"/>
              <a:t>indentation) to define a block of code, some other languages like C, C++, Java use { }.</a:t>
            </a:r>
          </a:p>
          <a:p>
            <a:pPr algn="justLow"/>
            <a:r>
              <a:rPr lang="en-US" sz="2400" dirty="0"/>
              <a:t>A code block (body of a function, loop, etc.) starts with indentation and ends with the first </a:t>
            </a:r>
            <a:r>
              <a:rPr lang="en-US" sz="2400" dirty="0" err="1"/>
              <a:t>unindented</a:t>
            </a:r>
            <a:r>
              <a:rPr lang="en-US" sz="2400" dirty="0"/>
              <a:t> line.</a:t>
            </a:r>
          </a:p>
          <a:p>
            <a:pPr algn="justLow" fontAlgn="base"/>
            <a:r>
              <a:rPr lang="en-US" sz="2400" dirty="0"/>
              <a:t>Generally four whitespaces are used for indentation and is preferred over tabs.</a:t>
            </a:r>
          </a:p>
        </p:txBody>
      </p:sp>
    </p:spTree>
    <p:extLst>
      <p:ext uri="{BB962C8B-B14F-4D97-AF65-F5344CB8AC3E}">
        <p14:creationId xmlns:p14="http://schemas.microsoft.com/office/powerpoint/2010/main" val="3550173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Crash Course</a:t>
            </a:r>
          </a:p>
        </p:txBody>
      </p:sp>
      <p:sp>
        <p:nvSpPr>
          <p:cNvPr id="3" name="Subtitle 2"/>
          <p:cNvSpPr>
            <a:spLocks noGrp="1"/>
          </p:cNvSpPr>
          <p:nvPr>
            <p:ph type="subTitle" idx="1"/>
          </p:nvPr>
        </p:nvSpPr>
        <p:spPr/>
        <p:txBody>
          <a:bodyPr/>
          <a:lstStyle/>
          <a:p>
            <a:r>
              <a:rPr lang="en-US" dirty="0"/>
              <a:t>Lecture 1</a:t>
            </a:r>
          </a:p>
          <a:p>
            <a:endParaRPr lang="en-US" dirty="0"/>
          </a:p>
        </p:txBody>
      </p:sp>
    </p:spTree>
    <p:extLst>
      <p:ext uri="{BB962C8B-B14F-4D97-AF65-F5344CB8AC3E}">
        <p14:creationId xmlns:p14="http://schemas.microsoft.com/office/powerpoint/2010/main" val="2060243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FB51-CB5C-43AC-9467-FB1681B8B1BA}"/>
              </a:ext>
            </a:extLst>
          </p:cNvPr>
          <p:cNvSpPr>
            <a:spLocks noGrp="1"/>
          </p:cNvSpPr>
          <p:nvPr>
            <p:ph type="title"/>
          </p:nvPr>
        </p:nvSpPr>
        <p:spPr/>
        <p:txBody>
          <a:bodyPr/>
          <a:lstStyle/>
          <a:p>
            <a:r>
              <a:rPr lang="en-US" dirty="0"/>
              <a:t>Control Flow Statements in Python</a:t>
            </a:r>
            <a:endParaRPr lang="en-CA" dirty="0"/>
          </a:p>
        </p:txBody>
      </p:sp>
      <p:sp>
        <p:nvSpPr>
          <p:cNvPr id="3" name="Content Placeholder 2">
            <a:extLst>
              <a:ext uri="{FF2B5EF4-FFF2-40B4-BE49-F238E27FC236}">
                <a16:creationId xmlns:a16="http://schemas.microsoft.com/office/drawing/2014/main" id="{B5B11F6C-E074-47F0-8EAB-CE848CF77A5D}"/>
              </a:ext>
            </a:extLst>
          </p:cNvPr>
          <p:cNvSpPr>
            <a:spLocks noGrp="1"/>
          </p:cNvSpPr>
          <p:nvPr>
            <p:ph idx="1"/>
          </p:nvPr>
        </p:nvSpPr>
        <p:spPr/>
        <p:txBody>
          <a:bodyPr>
            <a:normAutofit fontScale="92500" lnSpcReduction="10000"/>
          </a:bodyPr>
          <a:lstStyle/>
          <a:p>
            <a:pPr marL="0" indent="0" algn="justLow">
              <a:buNone/>
            </a:pPr>
            <a:r>
              <a:rPr lang="en-US" sz="2800" dirty="0"/>
              <a:t>There are three control flow statements in Python: </a:t>
            </a:r>
          </a:p>
          <a:p>
            <a:pPr>
              <a:buClr>
                <a:schemeClr val="tx1"/>
              </a:buClr>
            </a:pPr>
            <a:r>
              <a:rPr lang="en-US" dirty="0"/>
              <a:t>Conditional statements (</a:t>
            </a:r>
            <a:r>
              <a:rPr lang="en-US" dirty="0">
                <a:solidFill>
                  <a:srgbClr val="FF0000"/>
                </a:solidFill>
              </a:rPr>
              <a:t>if</a:t>
            </a:r>
            <a:r>
              <a:rPr lang="en-US" dirty="0"/>
              <a:t> – </a:t>
            </a:r>
            <a:r>
              <a:rPr lang="en-US" dirty="0" err="1">
                <a:solidFill>
                  <a:srgbClr val="FF0000"/>
                </a:solidFill>
              </a:rPr>
              <a:t>elif</a:t>
            </a:r>
            <a:r>
              <a:rPr lang="en-US" dirty="0"/>
              <a:t> – </a:t>
            </a:r>
            <a:r>
              <a:rPr lang="en-US" dirty="0">
                <a:solidFill>
                  <a:srgbClr val="FF0000"/>
                </a:solidFill>
              </a:rPr>
              <a:t>else</a:t>
            </a:r>
            <a:r>
              <a:rPr lang="en-US" dirty="0"/>
              <a:t>)</a:t>
            </a:r>
          </a:p>
          <a:p>
            <a:pPr lvl="1">
              <a:buClr>
                <a:schemeClr val="tx1"/>
              </a:buClr>
            </a:pPr>
            <a:r>
              <a:rPr lang="en-US" dirty="0"/>
              <a:t>Executes the code block depending on if some condition is met</a:t>
            </a:r>
          </a:p>
          <a:p>
            <a:pPr>
              <a:buClr>
                <a:schemeClr val="tx1"/>
              </a:buClr>
            </a:pPr>
            <a:r>
              <a:rPr lang="en-US" dirty="0">
                <a:solidFill>
                  <a:srgbClr val="FF0000"/>
                </a:solidFill>
              </a:rPr>
              <a:t>for</a:t>
            </a:r>
            <a:r>
              <a:rPr lang="en-US" dirty="0"/>
              <a:t> statement</a:t>
            </a:r>
          </a:p>
          <a:p>
            <a:pPr lvl="1">
              <a:buClr>
                <a:schemeClr val="tx1"/>
              </a:buClr>
            </a:pPr>
            <a:r>
              <a:rPr lang="en-US" dirty="0"/>
              <a:t>Looping statement that repeatedly executes the block code for specific number of times</a:t>
            </a:r>
          </a:p>
          <a:p>
            <a:pPr>
              <a:buClr>
                <a:schemeClr val="tx1"/>
              </a:buClr>
            </a:pPr>
            <a:r>
              <a:rPr lang="en-US" dirty="0">
                <a:solidFill>
                  <a:srgbClr val="FF0000"/>
                </a:solidFill>
              </a:rPr>
              <a:t>while</a:t>
            </a:r>
            <a:r>
              <a:rPr lang="en-US" dirty="0"/>
              <a:t> statement</a:t>
            </a:r>
          </a:p>
          <a:p>
            <a:pPr lvl="1">
              <a:buClr>
                <a:schemeClr val="tx1"/>
              </a:buClr>
            </a:pPr>
            <a:r>
              <a:rPr lang="en-US" dirty="0"/>
              <a:t>Looping statement that repeatedly executes the block code while some condition remains True</a:t>
            </a:r>
          </a:p>
        </p:txBody>
      </p:sp>
    </p:spTree>
    <p:extLst>
      <p:ext uri="{BB962C8B-B14F-4D97-AF65-F5344CB8AC3E}">
        <p14:creationId xmlns:p14="http://schemas.microsoft.com/office/powerpoint/2010/main" val="3555400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684F2-2150-458D-A7F5-2384CCB2B3C7}"/>
              </a:ext>
            </a:extLst>
          </p:cNvPr>
          <p:cNvSpPr>
            <a:spLocks noGrp="1"/>
          </p:cNvSpPr>
          <p:nvPr>
            <p:ph type="title"/>
          </p:nvPr>
        </p:nvSpPr>
        <p:spPr/>
        <p:txBody>
          <a:bodyPr>
            <a:normAutofit fontScale="90000"/>
          </a:bodyPr>
          <a:lstStyle/>
          <a:p>
            <a:r>
              <a:rPr lang="en-US" dirty="0"/>
              <a:t>Conditional Statements Syntax (</a:t>
            </a:r>
            <a:r>
              <a:rPr lang="en-US" dirty="0">
                <a:solidFill>
                  <a:srgbClr val="FF0000"/>
                </a:solidFill>
              </a:rPr>
              <a:t>if</a:t>
            </a:r>
            <a:r>
              <a:rPr lang="en-US" dirty="0"/>
              <a:t> – </a:t>
            </a:r>
            <a:r>
              <a:rPr lang="en-US" dirty="0" err="1">
                <a:solidFill>
                  <a:srgbClr val="FF0000"/>
                </a:solidFill>
              </a:rPr>
              <a:t>elif</a:t>
            </a:r>
            <a:r>
              <a:rPr lang="en-US" dirty="0"/>
              <a:t> – </a:t>
            </a:r>
            <a:r>
              <a:rPr lang="en-US" dirty="0">
                <a:solidFill>
                  <a:srgbClr val="FF0000"/>
                </a:solidFill>
              </a:rPr>
              <a:t>else</a:t>
            </a:r>
            <a:r>
              <a:rPr lang="en-US" dirty="0"/>
              <a:t>)</a:t>
            </a:r>
            <a:endParaRPr lang="en-CA" dirty="0"/>
          </a:p>
        </p:txBody>
      </p:sp>
      <p:sp>
        <p:nvSpPr>
          <p:cNvPr id="3" name="Content Placeholder 2">
            <a:extLst>
              <a:ext uri="{FF2B5EF4-FFF2-40B4-BE49-F238E27FC236}">
                <a16:creationId xmlns:a16="http://schemas.microsoft.com/office/drawing/2014/main" id="{8BDA5011-CEF5-4B08-A4D4-E3F80C7EF894}"/>
              </a:ext>
            </a:extLst>
          </p:cNvPr>
          <p:cNvSpPr>
            <a:spLocks noGrp="1"/>
          </p:cNvSpPr>
          <p:nvPr>
            <p:ph idx="1"/>
          </p:nvPr>
        </p:nvSpPr>
        <p:spPr>
          <a:ln>
            <a:noFill/>
          </a:ln>
        </p:spPr>
        <p:style>
          <a:lnRef idx="2">
            <a:schemeClr val="dk1"/>
          </a:lnRef>
          <a:fillRef idx="1">
            <a:schemeClr val="lt1"/>
          </a:fillRef>
          <a:effectRef idx="0">
            <a:schemeClr val="dk1"/>
          </a:effectRef>
          <a:fontRef idx="minor">
            <a:schemeClr val="dk1"/>
          </a:fontRef>
        </p:style>
        <p:txBody>
          <a:bodyPr>
            <a:normAutofit/>
          </a:bodyPr>
          <a:lstStyle/>
          <a:p>
            <a:r>
              <a:rPr lang="en-US" dirty="0"/>
              <a:t>Executes the code block depending on if some condition is met</a:t>
            </a:r>
          </a:p>
          <a:p>
            <a:endParaRPr lang="en-US" dirty="0">
              <a:solidFill>
                <a:sysClr val="windowText" lastClr="000000"/>
              </a:solidFill>
            </a:endParaRPr>
          </a:p>
        </p:txBody>
      </p:sp>
      <p:sp>
        <p:nvSpPr>
          <p:cNvPr id="4" name="Content Placeholder 2">
            <a:extLst>
              <a:ext uri="{FF2B5EF4-FFF2-40B4-BE49-F238E27FC236}">
                <a16:creationId xmlns:a16="http://schemas.microsoft.com/office/drawing/2014/main" id="{8EAFB2DC-39B8-419A-9378-CCCF28968555}"/>
              </a:ext>
            </a:extLst>
          </p:cNvPr>
          <p:cNvSpPr txBox="1">
            <a:spLocks/>
          </p:cNvSpPr>
          <p:nvPr/>
        </p:nvSpPr>
        <p:spPr>
          <a:xfrm>
            <a:off x="4572000" y="2819399"/>
            <a:ext cx="4191000" cy="330676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Syntax of an if/</a:t>
            </a:r>
            <a:r>
              <a:rPr lang="en-US" sz="2400" dirty="0" err="1"/>
              <a:t>elif</a:t>
            </a:r>
            <a:r>
              <a:rPr lang="en-US" sz="2400" dirty="0"/>
              <a:t>/else statement</a:t>
            </a:r>
          </a:p>
          <a:p>
            <a:pPr marL="0" indent="0">
              <a:buNone/>
            </a:pPr>
            <a:r>
              <a:rPr lang="en-US" sz="2400" dirty="0"/>
              <a:t>    </a:t>
            </a:r>
            <a:r>
              <a:rPr lang="en-US" sz="2400" dirty="0">
                <a:solidFill>
                  <a:srgbClr val="00B050"/>
                </a:solidFill>
              </a:rPr>
              <a:t>if</a:t>
            </a:r>
            <a:r>
              <a:rPr lang="en-US" sz="2400" dirty="0"/>
              <a:t> </a:t>
            </a:r>
            <a:r>
              <a:rPr lang="en-US" sz="2400" dirty="0">
                <a:solidFill>
                  <a:srgbClr val="7030A0"/>
                </a:solidFill>
              </a:rPr>
              <a:t>&lt;</a:t>
            </a:r>
            <a:r>
              <a:rPr lang="en-CA" sz="2400" dirty="0">
                <a:solidFill>
                  <a:srgbClr val="7030A0"/>
                </a:solidFill>
              </a:rPr>
              <a:t>condition</a:t>
            </a:r>
            <a:r>
              <a:rPr lang="en-US" sz="2400" dirty="0">
                <a:solidFill>
                  <a:srgbClr val="7030A0"/>
                </a:solidFill>
              </a:rPr>
              <a:t>&gt;</a:t>
            </a:r>
            <a:r>
              <a:rPr lang="en-US" sz="2400" dirty="0"/>
              <a:t>:</a:t>
            </a:r>
          </a:p>
          <a:p>
            <a:pPr marL="0" indent="0">
              <a:buNone/>
            </a:pPr>
            <a:r>
              <a:rPr lang="en-US" sz="2400" dirty="0">
                <a:solidFill>
                  <a:srgbClr val="0070C0"/>
                </a:solidFill>
              </a:rPr>
              <a:t>        &lt;statements(s)&gt;</a:t>
            </a:r>
            <a:r>
              <a:rPr lang="en-US" sz="2400" dirty="0"/>
              <a:t>    </a:t>
            </a:r>
          </a:p>
          <a:p>
            <a:pPr marL="0" indent="0">
              <a:buNone/>
            </a:pPr>
            <a:r>
              <a:rPr lang="en-US" sz="2400" dirty="0">
                <a:solidFill>
                  <a:srgbClr val="00B050"/>
                </a:solidFill>
              </a:rPr>
              <a:t>    </a:t>
            </a:r>
            <a:r>
              <a:rPr lang="en-US" sz="2400" dirty="0" err="1">
                <a:solidFill>
                  <a:srgbClr val="00B050"/>
                </a:solidFill>
              </a:rPr>
              <a:t>elif</a:t>
            </a:r>
            <a:r>
              <a:rPr lang="en-US" sz="2400" dirty="0"/>
              <a:t> </a:t>
            </a:r>
            <a:r>
              <a:rPr lang="en-US" sz="2400" dirty="0">
                <a:solidFill>
                  <a:srgbClr val="7030A0"/>
                </a:solidFill>
              </a:rPr>
              <a:t>&lt;other_</a:t>
            </a:r>
            <a:r>
              <a:rPr lang="en-CA" sz="2400" dirty="0">
                <a:solidFill>
                  <a:srgbClr val="7030A0"/>
                </a:solidFill>
              </a:rPr>
              <a:t>condition</a:t>
            </a:r>
            <a:r>
              <a:rPr lang="en-US" sz="2400" dirty="0">
                <a:solidFill>
                  <a:srgbClr val="7030A0"/>
                </a:solidFill>
              </a:rPr>
              <a:t>&gt;</a:t>
            </a:r>
            <a:r>
              <a:rPr lang="en-US" sz="2400" dirty="0"/>
              <a:t>:</a:t>
            </a:r>
          </a:p>
          <a:p>
            <a:pPr marL="0" indent="0">
              <a:buNone/>
            </a:pPr>
            <a:r>
              <a:rPr lang="en-US" sz="2400" dirty="0">
                <a:solidFill>
                  <a:srgbClr val="0070C0"/>
                </a:solidFill>
              </a:rPr>
              <a:t>        &lt;statements(s)&gt;</a:t>
            </a:r>
          </a:p>
          <a:p>
            <a:pPr marL="0" indent="0">
              <a:buFont typeface="Arial" pitchFamily="34" charset="0"/>
              <a:buNone/>
            </a:pPr>
            <a:r>
              <a:rPr lang="en-US" sz="2400" dirty="0"/>
              <a:t>    </a:t>
            </a:r>
            <a:r>
              <a:rPr lang="en-US" sz="2400" dirty="0">
                <a:solidFill>
                  <a:srgbClr val="00B050"/>
                </a:solidFill>
              </a:rPr>
              <a:t>else</a:t>
            </a:r>
            <a:r>
              <a:rPr lang="en-US" sz="2400" dirty="0"/>
              <a:t>: </a:t>
            </a:r>
          </a:p>
          <a:p>
            <a:pPr marL="0" indent="0">
              <a:buNone/>
            </a:pPr>
            <a:r>
              <a:rPr lang="en-US" sz="2400" dirty="0">
                <a:solidFill>
                  <a:srgbClr val="0070C0"/>
                </a:solidFill>
              </a:rPr>
              <a:t>        &lt;statements(s)&gt;</a:t>
            </a:r>
          </a:p>
          <a:p>
            <a:pPr marL="457200" lvl="1" indent="0">
              <a:buFont typeface="Arial" pitchFamily="34" charset="0"/>
              <a:buNone/>
            </a:pPr>
            <a:endParaRPr lang="en-US" dirty="0"/>
          </a:p>
        </p:txBody>
      </p:sp>
      <p:sp>
        <p:nvSpPr>
          <p:cNvPr id="5" name="Content Placeholder 2">
            <a:extLst>
              <a:ext uri="{FF2B5EF4-FFF2-40B4-BE49-F238E27FC236}">
                <a16:creationId xmlns:a16="http://schemas.microsoft.com/office/drawing/2014/main" id="{A3CAE7B2-811E-4A72-B44F-272B980BF099}"/>
              </a:ext>
            </a:extLst>
          </p:cNvPr>
          <p:cNvSpPr txBox="1">
            <a:spLocks/>
          </p:cNvSpPr>
          <p:nvPr/>
        </p:nvSpPr>
        <p:spPr>
          <a:xfrm>
            <a:off x="457200" y="2819400"/>
            <a:ext cx="4114800" cy="330676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r>
              <a:rPr lang="en-US" sz="2400" dirty="0"/>
              <a:t>Syntax of an if/else statement</a:t>
            </a:r>
          </a:p>
          <a:p>
            <a:pPr marL="0" indent="0">
              <a:buFont typeface="Arial" pitchFamily="34" charset="0"/>
              <a:buNone/>
            </a:pPr>
            <a:r>
              <a:rPr lang="en-US" sz="2400" dirty="0"/>
              <a:t>    </a:t>
            </a:r>
            <a:r>
              <a:rPr lang="en-US" sz="2400" dirty="0">
                <a:solidFill>
                  <a:srgbClr val="00B050"/>
                </a:solidFill>
              </a:rPr>
              <a:t>if</a:t>
            </a:r>
            <a:r>
              <a:rPr lang="en-US" sz="2400" dirty="0"/>
              <a:t> </a:t>
            </a:r>
            <a:r>
              <a:rPr lang="en-US" sz="2400" dirty="0">
                <a:solidFill>
                  <a:srgbClr val="7030A0"/>
                </a:solidFill>
              </a:rPr>
              <a:t>&lt;condition&gt;</a:t>
            </a:r>
            <a:r>
              <a:rPr lang="en-US" sz="2400" dirty="0"/>
              <a:t>:</a:t>
            </a:r>
          </a:p>
          <a:p>
            <a:pPr marL="0" indent="0">
              <a:buFont typeface="Arial" pitchFamily="34" charset="0"/>
              <a:buNone/>
            </a:pPr>
            <a:r>
              <a:rPr lang="en-US" sz="2400" dirty="0">
                <a:solidFill>
                  <a:srgbClr val="0070C0"/>
                </a:solidFill>
              </a:rPr>
              <a:t>        &lt;statements(s)&gt;</a:t>
            </a:r>
          </a:p>
          <a:p>
            <a:pPr marL="0" indent="0">
              <a:buFont typeface="Arial" pitchFamily="34" charset="0"/>
              <a:buNone/>
            </a:pPr>
            <a:r>
              <a:rPr lang="en-US" sz="2400" dirty="0"/>
              <a:t>    </a:t>
            </a:r>
            <a:r>
              <a:rPr lang="en-US" sz="2400" dirty="0">
                <a:solidFill>
                  <a:srgbClr val="00B050"/>
                </a:solidFill>
              </a:rPr>
              <a:t>else</a:t>
            </a:r>
            <a:r>
              <a:rPr lang="en-US" sz="2400" dirty="0"/>
              <a:t>: </a:t>
            </a:r>
          </a:p>
          <a:p>
            <a:pPr marL="0" indent="0">
              <a:buFont typeface="Arial" pitchFamily="34" charset="0"/>
              <a:buNone/>
            </a:pPr>
            <a:r>
              <a:rPr lang="en-US" sz="2400" dirty="0">
                <a:solidFill>
                  <a:srgbClr val="0070C0"/>
                </a:solidFill>
              </a:rPr>
              <a:t>        &lt;statements(s)&gt;</a:t>
            </a:r>
            <a:endParaRPr lang="en-US" dirty="0"/>
          </a:p>
        </p:txBody>
      </p:sp>
    </p:spTree>
    <p:extLst>
      <p:ext uri="{BB962C8B-B14F-4D97-AF65-F5344CB8AC3E}">
        <p14:creationId xmlns:p14="http://schemas.microsoft.com/office/powerpoint/2010/main" val="2913686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8B7CF-43A4-45CA-9831-99C2910D34E6}"/>
              </a:ext>
            </a:extLst>
          </p:cNvPr>
          <p:cNvSpPr>
            <a:spLocks noGrp="1"/>
          </p:cNvSpPr>
          <p:nvPr>
            <p:ph type="title"/>
          </p:nvPr>
        </p:nvSpPr>
        <p:spPr/>
        <p:txBody>
          <a:bodyPr/>
          <a:lstStyle/>
          <a:p>
            <a:r>
              <a:rPr lang="en-US" dirty="0"/>
              <a:t>Iterable Objects in Python</a:t>
            </a:r>
            <a:endParaRPr lang="en-CA" dirty="0"/>
          </a:p>
        </p:txBody>
      </p:sp>
      <p:sp>
        <p:nvSpPr>
          <p:cNvPr id="3" name="Content Placeholder 2">
            <a:extLst>
              <a:ext uri="{FF2B5EF4-FFF2-40B4-BE49-F238E27FC236}">
                <a16:creationId xmlns:a16="http://schemas.microsoft.com/office/drawing/2014/main" id="{97AC70B9-15FE-4A3A-A0B0-A80BE2FDD3C6}"/>
              </a:ext>
            </a:extLst>
          </p:cNvPr>
          <p:cNvSpPr>
            <a:spLocks noGrp="1"/>
          </p:cNvSpPr>
          <p:nvPr>
            <p:ph idx="1"/>
          </p:nvPr>
        </p:nvSpPr>
        <p:spPr/>
        <p:txBody>
          <a:bodyPr>
            <a:normAutofit fontScale="92500"/>
          </a:bodyPr>
          <a:lstStyle/>
          <a:p>
            <a:r>
              <a:rPr lang="en-US" dirty="0"/>
              <a:t>Most objects in python are “iterable”, meaning we can iterate over every element in the objects.</a:t>
            </a:r>
          </a:p>
          <a:p>
            <a:r>
              <a:rPr lang="en-US" dirty="0"/>
              <a:t>Lists, strings, dictionaries, tuples, and sets are example of iterable objects.</a:t>
            </a:r>
          </a:p>
          <a:p>
            <a:r>
              <a:rPr lang="en-US" dirty="0"/>
              <a:t>We can iterate over every item in a list, iterate over every character in a string, iterate over every key in a dictionary...</a:t>
            </a:r>
            <a:r>
              <a:rPr lang="en-US" dirty="0" err="1"/>
              <a:t>etc</a:t>
            </a:r>
            <a:endParaRPr lang="en-US" dirty="0"/>
          </a:p>
          <a:p>
            <a:r>
              <a:rPr lang="en-US" dirty="0"/>
              <a:t>For loops can be used to execute a block of code for every iteration.</a:t>
            </a:r>
            <a:endParaRPr lang="en-CA" dirty="0"/>
          </a:p>
        </p:txBody>
      </p:sp>
    </p:spTree>
    <p:extLst>
      <p:ext uri="{BB962C8B-B14F-4D97-AF65-F5344CB8AC3E}">
        <p14:creationId xmlns:p14="http://schemas.microsoft.com/office/powerpoint/2010/main" val="1727708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C8EC-7082-4320-9EDA-8B6BC8A653A6}"/>
              </a:ext>
            </a:extLst>
          </p:cNvPr>
          <p:cNvSpPr>
            <a:spLocks noGrp="1"/>
          </p:cNvSpPr>
          <p:nvPr>
            <p:ph type="title"/>
          </p:nvPr>
        </p:nvSpPr>
        <p:spPr/>
        <p:txBody>
          <a:bodyPr/>
          <a:lstStyle/>
          <a:p>
            <a:r>
              <a:rPr lang="en-US" dirty="0">
                <a:solidFill>
                  <a:srgbClr val="FF0000"/>
                </a:solidFill>
              </a:rPr>
              <a:t>For</a:t>
            </a:r>
            <a:r>
              <a:rPr lang="en-US" dirty="0"/>
              <a:t> Loop Statement Syntax </a:t>
            </a:r>
            <a:endParaRPr lang="en-CA" dirty="0"/>
          </a:p>
        </p:txBody>
      </p:sp>
      <p:sp>
        <p:nvSpPr>
          <p:cNvPr id="3" name="Content Placeholder 2">
            <a:extLst>
              <a:ext uri="{FF2B5EF4-FFF2-40B4-BE49-F238E27FC236}">
                <a16:creationId xmlns:a16="http://schemas.microsoft.com/office/drawing/2014/main" id="{C21FE947-BD9D-4B75-97F9-872CA04D8632}"/>
              </a:ext>
            </a:extLst>
          </p:cNvPr>
          <p:cNvSpPr>
            <a:spLocks noGrp="1"/>
          </p:cNvSpPr>
          <p:nvPr>
            <p:ph idx="1"/>
          </p:nvPr>
        </p:nvSpPr>
        <p:spPr/>
        <p:txBody>
          <a:bodyPr/>
          <a:lstStyle/>
          <a:p>
            <a:r>
              <a:rPr lang="en-US" dirty="0"/>
              <a:t>Looping statement that repeatedly executes the block code for specific number of times</a:t>
            </a:r>
          </a:p>
          <a:p>
            <a:r>
              <a:rPr lang="en-US" dirty="0"/>
              <a:t>Syntax of a for loop statement</a:t>
            </a:r>
          </a:p>
          <a:p>
            <a:pPr marL="0" indent="0">
              <a:buNone/>
            </a:pPr>
            <a:r>
              <a:rPr lang="en-CA" dirty="0"/>
              <a:t>    </a:t>
            </a:r>
            <a:r>
              <a:rPr lang="en-CA" dirty="0">
                <a:solidFill>
                  <a:srgbClr val="00B050"/>
                </a:solidFill>
              </a:rPr>
              <a:t>for</a:t>
            </a:r>
            <a:r>
              <a:rPr lang="en-CA" dirty="0"/>
              <a:t> </a:t>
            </a:r>
            <a:r>
              <a:rPr lang="en-CA" dirty="0">
                <a:solidFill>
                  <a:srgbClr val="7030A0"/>
                </a:solidFill>
              </a:rPr>
              <a:t>&lt;variable&gt; </a:t>
            </a:r>
            <a:r>
              <a:rPr lang="en-CA" dirty="0">
                <a:solidFill>
                  <a:srgbClr val="00B050"/>
                </a:solidFill>
              </a:rPr>
              <a:t>in</a:t>
            </a:r>
            <a:r>
              <a:rPr lang="en-CA" dirty="0"/>
              <a:t> </a:t>
            </a:r>
            <a:r>
              <a:rPr lang="en-CA" dirty="0">
                <a:solidFill>
                  <a:srgbClr val="7030A0"/>
                </a:solidFill>
              </a:rPr>
              <a:t>&lt;iterable object&gt;</a:t>
            </a:r>
            <a:r>
              <a:rPr lang="en-CA" dirty="0"/>
              <a:t>:            </a:t>
            </a:r>
          </a:p>
          <a:p>
            <a:pPr marL="0" indent="0">
              <a:buNone/>
            </a:pPr>
            <a:r>
              <a:rPr lang="en-CA" dirty="0"/>
              <a:t>        </a:t>
            </a:r>
            <a:r>
              <a:rPr lang="en-US" dirty="0">
                <a:solidFill>
                  <a:srgbClr val="0070C0"/>
                </a:solidFill>
              </a:rPr>
              <a:t>&lt;statements(s)&gt;</a:t>
            </a:r>
          </a:p>
          <a:p>
            <a:pPr marL="0" indent="0">
              <a:buNone/>
            </a:pPr>
            <a:endParaRPr lang="en-CA" dirty="0"/>
          </a:p>
        </p:txBody>
      </p:sp>
    </p:spTree>
    <p:extLst>
      <p:ext uri="{BB962C8B-B14F-4D97-AF65-F5344CB8AC3E}">
        <p14:creationId xmlns:p14="http://schemas.microsoft.com/office/powerpoint/2010/main" val="1180952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53C19-D23E-4180-AE85-5E88A763FAA3}"/>
              </a:ext>
            </a:extLst>
          </p:cNvPr>
          <p:cNvSpPr>
            <a:spLocks noGrp="1"/>
          </p:cNvSpPr>
          <p:nvPr>
            <p:ph type="title"/>
          </p:nvPr>
        </p:nvSpPr>
        <p:spPr/>
        <p:txBody>
          <a:bodyPr/>
          <a:lstStyle/>
          <a:p>
            <a:r>
              <a:rPr lang="en-US" dirty="0">
                <a:solidFill>
                  <a:srgbClr val="FF0000"/>
                </a:solidFill>
              </a:rPr>
              <a:t>While</a:t>
            </a:r>
            <a:r>
              <a:rPr lang="en-US" dirty="0"/>
              <a:t> Loop Statement Syntax </a:t>
            </a:r>
            <a:endParaRPr lang="en-CA" dirty="0"/>
          </a:p>
        </p:txBody>
      </p:sp>
      <p:sp>
        <p:nvSpPr>
          <p:cNvPr id="3" name="Content Placeholder 2">
            <a:extLst>
              <a:ext uri="{FF2B5EF4-FFF2-40B4-BE49-F238E27FC236}">
                <a16:creationId xmlns:a16="http://schemas.microsoft.com/office/drawing/2014/main" id="{F382E6ED-3184-4FBD-A664-7D043AD80ED3}"/>
              </a:ext>
            </a:extLst>
          </p:cNvPr>
          <p:cNvSpPr>
            <a:spLocks noGrp="1"/>
          </p:cNvSpPr>
          <p:nvPr>
            <p:ph idx="1"/>
          </p:nvPr>
        </p:nvSpPr>
        <p:spPr/>
        <p:txBody>
          <a:bodyPr/>
          <a:lstStyle/>
          <a:p>
            <a:pPr marL="514350" indent="-457200">
              <a:buClr>
                <a:schemeClr val="tx1"/>
              </a:buClr>
            </a:pPr>
            <a:r>
              <a:rPr lang="en-US" dirty="0"/>
              <a:t>Looping statement that repeatedly executes the block code while some condition remains True</a:t>
            </a:r>
          </a:p>
          <a:p>
            <a:pPr marL="0" indent="0">
              <a:buNone/>
            </a:pPr>
            <a:endParaRPr lang="en-CA" dirty="0"/>
          </a:p>
        </p:txBody>
      </p:sp>
      <p:sp>
        <p:nvSpPr>
          <p:cNvPr id="4" name="Content Placeholder 2">
            <a:extLst>
              <a:ext uri="{FF2B5EF4-FFF2-40B4-BE49-F238E27FC236}">
                <a16:creationId xmlns:a16="http://schemas.microsoft.com/office/drawing/2014/main" id="{51967735-D130-4ACB-8EA3-05C25DC0FCC4}"/>
              </a:ext>
            </a:extLst>
          </p:cNvPr>
          <p:cNvSpPr txBox="1">
            <a:spLocks/>
          </p:cNvSpPr>
          <p:nvPr/>
        </p:nvSpPr>
        <p:spPr>
          <a:xfrm>
            <a:off x="4495800" y="3124200"/>
            <a:ext cx="4191000" cy="330676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Syntax of while loop statement with else </a:t>
            </a:r>
          </a:p>
          <a:p>
            <a:pPr marL="0" indent="0">
              <a:buNone/>
            </a:pPr>
            <a:r>
              <a:rPr lang="en-US" sz="2400" dirty="0">
                <a:solidFill>
                  <a:srgbClr val="00B050"/>
                </a:solidFill>
              </a:rPr>
              <a:t>    while</a:t>
            </a:r>
            <a:r>
              <a:rPr lang="en-US" sz="2400" dirty="0"/>
              <a:t> </a:t>
            </a:r>
            <a:r>
              <a:rPr lang="en-US" sz="2400" dirty="0">
                <a:solidFill>
                  <a:srgbClr val="7030A0"/>
                </a:solidFill>
              </a:rPr>
              <a:t>&lt;</a:t>
            </a:r>
            <a:r>
              <a:rPr lang="en-CA" sz="2400" dirty="0">
                <a:solidFill>
                  <a:srgbClr val="7030A0"/>
                </a:solidFill>
              </a:rPr>
              <a:t>condition</a:t>
            </a:r>
            <a:r>
              <a:rPr lang="en-US" sz="2400" dirty="0">
                <a:solidFill>
                  <a:srgbClr val="7030A0"/>
                </a:solidFill>
              </a:rPr>
              <a:t>&gt;</a:t>
            </a:r>
            <a:r>
              <a:rPr lang="en-US" sz="2400" dirty="0"/>
              <a:t>:</a:t>
            </a:r>
          </a:p>
          <a:p>
            <a:pPr marL="0" indent="0">
              <a:buNone/>
            </a:pPr>
            <a:r>
              <a:rPr lang="en-US" sz="2400" dirty="0">
                <a:solidFill>
                  <a:srgbClr val="0070C0"/>
                </a:solidFill>
              </a:rPr>
              <a:t>        &lt;statements(s)&gt;</a:t>
            </a:r>
            <a:r>
              <a:rPr lang="en-US" sz="2400" dirty="0"/>
              <a:t>    </a:t>
            </a:r>
          </a:p>
          <a:p>
            <a:pPr marL="0" indent="0">
              <a:buNone/>
            </a:pPr>
            <a:r>
              <a:rPr lang="en-US" sz="2400" dirty="0">
                <a:solidFill>
                  <a:srgbClr val="00B050"/>
                </a:solidFill>
              </a:rPr>
              <a:t>    else</a:t>
            </a:r>
            <a:r>
              <a:rPr lang="en-US" sz="2400" dirty="0"/>
              <a:t>: </a:t>
            </a:r>
          </a:p>
          <a:p>
            <a:pPr marL="0" indent="0">
              <a:buNone/>
            </a:pPr>
            <a:r>
              <a:rPr lang="en-US" sz="2400" dirty="0">
                <a:solidFill>
                  <a:srgbClr val="0070C0"/>
                </a:solidFill>
              </a:rPr>
              <a:t>        &lt;statements(s)&gt;</a:t>
            </a:r>
          </a:p>
          <a:p>
            <a:pPr marL="457200" lvl="1" indent="0">
              <a:buFont typeface="Arial" pitchFamily="34" charset="0"/>
              <a:buNone/>
            </a:pPr>
            <a:endParaRPr lang="en-US" dirty="0"/>
          </a:p>
        </p:txBody>
      </p:sp>
      <p:sp>
        <p:nvSpPr>
          <p:cNvPr id="5" name="Content Placeholder 2">
            <a:extLst>
              <a:ext uri="{FF2B5EF4-FFF2-40B4-BE49-F238E27FC236}">
                <a16:creationId xmlns:a16="http://schemas.microsoft.com/office/drawing/2014/main" id="{6B5E1951-798A-4A34-809B-3834C5A23B30}"/>
              </a:ext>
            </a:extLst>
          </p:cNvPr>
          <p:cNvSpPr txBox="1">
            <a:spLocks/>
          </p:cNvSpPr>
          <p:nvPr/>
        </p:nvSpPr>
        <p:spPr>
          <a:xfrm>
            <a:off x="381000" y="3124201"/>
            <a:ext cx="4114800" cy="330676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r>
              <a:rPr lang="en-US" sz="2400" dirty="0"/>
              <a:t>Syntax of while loop statement</a:t>
            </a:r>
          </a:p>
          <a:p>
            <a:pPr marL="0" indent="0">
              <a:buNone/>
            </a:pPr>
            <a:r>
              <a:rPr lang="en-CA" sz="2400" dirty="0"/>
              <a:t>    </a:t>
            </a:r>
            <a:r>
              <a:rPr lang="en-CA" sz="2400" dirty="0">
                <a:solidFill>
                  <a:srgbClr val="00B050"/>
                </a:solidFill>
              </a:rPr>
              <a:t>while</a:t>
            </a:r>
            <a:r>
              <a:rPr lang="en-CA" sz="2400" dirty="0"/>
              <a:t> </a:t>
            </a:r>
            <a:r>
              <a:rPr lang="en-CA" sz="2400" dirty="0">
                <a:solidFill>
                  <a:srgbClr val="7030A0"/>
                </a:solidFill>
              </a:rPr>
              <a:t>&lt;condition&gt;</a:t>
            </a:r>
            <a:r>
              <a:rPr lang="en-CA" sz="2400" dirty="0"/>
              <a:t>:            </a:t>
            </a:r>
          </a:p>
          <a:p>
            <a:pPr marL="0" indent="0">
              <a:buNone/>
            </a:pPr>
            <a:r>
              <a:rPr lang="en-CA" sz="2400" dirty="0"/>
              <a:t>        </a:t>
            </a:r>
            <a:r>
              <a:rPr lang="en-US" sz="2400" dirty="0">
                <a:solidFill>
                  <a:srgbClr val="0070C0"/>
                </a:solidFill>
              </a:rPr>
              <a:t>&lt;statements(s)&gt;</a:t>
            </a:r>
          </a:p>
        </p:txBody>
      </p:sp>
    </p:spTree>
    <p:extLst>
      <p:ext uri="{BB962C8B-B14F-4D97-AF65-F5344CB8AC3E}">
        <p14:creationId xmlns:p14="http://schemas.microsoft.com/office/powerpoint/2010/main" val="163977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F38B1-6FF8-42BA-830E-45475DC16EED}"/>
              </a:ext>
            </a:extLst>
          </p:cNvPr>
          <p:cNvSpPr>
            <a:spLocks noGrp="1"/>
          </p:cNvSpPr>
          <p:nvPr>
            <p:ph type="title"/>
          </p:nvPr>
        </p:nvSpPr>
        <p:spPr/>
        <p:txBody>
          <a:bodyPr/>
          <a:lstStyle/>
          <a:p>
            <a:r>
              <a:rPr lang="en-US" dirty="0"/>
              <a:t>List Comprehensions (for loop)</a:t>
            </a:r>
            <a:endParaRPr lang="en-CA" dirty="0"/>
          </a:p>
        </p:txBody>
      </p:sp>
      <p:sp>
        <p:nvSpPr>
          <p:cNvPr id="3" name="Content Placeholder 2">
            <a:extLst>
              <a:ext uri="{FF2B5EF4-FFF2-40B4-BE49-F238E27FC236}">
                <a16:creationId xmlns:a16="http://schemas.microsoft.com/office/drawing/2014/main" id="{AEFFFF86-0CA3-4352-96A0-E446BDDF635D}"/>
              </a:ext>
            </a:extLst>
          </p:cNvPr>
          <p:cNvSpPr>
            <a:spLocks noGrp="1"/>
          </p:cNvSpPr>
          <p:nvPr>
            <p:ph idx="1"/>
          </p:nvPr>
        </p:nvSpPr>
        <p:spPr/>
        <p:txBody>
          <a:bodyPr>
            <a:normAutofit/>
          </a:bodyPr>
          <a:lstStyle/>
          <a:p>
            <a:r>
              <a:rPr lang="en-US" sz="2200" dirty="0"/>
              <a:t>It provides a concise way to create lists.</a:t>
            </a:r>
          </a:p>
          <a:p>
            <a:r>
              <a:rPr lang="en-CA" sz="2200" dirty="0"/>
              <a:t>Starts with a [‘and’], to help you remember that the result is going to be a list.</a:t>
            </a:r>
          </a:p>
        </p:txBody>
      </p:sp>
      <p:sp>
        <p:nvSpPr>
          <p:cNvPr id="4" name="Content Placeholder 2">
            <a:extLst>
              <a:ext uri="{FF2B5EF4-FFF2-40B4-BE49-F238E27FC236}">
                <a16:creationId xmlns:a16="http://schemas.microsoft.com/office/drawing/2014/main" id="{C1E81F4C-3BBF-4E7F-8DB7-6EC412FA750D}"/>
              </a:ext>
            </a:extLst>
          </p:cNvPr>
          <p:cNvSpPr txBox="1">
            <a:spLocks/>
          </p:cNvSpPr>
          <p:nvPr/>
        </p:nvSpPr>
        <p:spPr>
          <a:xfrm>
            <a:off x="457200" y="4952999"/>
            <a:ext cx="8229600" cy="160020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Syntax with list comprehensions</a:t>
            </a:r>
          </a:p>
          <a:p>
            <a:pPr marL="0" indent="0">
              <a:buNone/>
            </a:pPr>
            <a:r>
              <a:rPr lang="en-US" sz="2400" dirty="0"/>
              <a:t>&lt;list&gt; = [</a:t>
            </a:r>
            <a:r>
              <a:rPr lang="en-US" sz="2400" dirty="0">
                <a:solidFill>
                  <a:srgbClr val="0070C0"/>
                </a:solidFill>
              </a:rPr>
              <a:t>&lt;expression(item)&gt; </a:t>
            </a:r>
            <a:r>
              <a:rPr lang="en-CA" sz="2400" dirty="0">
                <a:solidFill>
                  <a:srgbClr val="00B050"/>
                </a:solidFill>
              </a:rPr>
              <a:t>for</a:t>
            </a:r>
            <a:r>
              <a:rPr lang="en-CA" sz="2400" dirty="0"/>
              <a:t> </a:t>
            </a:r>
            <a:r>
              <a:rPr lang="en-CA" sz="2400" dirty="0">
                <a:solidFill>
                  <a:srgbClr val="7030A0"/>
                </a:solidFill>
              </a:rPr>
              <a:t>&lt;item&gt; </a:t>
            </a:r>
            <a:r>
              <a:rPr lang="en-CA" sz="2400" dirty="0">
                <a:solidFill>
                  <a:srgbClr val="00B050"/>
                </a:solidFill>
              </a:rPr>
              <a:t>in</a:t>
            </a:r>
            <a:r>
              <a:rPr lang="en-CA" sz="2400" dirty="0"/>
              <a:t> </a:t>
            </a:r>
            <a:r>
              <a:rPr lang="en-CA" sz="2400" dirty="0">
                <a:solidFill>
                  <a:srgbClr val="7030A0"/>
                </a:solidFill>
              </a:rPr>
              <a:t>&lt;iterable object&gt;]</a:t>
            </a:r>
            <a:endParaRPr lang="en-US" sz="2400" dirty="0"/>
          </a:p>
          <a:p>
            <a:pPr marL="457200" lvl="1" indent="0">
              <a:buFont typeface="Arial" pitchFamily="34" charset="0"/>
              <a:buNone/>
            </a:pPr>
            <a:endParaRPr lang="en-US" dirty="0"/>
          </a:p>
        </p:txBody>
      </p:sp>
      <p:sp>
        <p:nvSpPr>
          <p:cNvPr id="5" name="Content Placeholder 2">
            <a:extLst>
              <a:ext uri="{FF2B5EF4-FFF2-40B4-BE49-F238E27FC236}">
                <a16:creationId xmlns:a16="http://schemas.microsoft.com/office/drawing/2014/main" id="{C198B320-8E72-4FBC-87F4-5FF3FC192355}"/>
              </a:ext>
            </a:extLst>
          </p:cNvPr>
          <p:cNvSpPr txBox="1">
            <a:spLocks/>
          </p:cNvSpPr>
          <p:nvPr/>
        </p:nvSpPr>
        <p:spPr>
          <a:xfrm>
            <a:off x="457200" y="2819401"/>
            <a:ext cx="8229600" cy="213359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r>
              <a:rPr lang="en-US" sz="2400" dirty="0"/>
              <a:t>Syntax with for loop </a:t>
            </a:r>
          </a:p>
          <a:p>
            <a:pPr marL="0" indent="0">
              <a:buNone/>
            </a:pPr>
            <a:r>
              <a:rPr lang="en-US" sz="2400" dirty="0"/>
              <a:t>&lt;list&gt; = [ ]</a:t>
            </a:r>
          </a:p>
          <a:p>
            <a:pPr marL="0" indent="0">
              <a:buNone/>
            </a:pPr>
            <a:r>
              <a:rPr lang="en-CA" sz="2400" dirty="0">
                <a:solidFill>
                  <a:srgbClr val="00B050"/>
                </a:solidFill>
              </a:rPr>
              <a:t>    for</a:t>
            </a:r>
            <a:r>
              <a:rPr lang="en-CA" sz="2400" dirty="0"/>
              <a:t> </a:t>
            </a:r>
            <a:r>
              <a:rPr lang="en-CA" sz="2400" dirty="0">
                <a:solidFill>
                  <a:srgbClr val="7030A0"/>
                </a:solidFill>
              </a:rPr>
              <a:t>&lt;item&gt; </a:t>
            </a:r>
            <a:r>
              <a:rPr lang="en-CA" sz="2400" dirty="0">
                <a:solidFill>
                  <a:srgbClr val="00B050"/>
                </a:solidFill>
              </a:rPr>
              <a:t>in</a:t>
            </a:r>
            <a:r>
              <a:rPr lang="en-CA" sz="2400" dirty="0"/>
              <a:t> </a:t>
            </a:r>
            <a:r>
              <a:rPr lang="en-CA" sz="2400" dirty="0">
                <a:solidFill>
                  <a:srgbClr val="7030A0"/>
                </a:solidFill>
              </a:rPr>
              <a:t>&lt;iterable object&gt;</a:t>
            </a:r>
            <a:r>
              <a:rPr lang="en-CA" sz="2400" dirty="0"/>
              <a:t>:            </a:t>
            </a:r>
          </a:p>
          <a:p>
            <a:pPr marL="0" indent="0">
              <a:buNone/>
            </a:pPr>
            <a:r>
              <a:rPr lang="en-CA" sz="2400" dirty="0"/>
              <a:t>        </a:t>
            </a:r>
            <a:r>
              <a:rPr lang="en-US" sz="2400" dirty="0">
                <a:solidFill>
                  <a:srgbClr val="0070C0"/>
                </a:solidFill>
              </a:rPr>
              <a:t>&lt;list&gt;.append(&lt;expression(item)&gt;)</a:t>
            </a:r>
            <a:endParaRPr lang="en-US" sz="2400" dirty="0"/>
          </a:p>
        </p:txBody>
      </p:sp>
    </p:spTree>
    <p:extLst>
      <p:ext uri="{BB962C8B-B14F-4D97-AF65-F5344CB8AC3E}">
        <p14:creationId xmlns:p14="http://schemas.microsoft.com/office/powerpoint/2010/main" val="875615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F38B1-6FF8-42BA-830E-45475DC16EED}"/>
              </a:ext>
            </a:extLst>
          </p:cNvPr>
          <p:cNvSpPr>
            <a:spLocks noGrp="1"/>
          </p:cNvSpPr>
          <p:nvPr>
            <p:ph type="title"/>
          </p:nvPr>
        </p:nvSpPr>
        <p:spPr/>
        <p:txBody>
          <a:bodyPr>
            <a:normAutofit fontScale="90000"/>
          </a:bodyPr>
          <a:lstStyle/>
          <a:p>
            <a:r>
              <a:rPr lang="en-US" dirty="0"/>
              <a:t>List Comprehensions (for loop with condition inside “if”)</a:t>
            </a:r>
            <a:endParaRPr lang="en-CA" dirty="0"/>
          </a:p>
        </p:txBody>
      </p:sp>
      <p:sp>
        <p:nvSpPr>
          <p:cNvPr id="3" name="Content Placeholder 2">
            <a:extLst>
              <a:ext uri="{FF2B5EF4-FFF2-40B4-BE49-F238E27FC236}">
                <a16:creationId xmlns:a16="http://schemas.microsoft.com/office/drawing/2014/main" id="{AEFFFF86-0CA3-4352-96A0-E446BDDF635D}"/>
              </a:ext>
            </a:extLst>
          </p:cNvPr>
          <p:cNvSpPr>
            <a:spLocks noGrp="1"/>
          </p:cNvSpPr>
          <p:nvPr>
            <p:ph idx="1"/>
          </p:nvPr>
        </p:nvSpPr>
        <p:spPr/>
        <p:txBody>
          <a:bodyPr>
            <a:normAutofit/>
          </a:bodyPr>
          <a:lstStyle/>
          <a:p>
            <a:endParaRPr lang="en-CA" sz="2200" dirty="0"/>
          </a:p>
        </p:txBody>
      </p:sp>
      <p:sp>
        <p:nvSpPr>
          <p:cNvPr id="4" name="Content Placeholder 2">
            <a:extLst>
              <a:ext uri="{FF2B5EF4-FFF2-40B4-BE49-F238E27FC236}">
                <a16:creationId xmlns:a16="http://schemas.microsoft.com/office/drawing/2014/main" id="{C1E81F4C-3BBF-4E7F-8DB7-6EC412FA750D}"/>
              </a:ext>
            </a:extLst>
          </p:cNvPr>
          <p:cNvSpPr txBox="1">
            <a:spLocks/>
          </p:cNvSpPr>
          <p:nvPr/>
        </p:nvSpPr>
        <p:spPr>
          <a:xfrm>
            <a:off x="457200" y="4343401"/>
            <a:ext cx="8229600" cy="22098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Syntax with list comprehensions</a:t>
            </a:r>
          </a:p>
          <a:p>
            <a:pPr marL="0" indent="0">
              <a:buNone/>
            </a:pPr>
            <a:r>
              <a:rPr lang="en-US" sz="2400" dirty="0"/>
              <a:t>&lt;list&gt; = [</a:t>
            </a:r>
            <a:r>
              <a:rPr lang="en-US" sz="2400" dirty="0">
                <a:solidFill>
                  <a:srgbClr val="0070C0"/>
                </a:solidFill>
              </a:rPr>
              <a:t>&lt;expression(item)&gt; </a:t>
            </a:r>
            <a:r>
              <a:rPr lang="en-CA" sz="2400" dirty="0">
                <a:solidFill>
                  <a:srgbClr val="00B050"/>
                </a:solidFill>
              </a:rPr>
              <a:t>for</a:t>
            </a:r>
            <a:r>
              <a:rPr lang="en-CA" sz="2400" dirty="0"/>
              <a:t> </a:t>
            </a:r>
            <a:r>
              <a:rPr lang="en-CA" sz="2400" dirty="0">
                <a:solidFill>
                  <a:srgbClr val="7030A0"/>
                </a:solidFill>
              </a:rPr>
              <a:t>&lt;item&gt; </a:t>
            </a:r>
            <a:r>
              <a:rPr lang="en-CA" sz="2400" dirty="0">
                <a:solidFill>
                  <a:srgbClr val="00B050"/>
                </a:solidFill>
              </a:rPr>
              <a:t>in</a:t>
            </a:r>
            <a:r>
              <a:rPr lang="en-CA" sz="2400" dirty="0"/>
              <a:t> </a:t>
            </a:r>
            <a:r>
              <a:rPr lang="en-CA" sz="2400" dirty="0">
                <a:solidFill>
                  <a:srgbClr val="7030A0"/>
                </a:solidFill>
              </a:rPr>
              <a:t>&lt;iterable object&gt; </a:t>
            </a:r>
            <a:r>
              <a:rPr lang="en-CA" sz="2400" dirty="0">
                <a:solidFill>
                  <a:srgbClr val="00B050"/>
                </a:solidFill>
              </a:rPr>
              <a:t>if</a:t>
            </a:r>
            <a:r>
              <a:rPr lang="en-CA" sz="2400" dirty="0">
                <a:solidFill>
                  <a:srgbClr val="7030A0"/>
                </a:solidFill>
              </a:rPr>
              <a:t> </a:t>
            </a:r>
            <a:r>
              <a:rPr lang="en-CA" sz="2400" dirty="0">
                <a:solidFill>
                  <a:srgbClr val="FF0000"/>
                </a:solidFill>
              </a:rPr>
              <a:t>&lt;condition(item)&gt;</a:t>
            </a:r>
            <a:r>
              <a:rPr lang="en-CA" sz="2400" dirty="0"/>
              <a:t>]</a:t>
            </a:r>
            <a:endParaRPr lang="en-US" sz="2400" dirty="0"/>
          </a:p>
          <a:p>
            <a:pPr marL="457200" lvl="1" indent="0">
              <a:buFont typeface="Arial" pitchFamily="34" charset="0"/>
              <a:buNone/>
            </a:pPr>
            <a:endParaRPr lang="en-US" dirty="0"/>
          </a:p>
        </p:txBody>
      </p:sp>
      <p:sp>
        <p:nvSpPr>
          <p:cNvPr id="5" name="Content Placeholder 2">
            <a:extLst>
              <a:ext uri="{FF2B5EF4-FFF2-40B4-BE49-F238E27FC236}">
                <a16:creationId xmlns:a16="http://schemas.microsoft.com/office/drawing/2014/main" id="{C198B320-8E72-4FBC-87F4-5FF3FC192355}"/>
              </a:ext>
            </a:extLst>
          </p:cNvPr>
          <p:cNvSpPr txBox="1">
            <a:spLocks/>
          </p:cNvSpPr>
          <p:nvPr/>
        </p:nvSpPr>
        <p:spPr>
          <a:xfrm>
            <a:off x="457200" y="1600200"/>
            <a:ext cx="8229600" cy="274320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r>
              <a:rPr lang="en-US" sz="2400" dirty="0"/>
              <a:t>Syntax with for loop and if</a:t>
            </a:r>
          </a:p>
          <a:p>
            <a:pPr marL="0" indent="0">
              <a:buNone/>
            </a:pPr>
            <a:r>
              <a:rPr lang="en-US" sz="2400" dirty="0"/>
              <a:t>&lt;list&gt; = [ ]</a:t>
            </a:r>
          </a:p>
          <a:p>
            <a:pPr marL="0" indent="0">
              <a:buNone/>
            </a:pPr>
            <a:r>
              <a:rPr lang="en-CA" sz="2400" dirty="0">
                <a:solidFill>
                  <a:srgbClr val="00B050"/>
                </a:solidFill>
              </a:rPr>
              <a:t>    for</a:t>
            </a:r>
            <a:r>
              <a:rPr lang="en-CA" sz="2400" dirty="0"/>
              <a:t> </a:t>
            </a:r>
            <a:r>
              <a:rPr lang="en-CA" sz="2400" dirty="0">
                <a:solidFill>
                  <a:srgbClr val="7030A0"/>
                </a:solidFill>
              </a:rPr>
              <a:t>&lt;item&gt; </a:t>
            </a:r>
            <a:r>
              <a:rPr lang="en-CA" sz="2400" dirty="0">
                <a:solidFill>
                  <a:srgbClr val="00B050"/>
                </a:solidFill>
              </a:rPr>
              <a:t>in</a:t>
            </a:r>
            <a:r>
              <a:rPr lang="en-CA" sz="2400" dirty="0"/>
              <a:t> </a:t>
            </a:r>
            <a:r>
              <a:rPr lang="en-CA" sz="2400" dirty="0">
                <a:solidFill>
                  <a:srgbClr val="7030A0"/>
                </a:solidFill>
              </a:rPr>
              <a:t>&lt;iterable object&gt;</a:t>
            </a:r>
            <a:r>
              <a:rPr lang="en-CA" sz="2400" dirty="0"/>
              <a:t>:</a:t>
            </a:r>
          </a:p>
          <a:p>
            <a:pPr marL="0" indent="0">
              <a:buNone/>
            </a:pPr>
            <a:r>
              <a:rPr lang="en-CA" sz="2400" dirty="0"/>
              <a:t>        </a:t>
            </a:r>
            <a:r>
              <a:rPr lang="en-CA" sz="2400" dirty="0">
                <a:solidFill>
                  <a:srgbClr val="00B050"/>
                </a:solidFill>
              </a:rPr>
              <a:t>if</a:t>
            </a:r>
            <a:r>
              <a:rPr lang="en-CA" sz="2400" dirty="0"/>
              <a:t> </a:t>
            </a:r>
            <a:r>
              <a:rPr lang="en-CA" sz="2400" dirty="0">
                <a:solidFill>
                  <a:srgbClr val="FF0000"/>
                </a:solidFill>
              </a:rPr>
              <a:t>&lt;condition(item)&gt;          </a:t>
            </a:r>
          </a:p>
          <a:p>
            <a:pPr marL="0" indent="0">
              <a:buNone/>
            </a:pPr>
            <a:r>
              <a:rPr lang="en-CA" sz="2400" dirty="0"/>
              <a:t>            </a:t>
            </a:r>
            <a:r>
              <a:rPr lang="en-US" sz="2400" dirty="0">
                <a:solidFill>
                  <a:srgbClr val="0070C0"/>
                </a:solidFill>
              </a:rPr>
              <a:t>&lt;list&gt;.append(&lt;expression(item)&gt;)</a:t>
            </a:r>
            <a:endParaRPr lang="en-US" sz="2400" dirty="0"/>
          </a:p>
        </p:txBody>
      </p:sp>
    </p:spTree>
    <p:extLst>
      <p:ext uri="{BB962C8B-B14F-4D97-AF65-F5344CB8AC3E}">
        <p14:creationId xmlns:p14="http://schemas.microsoft.com/office/powerpoint/2010/main" val="4133887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FE117-17E4-4399-B93E-36CA615F3279}"/>
              </a:ext>
            </a:extLst>
          </p:cNvPr>
          <p:cNvSpPr>
            <a:spLocks noGrp="1"/>
          </p:cNvSpPr>
          <p:nvPr>
            <p:ph type="title"/>
          </p:nvPr>
        </p:nvSpPr>
        <p:spPr/>
        <p:txBody>
          <a:bodyPr/>
          <a:lstStyle/>
          <a:p>
            <a:r>
              <a:rPr lang="en-US" dirty="0"/>
              <a:t>Lecture 3 Material</a:t>
            </a:r>
            <a:endParaRPr lang="en-CA" dirty="0"/>
          </a:p>
        </p:txBody>
      </p:sp>
      <p:sp>
        <p:nvSpPr>
          <p:cNvPr id="3" name="Content Placeholder 2">
            <a:extLst>
              <a:ext uri="{FF2B5EF4-FFF2-40B4-BE49-F238E27FC236}">
                <a16:creationId xmlns:a16="http://schemas.microsoft.com/office/drawing/2014/main" id="{B1A2F032-D62D-4B04-B76E-92A99B378BB9}"/>
              </a:ext>
            </a:extLst>
          </p:cNvPr>
          <p:cNvSpPr>
            <a:spLocks noGrp="1"/>
          </p:cNvSpPr>
          <p:nvPr>
            <p:ph idx="1"/>
          </p:nvPr>
        </p:nvSpPr>
        <p:spPr/>
        <p:txBody>
          <a:bodyPr>
            <a:normAutofit/>
          </a:bodyPr>
          <a:lstStyle/>
          <a:p>
            <a:r>
              <a:rPr lang="en-US" dirty="0"/>
              <a:t>Methods</a:t>
            </a:r>
          </a:p>
          <a:p>
            <a:r>
              <a:rPr lang="en-US" dirty="0"/>
              <a:t>Functions</a:t>
            </a:r>
          </a:p>
          <a:p>
            <a:r>
              <a:rPr lang="en-US" dirty="0"/>
              <a:t>Nested Functions</a:t>
            </a:r>
          </a:p>
          <a:p>
            <a:r>
              <a:rPr lang="en-US" dirty="0"/>
              <a:t>Names and Namespaces</a:t>
            </a:r>
          </a:p>
          <a:p>
            <a:r>
              <a:rPr lang="en-US" dirty="0"/>
              <a:t>Python Variable Scope</a:t>
            </a:r>
          </a:p>
          <a:p>
            <a:r>
              <a:rPr lang="en-US" dirty="0"/>
              <a:t>Syntax Errors and Exceptions</a:t>
            </a:r>
          </a:p>
          <a:p>
            <a:r>
              <a:rPr lang="en-US" dirty="0"/>
              <a:t>Exceptions Handling</a:t>
            </a:r>
          </a:p>
          <a:p>
            <a:endParaRPr lang="en-US" dirty="0"/>
          </a:p>
          <a:p>
            <a:endParaRPr lang="en-CA" dirty="0"/>
          </a:p>
        </p:txBody>
      </p:sp>
    </p:spTree>
    <p:extLst>
      <p:ext uri="{BB962C8B-B14F-4D97-AF65-F5344CB8AC3E}">
        <p14:creationId xmlns:p14="http://schemas.microsoft.com/office/powerpoint/2010/main" val="4199498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8747-16E8-4DD9-A908-6C68805A86AD}"/>
              </a:ext>
            </a:extLst>
          </p:cNvPr>
          <p:cNvSpPr>
            <a:spLocks noGrp="1"/>
          </p:cNvSpPr>
          <p:nvPr>
            <p:ph type="title"/>
          </p:nvPr>
        </p:nvSpPr>
        <p:spPr/>
        <p:txBody>
          <a:bodyPr/>
          <a:lstStyle/>
          <a:p>
            <a:r>
              <a:rPr lang="en-US" dirty="0"/>
              <a:t>Python methods</a:t>
            </a:r>
            <a:endParaRPr lang="en-CA" dirty="0"/>
          </a:p>
        </p:txBody>
      </p:sp>
      <p:sp>
        <p:nvSpPr>
          <p:cNvPr id="3" name="Content Placeholder 2">
            <a:extLst>
              <a:ext uri="{FF2B5EF4-FFF2-40B4-BE49-F238E27FC236}">
                <a16:creationId xmlns:a16="http://schemas.microsoft.com/office/drawing/2014/main" id="{6F9D7CFE-BF8A-41C6-A189-0AD96A29900D}"/>
              </a:ext>
            </a:extLst>
          </p:cNvPr>
          <p:cNvSpPr>
            <a:spLocks noGrp="1"/>
          </p:cNvSpPr>
          <p:nvPr>
            <p:ph idx="1"/>
          </p:nvPr>
        </p:nvSpPr>
        <p:spPr/>
        <p:txBody>
          <a:bodyPr>
            <a:noAutofit/>
          </a:bodyPr>
          <a:lstStyle/>
          <a:p>
            <a:r>
              <a:rPr lang="en-US" sz="2200" dirty="0"/>
              <a:t>Method is called by its name and it is associated to an object</a:t>
            </a:r>
          </a:p>
          <a:p>
            <a:r>
              <a:rPr lang="en-US" sz="2200" dirty="0"/>
              <a:t>Can access the data within the object and may alter an object's state</a:t>
            </a:r>
          </a:p>
          <a:p>
            <a:r>
              <a:rPr lang="en-US" sz="2200" dirty="0"/>
              <a:t>With methods, the idea is the object is acted upon by the function, where the focus is on the object</a:t>
            </a:r>
          </a:p>
          <a:p>
            <a:r>
              <a:rPr lang="en-US" sz="2200" dirty="0"/>
              <a:t>Methods syntax</a:t>
            </a:r>
          </a:p>
          <a:p>
            <a:pPr marL="0" indent="0">
              <a:buNone/>
            </a:pPr>
            <a:r>
              <a:rPr lang="en-US" sz="2200" dirty="0"/>
              <a:t>	&lt;object&gt;.&lt;method&gt;(&lt;arguments&gt;)</a:t>
            </a:r>
          </a:p>
          <a:p>
            <a:r>
              <a:rPr lang="en-US" sz="2200" dirty="0"/>
              <a:t>There are many built-in methods for different objects in Python (list, tuples, dictionary…</a:t>
            </a:r>
            <a:r>
              <a:rPr lang="en-US" sz="2200" dirty="0" err="1"/>
              <a:t>etc</a:t>
            </a:r>
            <a:r>
              <a:rPr lang="en-US" sz="2200" dirty="0"/>
              <a:t>)</a:t>
            </a:r>
          </a:p>
          <a:p>
            <a:r>
              <a:rPr lang="en-US" sz="2200" dirty="0"/>
              <a:t>To check all available methods for an object in Jupyter notebook type:</a:t>
            </a:r>
          </a:p>
          <a:p>
            <a:pPr marL="0" indent="0">
              <a:buNone/>
            </a:pPr>
            <a:r>
              <a:rPr lang="en-US" sz="2200" dirty="0"/>
              <a:t>	&lt;object&gt;. </a:t>
            </a:r>
          </a:p>
          <a:p>
            <a:pPr marL="0" indent="0">
              <a:buNone/>
            </a:pPr>
            <a:r>
              <a:rPr lang="en-US" sz="2200" dirty="0"/>
              <a:t>	then press tab</a:t>
            </a:r>
          </a:p>
        </p:txBody>
      </p:sp>
    </p:spTree>
    <p:extLst>
      <p:ext uri="{BB962C8B-B14F-4D97-AF65-F5344CB8AC3E}">
        <p14:creationId xmlns:p14="http://schemas.microsoft.com/office/powerpoint/2010/main" val="3984409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2956-77A4-487C-BE30-AB763356E671}"/>
              </a:ext>
            </a:extLst>
          </p:cNvPr>
          <p:cNvSpPr>
            <a:spLocks noGrp="1"/>
          </p:cNvSpPr>
          <p:nvPr>
            <p:ph type="title"/>
          </p:nvPr>
        </p:nvSpPr>
        <p:spPr/>
        <p:txBody>
          <a:bodyPr/>
          <a:lstStyle/>
          <a:p>
            <a:r>
              <a:rPr lang="en-US" dirty="0"/>
              <a:t>Python functions</a:t>
            </a:r>
            <a:endParaRPr lang="en-CA" dirty="0"/>
          </a:p>
        </p:txBody>
      </p:sp>
      <p:sp>
        <p:nvSpPr>
          <p:cNvPr id="3" name="Content Placeholder 2">
            <a:extLst>
              <a:ext uri="{FF2B5EF4-FFF2-40B4-BE49-F238E27FC236}">
                <a16:creationId xmlns:a16="http://schemas.microsoft.com/office/drawing/2014/main" id="{7972F10F-21EB-4DAA-9EB9-3757652AF546}"/>
              </a:ext>
            </a:extLst>
          </p:cNvPr>
          <p:cNvSpPr>
            <a:spLocks noGrp="1"/>
          </p:cNvSpPr>
          <p:nvPr>
            <p:ph idx="1"/>
          </p:nvPr>
        </p:nvSpPr>
        <p:spPr/>
        <p:txBody>
          <a:bodyPr/>
          <a:lstStyle/>
          <a:p>
            <a:r>
              <a:rPr lang="en-US" sz="2200" dirty="0"/>
              <a:t>Function is a block of code used to carry out a specific task.</a:t>
            </a:r>
          </a:p>
          <a:p>
            <a:r>
              <a:rPr lang="en-US" sz="2200" dirty="0"/>
              <a:t>Functions are called without any object, so it doesn't alter the object’s state</a:t>
            </a:r>
          </a:p>
          <a:p>
            <a:r>
              <a:rPr lang="en-US" sz="2200" dirty="0"/>
              <a:t>With functions, the idea is the function acts on the arguments, where the focus in on the function.</a:t>
            </a:r>
          </a:p>
          <a:p>
            <a:r>
              <a:rPr lang="en-CA" sz="2200" dirty="0"/>
              <a:t>Define function syntax</a:t>
            </a:r>
          </a:p>
          <a:p>
            <a:pPr marL="0" indent="0">
              <a:buNone/>
            </a:pPr>
            <a:r>
              <a:rPr lang="en-CA" sz="2200" dirty="0"/>
              <a:t>	def &lt;function name&gt; (&lt;arguments&gt;):</a:t>
            </a:r>
          </a:p>
          <a:p>
            <a:pPr marL="0" indent="0">
              <a:buNone/>
            </a:pPr>
            <a:r>
              <a:rPr lang="en-CA" sz="2200" dirty="0"/>
              <a:t>		&lt;function body&gt;</a:t>
            </a:r>
          </a:p>
          <a:p>
            <a:pPr marL="0" indent="0">
              <a:buNone/>
            </a:pPr>
            <a:r>
              <a:rPr lang="en-CA" sz="2200" dirty="0"/>
              <a:t>		return &lt;value&gt;</a:t>
            </a:r>
          </a:p>
          <a:p>
            <a:r>
              <a:rPr lang="en-CA" sz="2200" dirty="0"/>
              <a:t>Calling function syntax</a:t>
            </a:r>
          </a:p>
          <a:p>
            <a:pPr marL="0" indent="0">
              <a:buNone/>
            </a:pPr>
            <a:r>
              <a:rPr lang="en-CA" sz="2200" dirty="0"/>
              <a:t>	function name</a:t>
            </a:r>
            <a:r>
              <a:rPr lang="en-CA" sz="2200"/>
              <a:t>(&lt;arguments&gt;)</a:t>
            </a:r>
            <a:endParaRPr lang="en-CA" sz="2200" dirty="0"/>
          </a:p>
          <a:p>
            <a:pPr marL="0" indent="0">
              <a:buNone/>
            </a:pPr>
            <a:endParaRPr lang="en-CA" dirty="0"/>
          </a:p>
        </p:txBody>
      </p:sp>
    </p:spTree>
    <p:extLst>
      <p:ext uri="{BB962C8B-B14F-4D97-AF65-F5344CB8AC3E}">
        <p14:creationId xmlns:p14="http://schemas.microsoft.com/office/powerpoint/2010/main" val="2321322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0A38-55FB-4079-8C4D-5B3D01E43550}"/>
              </a:ext>
            </a:extLst>
          </p:cNvPr>
          <p:cNvSpPr>
            <a:spLocks noGrp="1"/>
          </p:cNvSpPr>
          <p:nvPr>
            <p:ph type="title"/>
          </p:nvPr>
        </p:nvSpPr>
        <p:spPr/>
        <p:txBody>
          <a:bodyPr/>
          <a:lstStyle/>
          <a:p>
            <a:r>
              <a:rPr lang="en-US" dirty="0"/>
              <a:t>Lecture 1 Material</a:t>
            </a:r>
            <a:endParaRPr lang="en-CA" dirty="0"/>
          </a:p>
        </p:txBody>
      </p:sp>
      <p:sp>
        <p:nvSpPr>
          <p:cNvPr id="3" name="Content Placeholder 2">
            <a:extLst>
              <a:ext uri="{FF2B5EF4-FFF2-40B4-BE49-F238E27FC236}">
                <a16:creationId xmlns:a16="http://schemas.microsoft.com/office/drawing/2014/main" id="{A84F875F-D212-4856-B4FD-6EB63AD4D8FF}"/>
              </a:ext>
            </a:extLst>
          </p:cNvPr>
          <p:cNvSpPr>
            <a:spLocks noGrp="1"/>
          </p:cNvSpPr>
          <p:nvPr>
            <p:ph idx="1"/>
          </p:nvPr>
        </p:nvSpPr>
        <p:spPr/>
        <p:txBody>
          <a:bodyPr>
            <a:normAutofit fontScale="77500" lnSpcReduction="20000"/>
          </a:bodyPr>
          <a:lstStyle/>
          <a:p>
            <a:r>
              <a:rPr lang="en-US" dirty="0"/>
              <a:t>Command Prompt basics</a:t>
            </a:r>
          </a:p>
          <a:p>
            <a:r>
              <a:rPr lang="en-US" dirty="0"/>
              <a:t>Install Anaconda/Jupyter notebook</a:t>
            </a:r>
          </a:p>
          <a:p>
            <a:r>
              <a:rPr lang="en-US" dirty="0"/>
              <a:t>Access course material (Github)</a:t>
            </a:r>
          </a:p>
          <a:p>
            <a:r>
              <a:rPr lang="en-US" dirty="0"/>
              <a:t>Python object and data structure basics</a:t>
            </a:r>
          </a:p>
          <a:p>
            <a:pPr lvl="1"/>
            <a:r>
              <a:rPr lang="en-US" dirty="0"/>
              <a:t>Integers</a:t>
            </a:r>
          </a:p>
          <a:p>
            <a:pPr lvl="1"/>
            <a:r>
              <a:rPr lang="en-US" dirty="0"/>
              <a:t>Floating point</a:t>
            </a:r>
          </a:p>
          <a:p>
            <a:pPr lvl="1"/>
            <a:r>
              <a:rPr lang="en-US" dirty="0"/>
              <a:t>Strings </a:t>
            </a:r>
          </a:p>
          <a:p>
            <a:pPr lvl="1"/>
            <a:r>
              <a:rPr lang="en-US" dirty="0"/>
              <a:t>Lists</a:t>
            </a:r>
          </a:p>
          <a:p>
            <a:pPr lvl="1"/>
            <a:r>
              <a:rPr lang="en-US" dirty="0"/>
              <a:t>Dictionaries</a:t>
            </a:r>
          </a:p>
          <a:p>
            <a:pPr lvl="1"/>
            <a:r>
              <a:rPr lang="en-US" dirty="0"/>
              <a:t>Tuples</a:t>
            </a:r>
          </a:p>
          <a:p>
            <a:pPr lvl="1"/>
            <a:r>
              <a:rPr lang="en-US" dirty="0"/>
              <a:t>Sets</a:t>
            </a:r>
          </a:p>
          <a:p>
            <a:pPr lvl="1"/>
            <a:r>
              <a:rPr lang="en-US" dirty="0"/>
              <a:t>Booleans</a:t>
            </a:r>
            <a:endParaRPr lang="en-CA" dirty="0"/>
          </a:p>
        </p:txBody>
      </p:sp>
    </p:spTree>
    <p:extLst>
      <p:ext uri="{BB962C8B-B14F-4D97-AF65-F5344CB8AC3E}">
        <p14:creationId xmlns:p14="http://schemas.microsoft.com/office/powerpoint/2010/main" val="2794991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FD52-6DE6-410B-9738-C7596EC1BD7D}"/>
              </a:ext>
            </a:extLst>
          </p:cNvPr>
          <p:cNvSpPr>
            <a:spLocks noGrp="1"/>
          </p:cNvSpPr>
          <p:nvPr>
            <p:ph type="title"/>
          </p:nvPr>
        </p:nvSpPr>
        <p:spPr/>
        <p:txBody>
          <a:bodyPr/>
          <a:lstStyle/>
          <a:p>
            <a:r>
              <a:rPr lang="en-US" dirty="0"/>
              <a:t>Python Names and Namespaces</a:t>
            </a:r>
            <a:endParaRPr lang="en-CA" dirty="0"/>
          </a:p>
        </p:txBody>
      </p:sp>
      <p:sp>
        <p:nvSpPr>
          <p:cNvPr id="3" name="Content Placeholder 2">
            <a:extLst>
              <a:ext uri="{FF2B5EF4-FFF2-40B4-BE49-F238E27FC236}">
                <a16:creationId xmlns:a16="http://schemas.microsoft.com/office/drawing/2014/main" id="{4F8CB38C-6D4E-45FF-A1C3-91EE6C7D791F}"/>
              </a:ext>
            </a:extLst>
          </p:cNvPr>
          <p:cNvSpPr>
            <a:spLocks noGrp="1"/>
          </p:cNvSpPr>
          <p:nvPr>
            <p:ph idx="1"/>
          </p:nvPr>
        </p:nvSpPr>
        <p:spPr>
          <a:xfrm>
            <a:off x="457200" y="1600200"/>
            <a:ext cx="8229600" cy="4876800"/>
          </a:xfrm>
        </p:spPr>
        <p:txBody>
          <a:bodyPr>
            <a:noAutofit/>
          </a:bodyPr>
          <a:lstStyle/>
          <a:p>
            <a:pPr algn="justLow"/>
            <a:r>
              <a:rPr lang="en-US" sz="2200" b="1" dirty="0"/>
              <a:t>Name</a:t>
            </a:r>
            <a:r>
              <a:rPr lang="en-US" sz="2200" dirty="0"/>
              <a:t> is simply a name given to object (everything in Python is an object).</a:t>
            </a:r>
          </a:p>
          <a:p>
            <a:pPr marL="0" indent="0" algn="justLow">
              <a:buNone/>
            </a:pPr>
            <a:r>
              <a:rPr lang="en-US" sz="2200" dirty="0"/>
              <a:t>Example: a = 2,  here 2 is an object stored in memory and a is the name associated it with.</a:t>
            </a:r>
          </a:p>
          <a:p>
            <a:pPr algn="justLow"/>
            <a:r>
              <a:rPr lang="en-US" sz="2200" b="1" dirty="0"/>
              <a:t>Namespace</a:t>
            </a:r>
            <a:r>
              <a:rPr lang="en-US" sz="2200" dirty="0"/>
              <a:t> is a collection of names (mapping of every name you have defined to corresponding object).</a:t>
            </a:r>
          </a:p>
          <a:p>
            <a:pPr algn="justLow"/>
            <a:r>
              <a:rPr lang="en-US" sz="2200" b="1" dirty="0"/>
              <a:t>Namespace</a:t>
            </a:r>
            <a:r>
              <a:rPr lang="en-US" sz="2200" dirty="0"/>
              <a:t> is a system to have a unique name for every object in Python.</a:t>
            </a:r>
          </a:p>
          <a:p>
            <a:pPr algn="justLow"/>
            <a:r>
              <a:rPr lang="en-US" sz="2200" dirty="0"/>
              <a:t>Python implements </a:t>
            </a:r>
            <a:r>
              <a:rPr lang="en-US" sz="2200" b="1" dirty="0"/>
              <a:t>namespaces</a:t>
            </a:r>
            <a:r>
              <a:rPr lang="en-US" sz="2200" dirty="0"/>
              <a:t> as dictionary; there is a name-to-object mapping, with the names as keys and the objects as values.</a:t>
            </a:r>
          </a:p>
          <a:p>
            <a:pPr algn="justLow"/>
            <a:r>
              <a:rPr lang="en-US" sz="2200" dirty="0"/>
              <a:t>Lifetime of a name space depends upon the </a:t>
            </a:r>
            <a:r>
              <a:rPr lang="en-US" sz="2200" b="1" dirty="0"/>
              <a:t>scope</a:t>
            </a:r>
            <a:r>
              <a:rPr lang="en-US" sz="2200" dirty="0"/>
              <a:t> of objects, if the </a:t>
            </a:r>
            <a:r>
              <a:rPr lang="en-US" sz="2200" b="1" dirty="0"/>
              <a:t>scope</a:t>
            </a:r>
            <a:r>
              <a:rPr lang="en-US" sz="2200" dirty="0"/>
              <a:t> of the object ends, the lifetime of that </a:t>
            </a:r>
            <a:r>
              <a:rPr lang="en-US" sz="2200" b="1" dirty="0"/>
              <a:t>namespace</a:t>
            </a:r>
            <a:r>
              <a:rPr lang="en-US" sz="2200" dirty="0"/>
              <a:t> comes to an end.</a:t>
            </a:r>
          </a:p>
        </p:txBody>
      </p:sp>
    </p:spTree>
    <p:extLst>
      <p:ext uri="{BB962C8B-B14F-4D97-AF65-F5344CB8AC3E}">
        <p14:creationId xmlns:p14="http://schemas.microsoft.com/office/powerpoint/2010/main" val="3050972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F4F2-60E9-4AC6-B148-A3EF9D7C9002}"/>
              </a:ext>
            </a:extLst>
          </p:cNvPr>
          <p:cNvSpPr>
            <a:spLocks noGrp="1"/>
          </p:cNvSpPr>
          <p:nvPr>
            <p:ph type="title"/>
          </p:nvPr>
        </p:nvSpPr>
        <p:spPr/>
        <p:txBody>
          <a:bodyPr/>
          <a:lstStyle/>
          <a:p>
            <a:r>
              <a:rPr lang="en-US" dirty="0"/>
              <a:t>Python Namespaces</a:t>
            </a:r>
            <a:endParaRPr lang="en-CA" dirty="0"/>
          </a:p>
        </p:txBody>
      </p:sp>
      <p:sp>
        <p:nvSpPr>
          <p:cNvPr id="3" name="Content Placeholder 2">
            <a:extLst>
              <a:ext uri="{FF2B5EF4-FFF2-40B4-BE49-F238E27FC236}">
                <a16:creationId xmlns:a16="http://schemas.microsoft.com/office/drawing/2014/main" id="{8C9788F5-9460-4632-B10B-C7FB7EF14E75}"/>
              </a:ext>
            </a:extLst>
          </p:cNvPr>
          <p:cNvSpPr>
            <a:spLocks noGrp="1"/>
          </p:cNvSpPr>
          <p:nvPr>
            <p:ph idx="1"/>
          </p:nvPr>
        </p:nvSpPr>
        <p:spPr>
          <a:xfrm>
            <a:off x="457199" y="1600200"/>
            <a:ext cx="8229599" cy="4525963"/>
          </a:xfrm>
        </p:spPr>
        <p:txBody>
          <a:bodyPr/>
          <a:lstStyle/>
          <a:p>
            <a:pPr marL="0" indent="0">
              <a:buNone/>
            </a:pPr>
            <a:r>
              <a:rPr lang="en-US" sz="2400" dirty="0"/>
              <a:t>Types of namespaces:</a:t>
            </a:r>
          </a:p>
          <a:p>
            <a:pPr algn="justLow"/>
            <a:r>
              <a:rPr lang="en-US" sz="2200" b="1" dirty="0"/>
              <a:t>Built-in namespace</a:t>
            </a:r>
            <a:r>
              <a:rPr lang="en-US" sz="2200" dirty="0"/>
              <a:t>: includes Python built-in functions and is created when we start the Python interpreter (</a:t>
            </a:r>
            <a:r>
              <a:rPr lang="en-US" sz="2200" dirty="0" err="1"/>
              <a:t>ie</a:t>
            </a:r>
            <a:r>
              <a:rPr lang="en-US" sz="2200" dirty="0"/>
              <a:t>: print(), list,.. </a:t>
            </a:r>
            <a:r>
              <a:rPr lang="en-US" sz="2200" dirty="0" err="1"/>
              <a:t>Etc</a:t>
            </a:r>
            <a:r>
              <a:rPr lang="en-US" sz="2200" dirty="0"/>
              <a:t>).</a:t>
            </a:r>
          </a:p>
          <a:p>
            <a:pPr algn="justLow"/>
            <a:r>
              <a:rPr lang="en-US" sz="2200" b="1" dirty="0"/>
              <a:t>Global namespace</a:t>
            </a:r>
            <a:r>
              <a:rPr lang="en-US" sz="2200" dirty="0"/>
              <a:t>: includes names from various imported modules that are being used in a project and is created when the module is imported in the project and lasts until the script ends.</a:t>
            </a:r>
          </a:p>
          <a:p>
            <a:pPr algn="justLow"/>
            <a:r>
              <a:rPr lang="en-US" sz="2200" b="1" dirty="0"/>
              <a:t>Local namespace</a:t>
            </a:r>
            <a:r>
              <a:rPr lang="en-US" sz="2200" dirty="0"/>
              <a:t>: Include local names inside a function and is created when a function is called, and it only lasts until the function returns.</a:t>
            </a:r>
          </a:p>
          <a:p>
            <a:pPr marL="0" indent="0">
              <a:buNone/>
            </a:pPr>
            <a:endParaRPr lang="en-CA" dirty="0"/>
          </a:p>
        </p:txBody>
      </p:sp>
      <p:pic>
        <p:nvPicPr>
          <p:cNvPr id="4" name="Picture 3">
            <a:extLst>
              <a:ext uri="{FF2B5EF4-FFF2-40B4-BE49-F238E27FC236}">
                <a16:creationId xmlns:a16="http://schemas.microsoft.com/office/drawing/2014/main" id="{78D834BE-953F-49F4-8F4B-C2D12F52FB21}"/>
              </a:ext>
            </a:extLst>
          </p:cNvPr>
          <p:cNvPicPr>
            <a:picLocks noChangeAspect="1"/>
          </p:cNvPicPr>
          <p:nvPr/>
        </p:nvPicPr>
        <p:blipFill>
          <a:blip r:embed="rId2"/>
          <a:stretch>
            <a:fillRect/>
          </a:stretch>
        </p:blipFill>
        <p:spPr>
          <a:xfrm>
            <a:off x="3162298" y="4648200"/>
            <a:ext cx="2819400" cy="2057400"/>
          </a:xfrm>
          <a:prstGeom prst="rect">
            <a:avLst/>
          </a:prstGeom>
        </p:spPr>
      </p:pic>
    </p:spTree>
    <p:extLst>
      <p:ext uri="{BB962C8B-B14F-4D97-AF65-F5344CB8AC3E}">
        <p14:creationId xmlns:p14="http://schemas.microsoft.com/office/powerpoint/2010/main" val="1810364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5615-7805-4205-A9EC-97EE2009BE0F}"/>
              </a:ext>
            </a:extLst>
          </p:cNvPr>
          <p:cNvSpPr>
            <a:spLocks noGrp="1"/>
          </p:cNvSpPr>
          <p:nvPr>
            <p:ph type="title"/>
          </p:nvPr>
        </p:nvSpPr>
        <p:spPr/>
        <p:txBody>
          <a:bodyPr/>
          <a:lstStyle/>
          <a:p>
            <a:r>
              <a:rPr lang="en-US" dirty="0"/>
              <a:t>Python Namespaces</a:t>
            </a:r>
            <a:endParaRPr lang="en-CA" dirty="0"/>
          </a:p>
        </p:txBody>
      </p:sp>
      <p:sp>
        <p:nvSpPr>
          <p:cNvPr id="3" name="Content Placeholder 2">
            <a:extLst>
              <a:ext uri="{FF2B5EF4-FFF2-40B4-BE49-F238E27FC236}">
                <a16:creationId xmlns:a16="http://schemas.microsoft.com/office/drawing/2014/main" id="{E8D1568B-B62A-4C02-BF85-7B192115DA43}"/>
              </a:ext>
            </a:extLst>
          </p:cNvPr>
          <p:cNvSpPr>
            <a:spLocks noGrp="1"/>
          </p:cNvSpPr>
          <p:nvPr>
            <p:ph idx="1"/>
          </p:nvPr>
        </p:nvSpPr>
        <p:spPr>
          <a:xfrm>
            <a:off x="457200" y="1600201"/>
            <a:ext cx="8229600" cy="4983162"/>
          </a:xfrm>
        </p:spPr>
        <p:txBody>
          <a:bodyPr>
            <a:normAutofit lnSpcReduction="10000"/>
          </a:bodyPr>
          <a:lstStyle/>
          <a:p>
            <a:pPr algn="justLow"/>
            <a:r>
              <a:rPr lang="en-US" sz="2000" dirty="0"/>
              <a:t>Multiple </a:t>
            </a:r>
            <a:r>
              <a:rPr lang="en-US" sz="2000" b="1" dirty="0"/>
              <a:t>namespaces</a:t>
            </a:r>
            <a:r>
              <a:rPr lang="en-US" sz="2000" dirty="0"/>
              <a:t> can exist independently from each other and they can contain the same variable name.</a:t>
            </a:r>
          </a:p>
          <a:p>
            <a:pPr algn="justLow"/>
            <a:r>
              <a:rPr lang="en-US" sz="2000" dirty="0"/>
              <a:t>This means a name </a:t>
            </a:r>
            <a:r>
              <a:rPr lang="en-US" sz="2000" dirty="0">
                <a:solidFill>
                  <a:srgbClr val="FF0000"/>
                </a:solidFill>
              </a:rPr>
              <a:t>num</a:t>
            </a:r>
            <a:r>
              <a:rPr lang="en-US" sz="2000" dirty="0"/>
              <a:t> can be assigned to object </a:t>
            </a:r>
            <a:r>
              <a:rPr lang="en-US" sz="2000" dirty="0">
                <a:solidFill>
                  <a:srgbClr val="00B050"/>
                </a:solidFill>
              </a:rPr>
              <a:t>50</a:t>
            </a:r>
            <a:r>
              <a:rPr lang="en-US" sz="2000" dirty="0"/>
              <a:t> in the global (module) </a:t>
            </a:r>
            <a:r>
              <a:rPr lang="en-US" sz="2000" b="1" dirty="0"/>
              <a:t>namespace</a:t>
            </a:r>
            <a:r>
              <a:rPr lang="en-US" sz="2000" dirty="0"/>
              <a:t>, and the same name </a:t>
            </a:r>
            <a:r>
              <a:rPr lang="en-US" sz="2000" dirty="0">
                <a:solidFill>
                  <a:srgbClr val="FF0000"/>
                </a:solidFill>
              </a:rPr>
              <a:t>num</a:t>
            </a:r>
            <a:r>
              <a:rPr lang="en-US" sz="2000" dirty="0"/>
              <a:t> can be assigned to object </a:t>
            </a:r>
            <a:r>
              <a:rPr lang="en-US" sz="2000" dirty="0">
                <a:solidFill>
                  <a:srgbClr val="00B050"/>
                </a:solidFill>
              </a:rPr>
              <a:t>100</a:t>
            </a:r>
            <a:r>
              <a:rPr lang="en-US" sz="2000" dirty="0"/>
              <a:t> in the local (function) </a:t>
            </a:r>
            <a:r>
              <a:rPr lang="en-US" sz="2000" b="1" dirty="0"/>
              <a:t>namespace </a:t>
            </a:r>
            <a:r>
              <a:rPr lang="en-US" sz="2000" dirty="0"/>
              <a:t>without overwriting it</a:t>
            </a:r>
          </a:p>
          <a:p>
            <a:pPr algn="justLow"/>
            <a:endParaRPr lang="en-US" sz="2000" dirty="0"/>
          </a:p>
          <a:p>
            <a:pPr marL="0" indent="0" algn="justLow">
              <a:buNone/>
            </a:pPr>
            <a:br>
              <a:rPr lang="en-US" sz="2200" dirty="0"/>
            </a:br>
            <a:endParaRPr lang="en-US" sz="2200" dirty="0"/>
          </a:p>
          <a:p>
            <a:pPr algn="justLow"/>
            <a:r>
              <a:rPr lang="en-US" sz="2000" dirty="0"/>
              <a:t>If we tried to access the object of the name </a:t>
            </a:r>
            <a:r>
              <a:rPr lang="en-US" sz="2000" dirty="0">
                <a:solidFill>
                  <a:srgbClr val="FF0000"/>
                </a:solidFill>
              </a:rPr>
              <a:t>num</a:t>
            </a:r>
            <a:r>
              <a:rPr lang="en-US" sz="2000" dirty="0"/>
              <a:t>, what do we get?</a:t>
            </a:r>
          </a:p>
          <a:p>
            <a:pPr algn="justLow"/>
            <a:endParaRPr lang="en-US" sz="2000" dirty="0"/>
          </a:p>
          <a:p>
            <a:pPr algn="justLow"/>
            <a:endParaRPr lang="en-US" sz="2000" dirty="0"/>
          </a:p>
          <a:p>
            <a:pPr algn="justLow"/>
            <a:endParaRPr lang="en-US" sz="2000" dirty="0"/>
          </a:p>
          <a:p>
            <a:pPr algn="justLow"/>
            <a:endParaRPr lang="en-US" sz="2000" dirty="0"/>
          </a:p>
          <a:p>
            <a:pPr algn="justLow"/>
            <a:endParaRPr lang="en-US" sz="2000" dirty="0"/>
          </a:p>
          <a:p>
            <a:pPr algn="justLow"/>
            <a:r>
              <a:rPr lang="en-US" sz="2000" dirty="0"/>
              <a:t>To understand the answer, we need to learn the concept of </a:t>
            </a:r>
            <a:r>
              <a:rPr lang="en-US" sz="2000" b="1" dirty="0"/>
              <a:t>scope</a:t>
            </a:r>
            <a:endParaRPr lang="en-US" sz="2000" dirty="0"/>
          </a:p>
          <a:p>
            <a:pPr marL="0" indent="0" algn="justLow">
              <a:buNone/>
            </a:pPr>
            <a:endParaRPr lang="en-US" sz="2200" dirty="0"/>
          </a:p>
          <a:p>
            <a:endParaRPr lang="en-CA" dirty="0"/>
          </a:p>
        </p:txBody>
      </p:sp>
      <p:pic>
        <p:nvPicPr>
          <p:cNvPr id="4" name="Picture 3">
            <a:extLst>
              <a:ext uri="{FF2B5EF4-FFF2-40B4-BE49-F238E27FC236}">
                <a16:creationId xmlns:a16="http://schemas.microsoft.com/office/drawing/2014/main" id="{2701340F-8AFB-4586-8E50-F38C2773D62C}"/>
              </a:ext>
            </a:extLst>
          </p:cNvPr>
          <p:cNvPicPr>
            <a:picLocks noChangeAspect="1"/>
          </p:cNvPicPr>
          <p:nvPr/>
        </p:nvPicPr>
        <p:blipFill>
          <a:blip r:embed="rId2"/>
          <a:stretch>
            <a:fillRect/>
          </a:stretch>
        </p:blipFill>
        <p:spPr>
          <a:xfrm>
            <a:off x="457200" y="3124200"/>
            <a:ext cx="8241632" cy="990602"/>
          </a:xfrm>
          <a:prstGeom prst="rect">
            <a:avLst/>
          </a:prstGeom>
        </p:spPr>
      </p:pic>
      <p:pic>
        <p:nvPicPr>
          <p:cNvPr id="7" name="Picture 6">
            <a:extLst>
              <a:ext uri="{FF2B5EF4-FFF2-40B4-BE49-F238E27FC236}">
                <a16:creationId xmlns:a16="http://schemas.microsoft.com/office/drawing/2014/main" id="{5008A3FD-6D6B-482B-A24A-8EC5733CD850}"/>
              </a:ext>
            </a:extLst>
          </p:cNvPr>
          <p:cNvPicPr>
            <a:picLocks noChangeAspect="1"/>
          </p:cNvPicPr>
          <p:nvPr/>
        </p:nvPicPr>
        <p:blipFill>
          <a:blip r:embed="rId3"/>
          <a:stretch>
            <a:fillRect/>
          </a:stretch>
        </p:blipFill>
        <p:spPr>
          <a:xfrm>
            <a:off x="493294" y="4419599"/>
            <a:ext cx="8041105" cy="1676400"/>
          </a:xfrm>
          <a:prstGeom prst="rect">
            <a:avLst/>
          </a:prstGeom>
        </p:spPr>
      </p:pic>
    </p:spTree>
    <p:extLst>
      <p:ext uri="{BB962C8B-B14F-4D97-AF65-F5344CB8AC3E}">
        <p14:creationId xmlns:p14="http://schemas.microsoft.com/office/powerpoint/2010/main" val="1903979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7ED4-1A4C-4472-9027-5342E5F050FB}"/>
              </a:ext>
            </a:extLst>
          </p:cNvPr>
          <p:cNvSpPr>
            <a:spLocks noGrp="1"/>
          </p:cNvSpPr>
          <p:nvPr>
            <p:ph type="title"/>
          </p:nvPr>
        </p:nvSpPr>
        <p:spPr/>
        <p:txBody>
          <a:bodyPr/>
          <a:lstStyle/>
          <a:p>
            <a:r>
              <a:rPr lang="en-US" dirty="0"/>
              <a:t>Python Scope</a:t>
            </a:r>
            <a:endParaRPr lang="en-CA" dirty="0"/>
          </a:p>
        </p:txBody>
      </p:sp>
      <p:sp>
        <p:nvSpPr>
          <p:cNvPr id="3" name="Content Placeholder 2">
            <a:extLst>
              <a:ext uri="{FF2B5EF4-FFF2-40B4-BE49-F238E27FC236}">
                <a16:creationId xmlns:a16="http://schemas.microsoft.com/office/drawing/2014/main" id="{ED96A1D7-314A-41B5-9AE4-EC1ACAF3423D}"/>
              </a:ext>
            </a:extLst>
          </p:cNvPr>
          <p:cNvSpPr>
            <a:spLocks noGrp="1"/>
          </p:cNvSpPr>
          <p:nvPr>
            <p:ph idx="1"/>
          </p:nvPr>
        </p:nvSpPr>
        <p:spPr>
          <a:xfrm>
            <a:off x="457200" y="1600200"/>
            <a:ext cx="8229600" cy="4876800"/>
          </a:xfrm>
        </p:spPr>
        <p:txBody>
          <a:bodyPr>
            <a:noAutofit/>
          </a:bodyPr>
          <a:lstStyle/>
          <a:p>
            <a:pPr algn="justLow"/>
            <a:r>
              <a:rPr lang="en-US" sz="1900" dirty="0"/>
              <a:t>A </a:t>
            </a:r>
            <a:r>
              <a:rPr lang="en-US" sz="1900" b="1" dirty="0"/>
              <a:t>scope</a:t>
            </a:r>
            <a:r>
              <a:rPr lang="en-US" sz="1900" dirty="0"/>
              <a:t> is code region form which a particular object is accessible.</a:t>
            </a:r>
          </a:p>
          <a:p>
            <a:pPr algn="justLow"/>
            <a:r>
              <a:rPr lang="en-US" sz="1900" dirty="0"/>
              <a:t>A </a:t>
            </a:r>
            <a:r>
              <a:rPr lang="en-US" sz="1900" b="1" dirty="0"/>
              <a:t>name</a:t>
            </a:r>
            <a:r>
              <a:rPr lang="en-US" sz="1900" dirty="0"/>
              <a:t> has a scope that defines the parts of the program where we could access that name.</a:t>
            </a:r>
          </a:p>
          <a:p>
            <a:pPr algn="justLow"/>
            <a:r>
              <a:rPr lang="en-US" sz="1900" dirty="0"/>
              <a:t>We cannot access any particular object from anywhere from the code.</a:t>
            </a:r>
          </a:p>
          <a:p>
            <a:pPr marL="0" indent="0" algn="justLow">
              <a:buNone/>
            </a:pPr>
            <a:endParaRPr lang="en-US" sz="1900" dirty="0"/>
          </a:p>
          <a:p>
            <a:pPr algn="justLow"/>
            <a:endParaRPr lang="en-US" sz="1900" dirty="0"/>
          </a:p>
          <a:p>
            <a:pPr algn="justLow"/>
            <a:endParaRPr lang="en-US" sz="1900" dirty="0"/>
          </a:p>
          <a:p>
            <a:pPr marL="0" indent="0" algn="justLow">
              <a:buNone/>
            </a:pPr>
            <a:endParaRPr lang="en-US" sz="1900" dirty="0"/>
          </a:p>
          <a:p>
            <a:pPr marL="0" indent="0" algn="justLow">
              <a:buNone/>
            </a:pPr>
            <a:endParaRPr lang="en-US" sz="1900" dirty="0"/>
          </a:p>
          <a:p>
            <a:pPr marL="0" indent="0" algn="justLow">
              <a:buNone/>
            </a:pPr>
            <a:endParaRPr lang="en-US" sz="1900" dirty="0"/>
          </a:p>
          <a:p>
            <a:pPr algn="justLow"/>
            <a:r>
              <a:rPr lang="en-US" sz="1900" dirty="0"/>
              <a:t>Question: “In which order does Python search the different levels of namespaces before it finds the name-to-object’ mapping?”</a:t>
            </a:r>
          </a:p>
          <a:p>
            <a:pPr algn="justLow"/>
            <a:r>
              <a:rPr lang="en-US" sz="1900" dirty="0"/>
              <a:t>Answer: It uses the LEGB-rule which stand for </a:t>
            </a:r>
          </a:p>
          <a:p>
            <a:pPr marL="0" indent="0" algn="ctr">
              <a:buNone/>
            </a:pPr>
            <a:r>
              <a:rPr lang="en-US" sz="1900" b="1" dirty="0"/>
              <a:t>Local</a:t>
            </a:r>
            <a:r>
              <a:rPr lang="en-US" sz="1900" dirty="0"/>
              <a:t> -&gt; </a:t>
            </a:r>
            <a:r>
              <a:rPr lang="en-US" sz="1900" b="1" dirty="0"/>
              <a:t>Enclosed</a:t>
            </a:r>
            <a:r>
              <a:rPr lang="en-US" sz="1900" dirty="0"/>
              <a:t> -&gt; </a:t>
            </a:r>
            <a:r>
              <a:rPr lang="en-US" sz="1900" b="1" dirty="0"/>
              <a:t>Global</a:t>
            </a:r>
            <a:r>
              <a:rPr lang="en-US" sz="1900" dirty="0"/>
              <a:t> -&gt; </a:t>
            </a:r>
            <a:r>
              <a:rPr lang="en-US" sz="1900" b="1" dirty="0"/>
              <a:t>Built-in</a:t>
            </a:r>
          </a:p>
        </p:txBody>
      </p:sp>
      <p:pic>
        <p:nvPicPr>
          <p:cNvPr id="8" name="Picture 7">
            <a:extLst>
              <a:ext uri="{FF2B5EF4-FFF2-40B4-BE49-F238E27FC236}">
                <a16:creationId xmlns:a16="http://schemas.microsoft.com/office/drawing/2014/main" id="{5E759E2C-BCC3-4961-868F-B3B8961DFD51}"/>
              </a:ext>
            </a:extLst>
          </p:cNvPr>
          <p:cNvPicPr>
            <a:picLocks noChangeAspect="1"/>
          </p:cNvPicPr>
          <p:nvPr/>
        </p:nvPicPr>
        <p:blipFill>
          <a:blip r:embed="rId2"/>
          <a:stretch>
            <a:fillRect/>
          </a:stretch>
        </p:blipFill>
        <p:spPr>
          <a:xfrm>
            <a:off x="847725" y="2971800"/>
            <a:ext cx="6086475" cy="1981199"/>
          </a:xfrm>
          <a:prstGeom prst="rect">
            <a:avLst/>
          </a:prstGeom>
        </p:spPr>
      </p:pic>
      <p:sp>
        <p:nvSpPr>
          <p:cNvPr id="9" name="Right Brace 8">
            <a:extLst>
              <a:ext uri="{FF2B5EF4-FFF2-40B4-BE49-F238E27FC236}">
                <a16:creationId xmlns:a16="http://schemas.microsoft.com/office/drawing/2014/main" id="{C273A1DA-2839-4E3F-884F-40409B80C3BC}"/>
              </a:ext>
            </a:extLst>
          </p:cNvPr>
          <p:cNvSpPr/>
          <p:nvPr/>
        </p:nvSpPr>
        <p:spPr>
          <a:xfrm>
            <a:off x="4798535" y="4267200"/>
            <a:ext cx="288000" cy="575965"/>
          </a:xfrm>
          <a:prstGeom prst="rightBrac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Right Brace 9">
            <a:extLst>
              <a:ext uri="{FF2B5EF4-FFF2-40B4-BE49-F238E27FC236}">
                <a16:creationId xmlns:a16="http://schemas.microsoft.com/office/drawing/2014/main" id="{99B0B463-C776-4637-AB00-20B583A4C298}"/>
              </a:ext>
            </a:extLst>
          </p:cNvPr>
          <p:cNvSpPr/>
          <p:nvPr/>
        </p:nvSpPr>
        <p:spPr>
          <a:xfrm>
            <a:off x="5486400" y="3429000"/>
            <a:ext cx="609600" cy="1414164"/>
          </a:xfrm>
          <a:prstGeom prst="rightBrace">
            <a:avLst/>
          </a:prstGeom>
          <a:ln w="28575">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CA">
              <a:solidFill>
                <a:srgbClr val="FF0000"/>
              </a:solidFill>
            </a:endParaRPr>
          </a:p>
        </p:txBody>
      </p:sp>
      <p:sp>
        <p:nvSpPr>
          <p:cNvPr id="11" name="Right Brace 10">
            <a:extLst>
              <a:ext uri="{FF2B5EF4-FFF2-40B4-BE49-F238E27FC236}">
                <a16:creationId xmlns:a16="http://schemas.microsoft.com/office/drawing/2014/main" id="{51796E97-E63B-4DC5-9E62-CA99BD920FA8}"/>
              </a:ext>
            </a:extLst>
          </p:cNvPr>
          <p:cNvSpPr/>
          <p:nvPr/>
        </p:nvSpPr>
        <p:spPr>
          <a:xfrm>
            <a:off x="6629400" y="3047999"/>
            <a:ext cx="609600" cy="1795165"/>
          </a:xfrm>
          <a:prstGeom prst="rightBrac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TextBox 11">
            <a:extLst>
              <a:ext uri="{FF2B5EF4-FFF2-40B4-BE49-F238E27FC236}">
                <a16:creationId xmlns:a16="http://schemas.microsoft.com/office/drawing/2014/main" id="{C68B4313-890F-4096-B290-304EA57D685A}"/>
              </a:ext>
            </a:extLst>
          </p:cNvPr>
          <p:cNvSpPr txBox="1"/>
          <p:nvPr/>
        </p:nvSpPr>
        <p:spPr>
          <a:xfrm>
            <a:off x="5048435" y="4293572"/>
            <a:ext cx="647700" cy="523220"/>
          </a:xfrm>
          <a:prstGeom prst="rect">
            <a:avLst/>
          </a:prstGeom>
          <a:noFill/>
        </p:spPr>
        <p:txBody>
          <a:bodyPr wrap="square" rtlCol="0">
            <a:spAutoFit/>
          </a:bodyPr>
          <a:lstStyle/>
          <a:p>
            <a:r>
              <a:rPr lang="en-US" sz="1400" b="1" dirty="0">
                <a:solidFill>
                  <a:schemeClr val="accent2">
                    <a:lumMod val="50000"/>
                  </a:schemeClr>
                </a:solidFill>
              </a:rPr>
              <a:t>Local Scope</a:t>
            </a:r>
            <a:endParaRPr lang="en-CA" sz="1400" b="1" dirty="0">
              <a:solidFill>
                <a:schemeClr val="accent2">
                  <a:lumMod val="50000"/>
                </a:schemeClr>
              </a:solidFill>
            </a:endParaRPr>
          </a:p>
        </p:txBody>
      </p:sp>
      <p:sp>
        <p:nvSpPr>
          <p:cNvPr id="13" name="TextBox 12">
            <a:extLst>
              <a:ext uri="{FF2B5EF4-FFF2-40B4-BE49-F238E27FC236}">
                <a16:creationId xmlns:a16="http://schemas.microsoft.com/office/drawing/2014/main" id="{BA617A4A-479C-427E-A07E-330359E01BC4}"/>
              </a:ext>
            </a:extLst>
          </p:cNvPr>
          <p:cNvSpPr txBox="1"/>
          <p:nvPr/>
        </p:nvSpPr>
        <p:spPr>
          <a:xfrm>
            <a:off x="6070846" y="3874472"/>
            <a:ext cx="888507" cy="523220"/>
          </a:xfrm>
          <a:prstGeom prst="rect">
            <a:avLst/>
          </a:prstGeom>
          <a:noFill/>
          <a:ln>
            <a:noFill/>
          </a:ln>
        </p:spPr>
        <p:txBody>
          <a:bodyPr wrap="square" rtlCol="0">
            <a:spAutoFit/>
          </a:bodyPr>
          <a:lstStyle/>
          <a:p>
            <a:r>
              <a:rPr lang="en-US" sz="1400" b="1" dirty="0">
                <a:solidFill>
                  <a:schemeClr val="tx2">
                    <a:lumMod val="60000"/>
                    <a:lumOff val="40000"/>
                  </a:schemeClr>
                </a:solidFill>
              </a:rPr>
              <a:t>Enclosed Scope</a:t>
            </a:r>
            <a:endParaRPr lang="en-CA" sz="1400" b="1" dirty="0">
              <a:solidFill>
                <a:schemeClr val="tx2">
                  <a:lumMod val="60000"/>
                  <a:lumOff val="40000"/>
                </a:schemeClr>
              </a:solidFill>
            </a:endParaRPr>
          </a:p>
        </p:txBody>
      </p:sp>
      <p:sp>
        <p:nvSpPr>
          <p:cNvPr id="14" name="TextBox 13">
            <a:extLst>
              <a:ext uri="{FF2B5EF4-FFF2-40B4-BE49-F238E27FC236}">
                <a16:creationId xmlns:a16="http://schemas.microsoft.com/office/drawing/2014/main" id="{81CC9735-E6F3-4339-9024-D4B65D3C2235}"/>
              </a:ext>
            </a:extLst>
          </p:cNvPr>
          <p:cNvSpPr txBox="1"/>
          <p:nvPr/>
        </p:nvSpPr>
        <p:spPr>
          <a:xfrm>
            <a:off x="7181850" y="3683971"/>
            <a:ext cx="723900" cy="523220"/>
          </a:xfrm>
          <a:prstGeom prst="rect">
            <a:avLst/>
          </a:prstGeom>
          <a:noFill/>
        </p:spPr>
        <p:txBody>
          <a:bodyPr wrap="square" rtlCol="0">
            <a:spAutoFit/>
          </a:bodyPr>
          <a:lstStyle/>
          <a:p>
            <a:r>
              <a:rPr lang="en-US" sz="1400" b="1" dirty="0">
                <a:solidFill>
                  <a:schemeClr val="accent6">
                    <a:lumMod val="75000"/>
                  </a:schemeClr>
                </a:solidFill>
              </a:rPr>
              <a:t>Global Scope</a:t>
            </a:r>
            <a:endParaRPr lang="en-CA" sz="1400" b="1" dirty="0">
              <a:solidFill>
                <a:schemeClr val="accent6">
                  <a:lumMod val="75000"/>
                </a:schemeClr>
              </a:solidFill>
            </a:endParaRPr>
          </a:p>
        </p:txBody>
      </p:sp>
    </p:spTree>
    <p:extLst>
      <p:ext uri="{BB962C8B-B14F-4D97-AF65-F5344CB8AC3E}">
        <p14:creationId xmlns:p14="http://schemas.microsoft.com/office/powerpoint/2010/main" val="31505611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4C5675-4DC9-42A4-A031-BAF5F19246E4}"/>
              </a:ext>
            </a:extLst>
          </p:cNvPr>
          <p:cNvSpPr>
            <a:spLocks noGrp="1"/>
          </p:cNvSpPr>
          <p:nvPr>
            <p:ph type="title"/>
          </p:nvPr>
        </p:nvSpPr>
        <p:spPr/>
        <p:txBody>
          <a:bodyPr/>
          <a:lstStyle/>
          <a:p>
            <a:r>
              <a:rPr lang="en-US" dirty="0"/>
              <a:t>LEGB Rule</a:t>
            </a:r>
            <a:endParaRPr lang="en-CA" dirty="0"/>
          </a:p>
        </p:txBody>
      </p:sp>
      <p:sp>
        <p:nvSpPr>
          <p:cNvPr id="7" name="Content Placeholder 6">
            <a:extLst>
              <a:ext uri="{FF2B5EF4-FFF2-40B4-BE49-F238E27FC236}">
                <a16:creationId xmlns:a16="http://schemas.microsoft.com/office/drawing/2014/main" id="{DC1AE620-8F34-441A-BE2A-EE24E1D0154B}"/>
              </a:ext>
            </a:extLst>
          </p:cNvPr>
          <p:cNvSpPr>
            <a:spLocks noGrp="1"/>
          </p:cNvSpPr>
          <p:nvPr>
            <p:ph idx="1"/>
          </p:nvPr>
        </p:nvSpPr>
        <p:spPr/>
        <p:txBody>
          <a:bodyPr>
            <a:normAutofit/>
          </a:bodyPr>
          <a:lstStyle/>
          <a:p>
            <a:pPr algn="justLow"/>
            <a:r>
              <a:rPr lang="en-US" sz="2000" b="1" dirty="0"/>
              <a:t>Local scope </a:t>
            </a:r>
            <a:r>
              <a:rPr lang="en-US" sz="2000" dirty="0"/>
              <a:t>–  innermost scope which is the scope of the current function (search for a name inside the current function) </a:t>
            </a:r>
          </a:p>
          <a:p>
            <a:pPr algn="justLow"/>
            <a:r>
              <a:rPr lang="en-US" sz="2000" b="1" dirty="0"/>
              <a:t>Enclosed scope </a:t>
            </a:r>
            <a:r>
              <a:rPr lang="en-US" sz="2000" dirty="0"/>
              <a:t>– scope of all enclosing function, when the current function is inside another function “enclosing function” (search for a name starts from the nearest enclosing scope and move outwards)</a:t>
            </a:r>
          </a:p>
          <a:p>
            <a:pPr algn="justLow"/>
            <a:r>
              <a:rPr lang="en-US" sz="2000" b="1" dirty="0"/>
              <a:t>Global scope </a:t>
            </a:r>
            <a:r>
              <a:rPr lang="en-US" sz="2000" dirty="0"/>
              <a:t>–  scope of the module file (search for all global names from the current module)</a:t>
            </a:r>
          </a:p>
          <a:p>
            <a:pPr algn="justLow"/>
            <a:r>
              <a:rPr lang="en-US" sz="2000" b="1" dirty="0"/>
              <a:t>Built-in</a:t>
            </a:r>
            <a:r>
              <a:rPr lang="en-US" sz="2000" dirty="0"/>
              <a:t> –  outermost scope (search for built-in names in Python)</a:t>
            </a:r>
            <a:endParaRPr lang="en-CA" sz="2000" dirty="0"/>
          </a:p>
        </p:txBody>
      </p:sp>
      <p:pic>
        <p:nvPicPr>
          <p:cNvPr id="8" name="Picture 7">
            <a:extLst>
              <a:ext uri="{FF2B5EF4-FFF2-40B4-BE49-F238E27FC236}">
                <a16:creationId xmlns:a16="http://schemas.microsoft.com/office/drawing/2014/main" id="{0A852981-BEFD-43E1-B83C-289FEE3266F5}"/>
              </a:ext>
            </a:extLst>
          </p:cNvPr>
          <p:cNvPicPr>
            <a:picLocks noChangeAspect="1"/>
          </p:cNvPicPr>
          <p:nvPr/>
        </p:nvPicPr>
        <p:blipFill>
          <a:blip r:embed="rId2"/>
          <a:stretch>
            <a:fillRect/>
          </a:stretch>
        </p:blipFill>
        <p:spPr>
          <a:xfrm>
            <a:off x="2926556" y="4495970"/>
            <a:ext cx="3290888" cy="2087392"/>
          </a:xfrm>
          <a:prstGeom prst="rect">
            <a:avLst/>
          </a:prstGeom>
        </p:spPr>
      </p:pic>
    </p:spTree>
    <p:extLst>
      <p:ext uri="{BB962C8B-B14F-4D97-AF65-F5344CB8AC3E}">
        <p14:creationId xmlns:p14="http://schemas.microsoft.com/office/powerpoint/2010/main" val="1927832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C474A-B1FB-4FE9-8975-8073A077BAB4}"/>
              </a:ext>
            </a:extLst>
          </p:cNvPr>
          <p:cNvSpPr>
            <a:spLocks noGrp="1"/>
          </p:cNvSpPr>
          <p:nvPr>
            <p:ph type="title"/>
          </p:nvPr>
        </p:nvSpPr>
        <p:spPr/>
        <p:txBody>
          <a:bodyPr/>
          <a:lstStyle/>
          <a:p>
            <a:r>
              <a:rPr lang="en-US" dirty="0"/>
              <a:t>Python Variable Scope</a:t>
            </a:r>
            <a:endParaRPr lang="en-CA" dirty="0"/>
          </a:p>
        </p:txBody>
      </p:sp>
      <p:sp>
        <p:nvSpPr>
          <p:cNvPr id="3" name="Content Placeholder 2">
            <a:extLst>
              <a:ext uri="{FF2B5EF4-FFF2-40B4-BE49-F238E27FC236}">
                <a16:creationId xmlns:a16="http://schemas.microsoft.com/office/drawing/2014/main" id="{C3E180E7-A6DA-40CF-87CD-EE5529F78C41}"/>
              </a:ext>
            </a:extLst>
          </p:cNvPr>
          <p:cNvSpPr>
            <a:spLocks noGrp="1"/>
          </p:cNvSpPr>
          <p:nvPr>
            <p:ph idx="1"/>
          </p:nvPr>
        </p:nvSpPr>
        <p:spPr/>
        <p:txBody>
          <a:bodyPr>
            <a:normAutofit/>
          </a:bodyPr>
          <a:lstStyle/>
          <a:p>
            <a:r>
              <a:rPr lang="en-US" sz="2200" dirty="0"/>
              <a:t>Scope refers to the code region from which a specific Python object is accessible.</a:t>
            </a:r>
          </a:p>
          <a:p>
            <a:r>
              <a:rPr lang="en-US" sz="2200" dirty="0"/>
              <a:t>We cannot access any specific object from anywhere from the code</a:t>
            </a:r>
          </a:p>
          <a:p>
            <a:r>
              <a:rPr lang="en-US" sz="2200" dirty="0"/>
              <a:t>There are multiple scopes in a program:</a:t>
            </a:r>
          </a:p>
          <a:p>
            <a:pPr lvl="1"/>
            <a:r>
              <a:rPr lang="en-US" sz="2000" dirty="0"/>
              <a:t>Local scope</a:t>
            </a:r>
          </a:p>
          <a:p>
            <a:pPr lvl="1"/>
            <a:r>
              <a:rPr lang="en-US" sz="2000" dirty="0"/>
              <a:t>Enclosed scope</a:t>
            </a:r>
          </a:p>
          <a:p>
            <a:pPr lvl="1"/>
            <a:r>
              <a:rPr lang="en-US" sz="2000" dirty="0"/>
              <a:t>Global scope </a:t>
            </a:r>
          </a:p>
          <a:p>
            <a:pPr lvl="1"/>
            <a:r>
              <a:rPr lang="en-US" sz="2000" dirty="0"/>
              <a:t>Built-in scope </a:t>
            </a:r>
          </a:p>
          <a:p>
            <a:endParaRPr lang="en-CA" sz="2400" dirty="0"/>
          </a:p>
        </p:txBody>
      </p:sp>
    </p:spTree>
    <p:extLst>
      <p:ext uri="{BB962C8B-B14F-4D97-AF65-F5344CB8AC3E}">
        <p14:creationId xmlns:p14="http://schemas.microsoft.com/office/powerpoint/2010/main" val="3079251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B174A-5F6D-4B65-B44C-7C498A442A84}"/>
              </a:ext>
            </a:extLst>
          </p:cNvPr>
          <p:cNvSpPr>
            <a:spLocks noGrp="1"/>
          </p:cNvSpPr>
          <p:nvPr>
            <p:ph type="title"/>
          </p:nvPr>
        </p:nvSpPr>
        <p:spPr/>
        <p:txBody>
          <a:bodyPr/>
          <a:lstStyle/>
          <a:p>
            <a:r>
              <a:rPr lang="en-US" dirty="0"/>
              <a:t>Syntax Errors and Exceptions</a:t>
            </a:r>
            <a:endParaRPr lang="en-CA" dirty="0"/>
          </a:p>
        </p:txBody>
      </p:sp>
      <p:sp>
        <p:nvSpPr>
          <p:cNvPr id="3" name="Content Placeholder 2">
            <a:extLst>
              <a:ext uri="{FF2B5EF4-FFF2-40B4-BE49-F238E27FC236}">
                <a16:creationId xmlns:a16="http://schemas.microsoft.com/office/drawing/2014/main" id="{885C784B-78CB-4CE0-AFE8-D2F6C2E781EA}"/>
              </a:ext>
            </a:extLst>
          </p:cNvPr>
          <p:cNvSpPr>
            <a:spLocks noGrp="1"/>
          </p:cNvSpPr>
          <p:nvPr>
            <p:ph idx="1"/>
          </p:nvPr>
        </p:nvSpPr>
        <p:spPr/>
        <p:txBody>
          <a:bodyPr>
            <a:noAutofit/>
          </a:bodyPr>
          <a:lstStyle/>
          <a:p>
            <a:r>
              <a:rPr lang="en-US" sz="2400" dirty="0"/>
              <a:t>A Python program terminate as soon as it encounters an error. </a:t>
            </a:r>
          </a:p>
          <a:p>
            <a:r>
              <a:rPr lang="en-US" sz="2400" dirty="0"/>
              <a:t>There are two types of errors in Python:</a:t>
            </a:r>
          </a:p>
          <a:p>
            <a:pPr lvl="1"/>
            <a:r>
              <a:rPr lang="en-US" sz="2200" b="1" dirty="0"/>
              <a:t>Syntax errors:</a:t>
            </a:r>
          </a:p>
          <a:p>
            <a:pPr lvl="2"/>
            <a:r>
              <a:rPr lang="en-US" sz="2000" dirty="0"/>
              <a:t>Mistakes in the use of the Python language (similar to spelling or grammar mistakes in English language).</a:t>
            </a:r>
          </a:p>
          <a:p>
            <a:pPr lvl="2"/>
            <a:r>
              <a:rPr lang="en-US" sz="2000" dirty="0"/>
              <a:t>Python find syntax errors when it tries to parse (analyze the syntax) your program and exit with an error message without running anything.</a:t>
            </a:r>
          </a:p>
          <a:p>
            <a:pPr lvl="1"/>
            <a:r>
              <a:rPr lang="en-US" sz="2200" b="1" dirty="0"/>
              <a:t>Exceptions:</a:t>
            </a:r>
          </a:p>
          <a:p>
            <a:pPr lvl="2"/>
            <a:r>
              <a:rPr lang="en-CA" sz="2000" dirty="0"/>
              <a:t>Errors detected during executions (The sentence flap your arms and fly to China, is correct but impossible to execute) </a:t>
            </a:r>
          </a:p>
          <a:p>
            <a:pPr lvl="2"/>
            <a:r>
              <a:rPr lang="en-CA" sz="2000" dirty="0"/>
              <a:t>These errors are normally detected if there is no syntax errors in the code.</a:t>
            </a:r>
          </a:p>
        </p:txBody>
      </p:sp>
    </p:spTree>
    <p:extLst>
      <p:ext uri="{BB962C8B-B14F-4D97-AF65-F5344CB8AC3E}">
        <p14:creationId xmlns:p14="http://schemas.microsoft.com/office/powerpoint/2010/main" val="3432066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945E-4A68-446A-A2E0-DA0C705294F9}"/>
              </a:ext>
            </a:extLst>
          </p:cNvPr>
          <p:cNvSpPr>
            <a:spLocks noGrp="1"/>
          </p:cNvSpPr>
          <p:nvPr>
            <p:ph type="title"/>
          </p:nvPr>
        </p:nvSpPr>
        <p:spPr/>
        <p:txBody>
          <a:bodyPr/>
          <a:lstStyle/>
          <a:p>
            <a:r>
              <a:rPr lang="en-CA" dirty="0"/>
              <a:t>Syntax Errors</a:t>
            </a:r>
          </a:p>
        </p:txBody>
      </p:sp>
      <p:sp>
        <p:nvSpPr>
          <p:cNvPr id="3" name="Content Placeholder 2">
            <a:extLst>
              <a:ext uri="{FF2B5EF4-FFF2-40B4-BE49-F238E27FC236}">
                <a16:creationId xmlns:a16="http://schemas.microsoft.com/office/drawing/2014/main" id="{495BCF07-5F38-4C78-8A49-99F3DEA719C3}"/>
              </a:ext>
            </a:extLst>
          </p:cNvPr>
          <p:cNvSpPr>
            <a:spLocks noGrp="1"/>
          </p:cNvSpPr>
          <p:nvPr>
            <p:ph idx="1"/>
          </p:nvPr>
        </p:nvSpPr>
        <p:spPr/>
        <p:txBody>
          <a:bodyPr>
            <a:normAutofit/>
          </a:bodyPr>
          <a:lstStyle/>
          <a:p>
            <a:r>
              <a:rPr lang="en-CA" sz="3000" dirty="0"/>
              <a:t>Common Python syntax errors include:</a:t>
            </a:r>
          </a:p>
          <a:p>
            <a:pPr lvl="1"/>
            <a:r>
              <a:rPr lang="en-CA" dirty="0"/>
              <a:t>Leaving out or misspelling a keyword</a:t>
            </a:r>
          </a:p>
          <a:p>
            <a:pPr lvl="1"/>
            <a:r>
              <a:rPr lang="en-CA" dirty="0"/>
              <a:t>Putting a keyword in the wrong place</a:t>
            </a:r>
          </a:p>
          <a:p>
            <a:pPr lvl="1"/>
            <a:r>
              <a:rPr lang="en-CA" dirty="0"/>
              <a:t>Leaving out a symbol, such as colon, comma or brackets</a:t>
            </a:r>
          </a:p>
          <a:p>
            <a:pPr lvl="1"/>
            <a:r>
              <a:rPr lang="en-CA" dirty="0"/>
              <a:t>Incorrect indentation</a:t>
            </a:r>
          </a:p>
          <a:p>
            <a:pPr lvl="1"/>
            <a:r>
              <a:rPr lang="en-CA" dirty="0"/>
              <a:t>Empty block</a:t>
            </a:r>
          </a:p>
        </p:txBody>
      </p:sp>
    </p:spTree>
    <p:extLst>
      <p:ext uri="{BB962C8B-B14F-4D97-AF65-F5344CB8AC3E}">
        <p14:creationId xmlns:p14="http://schemas.microsoft.com/office/powerpoint/2010/main" val="1480264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E063-DC92-4CBF-AB79-448D66E9FAD2}"/>
              </a:ext>
            </a:extLst>
          </p:cNvPr>
          <p:cNvSpPr>
            <a:spLocks noGrp="1"/>
          </p:cNvSpPr>
          <p:nvPr>
            <p:ph type="title"/>
          </p:nvPr>
        </p:nvSpPr>
        <p:spPr/>
        <p:txBody>
          <a:bodyPr/>
          <a:lstStyle/>
          <a:p>
            <a:r>
              <a:rPr lang="en-CA" dirty="0"/>
              <a:t>Exceptions</a:t>
            </a:r>
          </a:p>
        </p:txBody>
      </p:sp>
      <p:sp>
        <p:nvSpPr>
          <p:cNvPr id="3" name="Content Placeholder 2">
            <a:extLst>
              <a:ext uri="{FF2B5EF4-FFF2-40B4-BE49-F238E27FC236}">
                <a16:creationId xmlns:a16="http://schemas.microsoft.com/office/drawing/2014/main" id="{C3F12538-6483-41FB-A4AB-4DB30B34A4E2}"/>
              </a:ext>
            </a:extLst>
          </p:cNvPr>
          <p:cNvSpPr>
            <a:spLocks noGrp="1"/>
          </p:cNvSpPr>
          <p:nvPr>
            <p:ph idx="1"/>
          </p:nvPr>
        </p:nvSpPr>
        <p:spPr/>
        <p:txBody>
          <a:bodyPr>
            <a:noAutofit/>
          </a:bodyPr>
          <a:lstStyle/>
          <a:p>
            <a:r>
              <a:rPr lang="en-CA" sz="3000" dirty="0"/>
              <a:t>Common Python exceptions include:</a:t>
            </a:r>
          </a:p>
          <a:p>
            <a:pPr lvl="1"/>
            <a:r>
              <a:rPr lang="en-CA" dirty="0"/>
              <a:t>Division by zero</a:t>
            </a:r>
          </a:p>
          <a:p>
            <a:pPr lvl="1"/>
            <a:r>
              <a:rPr lang="en-CA" dirty="0"/>
              <a:t>Performing an operation on incompatible types</a:t>
            </a:r>
          </a:p>
          <a:p>
            <a:pPr lvl="1"/>
            <a:r>
              <a:rPr lang="en-CA" dirty="0"/>
              <a:t>Using and identifier which has not been defined</a:t>
            </a:r>
          </a:p>
          <a:p>
            <a:pPr lvl="1"/>
            <a:r>
              <a:rPr lang="en-CA" dirty="0"/>
              <a:t>Accessing a list element, dictionary value or object attributes which doesn’t exist</a:t>
            </a:r>
          </a:p>
          <a:p>
            <a:pPr lvl="1"/>
            <a:r>
              <a:rPr lang="en-CA" dirty="0"/>
              <a:t>Trying to call a function which is not defined</a:t>
            </a:r>
          </a:p>
        </p:txBody>
      </p:sp>
    </p:spTree>
    <p:extLst>
      <p:ext uri="{BB962C8B-B14F-4D97-AF65-F5344CB8AC3E}">
        <p14:creationId xmlns:p14="http://schemas.microsoft.com/office/powerpoint/2010/main" val="8713774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A6107-39C5-44DB-8E03-53807622B1A4}"/>
              </a:ext>
            </a:extLst>
          </p:cNvPr>
          <p:cNvSpPr>
            <a:spLocks noGrp="1"/>
          </p:cNvSpPr>
          <p:nvPr>
            <p:ph type="title"/>
          </p:nvPr>
        </p:nvSpPr>
        <p:spPr/>
        <p:txBody>
          <a:bodyPr/>
          <a:lstStyle/>
          <a:p>
            <a:r>
              <a:rPr lang="en-CA" dirty="0"/>
              <a:t>Handling Exceptions</a:t>
            </a:r>
          </a:p>
        </p:txBody>
      </p:sp>
      <p:sp>
        <p:nvSpPr>
          <p:cNvPr id="3" name="Content Placeholder 2">
            <a:extLst>
              <a:ext uri="{FF2B5EF4-FFF2-40B4-BE49-F238E27FC236}">
                <a16:creationId xmlns:a16="http://schemas.microsoft.com/office/drawing/2014/main" id="{71D2E1A8-14CD-489C-9F93-4A3608CEC6E0}"/>
              </a:ext>
            </a:extLst>
          </p:cNvPr>
          <p:cNvSpPr>
            <a:spLocks noGrp="1"/>
          </p:cNvSpPr>
          <p:nvPr>
            <p:ph idx="1"/>
          </p:nvPr>
        </p:nvSpPr>
        <p:spPr/>
        <p:txBody>
          <a:bodyPr>
            <a:normAutofit fontScale="92500"/>
          </a:bodyPr>
          <a:lstStyle/>
          <a:p>
            <a:r>
              <a:rPr lang="en-CA" sz="2400" dirty="0"/>
              <a:t>All the programs we have wrote so far ignored the fact that things can go wrong (program might crash because of exceptions)</a:t>
            </a:r>
          </a:p>
          <a:p>
            <a:r>
              <a:rPr lang="en-CA" sz="2400" dirty="0"/>
              <a:t>A program which crashes whenever it encounters an easily foreseeable exception is not very pleasant to use. </a:t>
            </a:r>
          </a:p>
          <a:p>
            <a:r>
              <a:rPr lang="en-CA" sz="2400" dirty="0"/>
              <a:t>Most users expect programs to be robust enough to deal with easily foreseeable exceptions.</a:t>
            </a:r>
          </a:p>
          <a:p>
            <a:r>
              <a:rPr lang="en-CA" sz="2400" dirty="0"/>
              <a:t>If we know that a particular section of our program is likely to cause an exception, we can use handling exceptions to tell Python what to do if the exception does happen, instead of letting that exception crash our program.</a:t>
            </a:r>
          </a:p>
          <a:p>
            <a:r>
              <a:rPr lang="en-CA" sz="2400" dirty="0"/>
              <a:t>Handling exceptions let the script continues with the rest of the code and report the exception if it exist.</a:t>
            </a:r>
          </a:p>
          <a:p>
            <a:endParaRPr lang="en-CA" sz="2400" dirty="0"/>
          </a:p>
          <a:p>
            <a:endParaRPr lang="en-CA" sz="2400" dirty="0"/>
          </a:p>
        </p:txBody>
      </p:sp>
    </p:spTree>
    <p:extLst>
      <p:ext uri="{BB962C8B-B14F-4D97-AF65-F5344CB8AC3E}">
        <p14:creationId xmlns:p14="http://schemas.microsoft.com/office/powerpoint/2010/main" val="3591617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0A38-55FB-4079-8C4D-5B3D01E43550}"/>
              </a:ext>
            </a:extLst>
          </p:cNvPr>
          <p:cNvSpPr>
            <a:spLocks noGrp="1"/>
          </p:cNvSpPr>
          <p:nvPr>
            <p:ph type="title"/>
          </p:nvPr>
        </p:nvSpPr>
        <p:spPr/>
        <p:txBody>
          <a:bodyPr/>
          <a:lstStyle/>
          <a:p>
            <a:r>
              <a:rPr lang="en-US" dirty="0"/>
              <a:t>Lecture 1 Material</a:t>
            </a:r>
            <a:endParaRPr lang="en-CA" dirty="0"/>
          </a:p>
        </p:txBody>
      </p:sp>
      <p:sp>
        <p:nvSpPr>
          <p:cNvPr id="3" name="Content Placeholder 2">
            <a:extLst>
              <a:ext uri="{FF2B5EF4-FFF2-40B4-BE49-F238E27FC236}">
                <a16:creationId xmlns:a16="http://schemas.microsoft.com/office/drawing/2014/main" id="{A84F875F-D212-4856-B4FD-6EB63AD4D8FF}"/>
              </a:ext>
            </a:extLst>
          </p:cNvPr>
          <p:cNvSpPr>
            <a:spLocks noGrp="1"/>
          </p:cNvSpPr>
          <p:nvPr>
            <p:ph idx="1"/>
          </p:nvPr>
        </p:nvSpPr>
        <p:spPr/>
        <p:txBody>
          <a:bodyPr>
            <a:normAutofit fontScale="77500" lnSpcReduction="20000"/>
          </a:bodyPr>
          <a:lstStyle/>
          <a:p>
            <a:r>
              <a:rPr lang="en-US" dirty="0">
                <a:solidFill>
                  <a:srgbClr val="FF0000"/>
                </a:solidFill>
              </a:rPr>
              <a:t>Command Prompt basics</a:t>
            </a:r>
          </a:p>
          <a:p>
            <a:r>
              <a:rPr lang="en-US" dirty="0"/>
              <a:t>Install Anaconda/Jupyter notebook</a:t>
            </a:r>
          </a:p>
          <a:p>
            <a:r>
              <a:rPr lang="en-US" dirty="0"/>
              <a:t>Access course material (Github)</a:t>
            </a:r>
          </a:p>
          <a:p>
            <a:r>
              <a:rPr lang="en-US" dirty="0"/>
              <a:t>Python object and data structure basics</a:t>
            </a:r>
          </a:p>
          <a:p>
            <a:pPr lvl="1"/>
            <a:r>
              <a:rPr lang="en-US" dirty="0"/>
              <a:t>Integers</a:t>
            </a:r>
          </a:p>
          <a:p>
            <a:pPr lvl="1"/>
            <a:r>
              <a:rPr lang="en-US" dirty="0"/>
              <a:t>Floating point</a:t>
            </a:r>
          </a:p>
          <a:p>
            <a:pPr lvl="1"/>
            <a:r>
              <a:rPr lang="en-US" dirty="0"/>
              <a:t>Strings </a:t>
            </a:r>
          </a:p>
          <a:p>
            <a:pPr lvl="1"/>
            <a:r>
              <a:rPr lang="en-US" dirty="0"/>
              <a:t>Lists</a:t>
            </a:r>
          </a:p>
          <a:p>
            <a:pPr lvl="1"/>
            <a:r>
              <a:rPr lang="en-US" dirty="0"/>
              <a:t>Dictionaries</a:t>
            </a:r>
          </a:p>
          <a:p>
            <a:pPr lvl="1"/>
            <a:r>
              <a:rPr lang="en-US" dirty="0"/>
              <a:t>Tuples</a:t>
            </a:r>
          </a:p>
          <a:p>
            <a:pPr lvl="1"/>
            <a:r>
              <a:rPr lang="en-US" dirty="0"/>
              <a:t>Sets</a:t>
            </a:r>
          </a:p>
          <a:p>
            <a:pPr lvl="1"/>
            <a:r>
              <a:rPr lang="en-US" dirty="0"/>
              <a:t>Booleans</a:t>
            </a:r>
            <a:endParaRPr lang="en-CA" dirty="0"/>
          </a:p>
        </p:txBody>
      </p:sp>
    </p:spTree>
    <p:extLst>
      <p:ext uri="{BB962C8B-B14F-4D97-AF65-F5344CB8AC3E}">
        <p14:creationId xmlns:p14="http://schemas.microsoft.com/office/powerpoint/2010/main" val="3874744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AD2C9-53DE-4B27-89C5-EADD9B20CFB8}"/>
              </a:ext>
            </a:extLst>
          </p:cNvPr>
          <p:cNvSpPr>
            <a:spLocks noGrp="1"/>
          </p:cNvSpPr>
          <p:nvPr>
            <p:ph type="title"/>
          </p:nvPr>
        </p:nvSpPr>
        <p:spPr/>
        <p:txBody>
          <a:bodyPr/>
          <a:lstStyle/>
          <a:p>
            <a:r>
              <a:rPr lang="en-CA" dirty="0"/>
              <a:t>Handling Exceptions</a:t>
            </a:r>
          </a:p>
        </p:txBody>
      </p:sp>
      <p:sp>
        <p:nvSpPr>
          <p:cNvPr id="3" name="Content Placeholder 2">
            <a:extLst>
              <a:ext uri="{FF2B5EF4-FFF2-40B4-BE49-F238E27FC236}">
                <a16:creationId xmlns:a16="http://schemas.microsoft.com/office/drawing/2014/main" id="{94B23435-ADC0-4B2D-B81A-D478DB75910A}"/>
              </a:ext>
            </a:extLst>
          </p:cNvPr>
          <p:cNvSpPr>
            <a:spLocks noGrp="1"/>
          </p:cNvSpPr>
          <p:nvPr>
            <p:ph idx="1"/>
          </p:nvPr>
        </p:nvSpPr>
        <p:spPr/>
        <p:txBody>
          <a:bodyPr>
            <a:normAutofit/>
          </a:bodyPr>
          <a:lstStyle/>
          <a:p>
            <a:r>
              <a:rPr lang="en-CA" sz="2600" dirty="0"/>
              <a:t>Four keywords used for handling exceptions:</a:t>
            </a:r>
          </a:p>
          <a:p>
            <a:endParaRPr lang="en-CA" dirty="0"/>
          </a:p>
        </p:txBody>
      </p:sp>
      <p:pic>
        <p:nvPicPr>
          <p:cNvPr id="6" name="Picture 5">
            <a:extLst>
              <a:ext uri="{FF2B5EF4-FFF2-40B4-BE49-F238E27FC236}">
                <a16:creationId xmlns:a16="http://schemas.microsoft.com/office/drawing/2014/main" id="{25F12094-5229-47AB-90DD-41D215879361}"/>
              </a:ext>
            </a:extLst>
          </p:cNvPr>
          <p:cNvPicPr>
            <a:picLocks noChangeAspect="1"/>
          </p:cNvPicPr>
          <p:nvPr/>
        </p:nvPicPr>
        <p:blipFill>
          <a:blip r:embed="rId2"/>
          <a:stretch>
            <a:fillRect/>
          </a:stretch>
        </p:blipFill>
        <p:spPr>
          <a:xfrm>
            <a:off x="1676400" y="2133600"/>
            <a:ext cx="5791200" cy="4602163"/>
          </a:xfrm>
          <a:prstGeom prst="rect">
            <a:avLst/>
          </a:prstGeom>
        </p:spPr>
      </p:pic>
    </p:spTree>
    <p:extLst>
      <p:ext uri="{BB962C8B-B14F-4D97-AF65-F5344CB8AC3E}">
        <p14:creationId xmlns:p14="http://schemas.microsoft.com/office/powerpoint/2010/main" val="811359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170F-E0AB-42F8-92B4-735B8BC685CA}"/>
              </a:ext>
            </a:extLst>
          </p:cNvPr>
          <p:cNvSpPr>
            <a:spLocks noGrp="1"/>
          </p:cNvSpPr>
          <p:nvPr>
            <p:ph type="title"/>
          </p:nvPr>
        </p:nvSpPr>
        <p:spPr/>
        <p:txBody>
          <a:bodyPr/>
          <a:lstStyle/>
          <a:p>
            <a:r>
              <a:rPr lang="en-US" dirty="0"/>
              <a:t>Lecture 4 Material</a:t>
            </a:r>
            <a:endParaRPr lang="en-CA" dirty="0"/>
          </a:p>
        </p:txBody>
      </p:sp>
      <p:sp>
        <p:nvSpPr>
          <p:cNvPr id="3" name="Content Placeholder 2">
            <a:extLst>
              <a:ext uri="{FF2B5EF4-FFF2-40B4-BE49-F238E27FC236}">
                <a16:creationId xmlns:a16="http://schemas.microsoft.com/office/drawing/2014/main" id="{FFF70B46-ACE2-4BD0-94FE-6BF49537C1B4}"/>
              </a:ext>
            </a:extLst>
          </p:cNvPr>
          <p:cNvSpPr>
            <a:spLocks noGrp="1"/>
          </p:cNvSpPr>
          <p:nvPr>
            <p:ph idx="1"/>
          </p:nvPr>
        </p:nvSpPr>
        <p:spPr/>
        <p:txBody>
          <a:bodyPr>
            <a:normAutofit fontScale="92500" lnSpcReduction="10000"/>
          </a:bodyPr>
          <a:lstStyle/>
          <a:p>
            <a:r>
              <a:rPr lang="en-US" dirty="0"/>
              <a:t>Object Oriented Programming</a:t>
            </a:r>
          </a:p>
          <a:p>
            <a:pPr lvl="1"/>
            <a:r>
              <a:rPr lang="en-US" dirty="0"/>
              <a:t>Classes</a:t>
            </a:r>
          </a:p>
          <a:p>
            <a:pPr lvl="1"/>
            <a:r>
              <a:rPr lang="en-US" dirty="0"/>
              <a:t>Inheritances </a:t>
            </a:r>
          </a:p>
          <a:p>
            <a:r>
              <a:rPr lang="en-US" dirty="0"/>
              <a:t>Modules and Packages</a:t>
            </a:r>
          </a:p>
          <a:p>
            <a:pPr lvl="1"/>
            <a:r>
              <a:rPr lang="en-US" dirty="0"/>
              <a:t>Python built-in modules</a:t>
            </a:r>
          </a:p>
          <a:p>
            <a:pPr lvl="1"/>
            <a:r>
              <a:rPr lang="en-US" dirty="0"/>
              <a:t>Install open-source packages</a:t>
            </a:r>
          </a:p>
          <a:p>
            <a:pPr lvl="1"/>
            <a:r>
              <a:rPr lang="en-US" dirty="0"/>
              <a:t>Create modules and packages</a:t>
            </a:r>
          </a:p>
          <a:p>
            <a:pPr lvl="1"/>
            <a:r>
              <a:rPr lang="en-US" dirty="0" err="1"/>
              <a:t>numpy</a:t>
            </a:r>
            <a:endParaRPr lang="en-US" dirty="0"/>
          </a:p>
          <a:p>
            <a:pPr lvl="1"/>
            <a:r>
              <a:rPr lang="en-US" dirty="0"/>
              <a:t>Pandas</a:t>
            </a:r>
          </a:p>
          <a:p>
            <a:pPr lvl="1"/>
            <a:r>
              <a:rPr lang="en-US" dirty="0"/>
              <a:t>Matplotlib</a:t>
            </a:r>
          </a:p>
          <a:p>
            <a:endParaRPr lang="en-US" dirty="0"/>
          </a:p>
          <a:p>
            <a:pPr marL="457200" lvl="1" indent="0">
              <a:buNone/>
            </a:pPr>
            <a:endParaRPr lang="en-CA" dirty="0"/>
          </a:p>
        </p:txBody>
      </p:sp>
    </p:spTree>
    <p:extLst>
      <p:ext uri="{BB962C8B-B14F-4D97-AF65-F5344CB8AC3E}">
        <p14:creationId xmlns:p14="http://schemas.microsoft.com/office/powerpoint/2010/main" val="9513041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83590A-D181-4863-97E4-8DFB5B1D7E3C}"/>
              </a:ext>
            </a:extLst>
          </p:cNvPr>
          <p:cNvPicPr>
            <a:picLocks noChangeAspect="1"/>
          </p:cNvPicPr>
          <p:nvPr/>
        </p:nvPicPr>
        <p:blipFill>
          <a:blip r:embed="rId2"/>
          <a:stretch>
            <a:fillRect/>
          </a:stretch>
        </p:blipFill>
        <p:spPr>
          <a:xfrm>
            <a:off x="1010653" y="4343400"/>
            <a:ext cx="7696200" cy="2268036"/>
          </a:xfrm>
          <a:prstGeom prst="rect">
            <a:avLst/>
          </a:prstGeom>
        </p:spPr>
      </p:pic>
      <p:sp>
        <p:nvSpPr>
          <p:cNvPr id="2" name="Title 1">
            <a:extLst>
              <a:ext uri="{FF2B5EF4-FFF2-40B4-BE49-F238E27FC236}">
                <a16:creationId xmlns:a16="http://schemas.microsoft.com/office/drawing/2014/main" id="{C649B764-D804-4301-A85A-60CE89146F5F}"/>
              </a:ext>
            </a:extLst>
          </p:cNvPr>
          <p:cNvSpPr>
            <a:spLocks noGrp="1"/>
          </p:cNvSpPr>
          <p:nvPr>
            <p:ph type="title"/>
          </p:nvPr>
        </p:nvSpPr>
        <p:spPr/>
        <p:txBody>
          <a:bodyPr/>
          <a:lstStyle/>
          <a:p>
            <a:r>
              <a:rPr lang="en-US" dirty="0"/>
              <a:t>Object-Oriented Programming</a:t>
            </a:r>
            <a:endParaRPr lang="en-CA" dirty="0"/>
          </a:p>
        </p:txBody>
      </p:sp>
      <p:sp>
        <p:nvSpPr>
          <p:cNvPr id="3" name="Content Placeholder 2">
            <a:extLst>
              <a:ext uri="{FF2B5EF4-FFF2-40B4-BE49-F238E27FC236}">
                <a16:creationId xmlns:a16="http://schemas.microsoft.com/office/drawing/2014/main" id="{7DE3866C-8170-4425-874E-E8C5D2113CBE}"/>
              </a:ext>
            </a:extLst>
          </p:cNvPr>
          <p:cNvSpPr>
            <a:spLocks noGrp="1"/>
          </p:cNvSpPr>
          <p:nvPr>
            <p:ph idx="1"/>
          </p:nvPr>
        </p:nvSpPr>
        <p:spPr/>
        <p:txBody>
          <a:bodyPr>
            <a:normAutofit/>
          </a:bodyPr>
          <a:lstStyle/>
          <a:p>
            <a:r>
              <a:rPr lang="en-US" sz="1800" dirty="0"/>
              <a:t>Python is an object-oriented programming (OOP) language.</a:t>
            </a:r>
          </a:p>
          <a:p>
            <a:r>
              <a:rPr lang="en-US" sz="1800" dirty="0"/>
              <a:t>Object oriented programming is a programming paradigm that uses the concept of classes and objects</a:t>
            </a:r>
          </a:p>
          <a:p>
            <a:r>
              <a:rPr lang="en-US" sz="1800" dirty="0"/>
              <a:t>OBB allows programmers to create their own objects that have attributes and methods.</a:t>
            </a:r>
          </a:p>
          <a:p>
            <a:r>
              <a:rPr lang="en-US" sz="1800" dirty="0"/>
              <a:t>Classes define the structure of object and serve as a templates “blueprint” for creating them.</a:t>
            </a:r>
          </a:p>
          <a:p>
            <a:r>
              <a:rPr lang="en-US" sz="1800" dirty="0"/>
              <a:t>Objects are instances of classes; they are entities that contain data members called attributes (characteristics they possess) and procedures called methods (actions they perform).</a:t>
            </a:r>
          </a:p>
          <a:p>
            <a:pPr marL="0" indent="0">
              <a:buNone/>
            </a:pPr>
            <a:endParaRPr lang="en-CA" sz="2400" dirty="0"/>
          </a:p>
        </p:txBody>
      </p:sp>
    </p:spTree>
    <p:extLst>
      <p:ext uri="{BB962C8B-B14F-4D97-AF65-F5344CB8AC3E}">
        <p14:creationId xmlns:p14="http://schemas.microsoft.com/office/powerpoint/2010/main" val="2972964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7538-63CC-4A7F-A940-AE114BF05700}"/>
              </a:ext>
            </a:extLst>
          </p:cNvPr>
          <p:cNvSpPr>
            <a:spLocks noGrp="1"/>
          </p:cNvSpPr>
          <p:nvPr>
            <p:ph type="title"/>
          </p:nvPr>
        </p:nvSpPr>
        <p:spPr/>
        <p:txBody>
          <a:bodyPr>
            <a:normAutofit/>
          </a:bodyPr>
          <a:lstStyle/>
          <a:p>
            <a:r>
              <a:rPr lang="en-US" dirty="0"/>
              <a:t>Object-Oriented Programming</a:t>
            </a:r>
            <a:endParaRPr lang="en-CA" dirty="0"/>
          </a:p>
        </p:txBody>
      </p:sp>
      <p:sp>
        <p:nvSpPr>
          <p:cNvPr id="3" name="Content Placeholder 2">
            <a:extLst>
              <a:ext uri="{FF2B5EF4-FFF2-40B4-BE49-F238E27FC236}">
                <a16:creationId xmlns:a16="http://schemas.microsoft.com/office/drawing/2014/main" id="{DA29791C-DB3E-4924-9961-DBD3B54163F1}"/>
              </a:ext>
            </a:extLst>
          </p:cNvPr>
          <p:cNvSpPr>
            <a:spLocks noGrp="1"/>
          </p:cNvSpPr>
          <p:nvPr>
            <p:ph idx="1"/>
          </p:nvPr>
        </p:nvSpPr>
        <p:spPr/>
        <p:txBody>
          <a:bodyPr>
            <a:normAutofit fontScale="85000" lnSpcReduction="10000"/>
          </a:bodyPr>
          <a:lstStyle/>
          <a:p>
            <a:r>
              <a:rPr lang="en-CA" sz="2400" dirty="0"/>
              <a:t>Define a class syntax</a:t>
            </a:r>
          </a:p>
          <a:p>
            <a:pPr marL="0" indent="0">
              <a:buNone/>
            </a:pPr>
            <a:r>
              <a:rPr lang="en-CA" sz="2400" dirty="0"/>
              <a:t>	</a:t>
            </a:r>
            <a:r>
              <a:rPr lang="en-CA" sz="2400" dirty="0">
                <a:solidFill>
                  <a:srgbClr val="00B050"/>
                </a:solidFill>
              </a:rPr>
              <a:t>class</a:t>
            </a:r>
            <a:r>
              <a:rPr lang="en-CA" sz="2400" dirty="0"/>
              <a:t> </a:t>
            </a:r>
            <a:r>
              <a:rPr lang="en-CA" sz="2400" dirty="0">
                <a:solidFill>
                  <a:srgbClr val="C00000"/>
                </a:solidFill>
              </a:rPr>
              <a:t>NameOfClass():</a:t>
            </a:r>
          </a:p>
          <a:p>
            <a:pPr marL="0" indent="0">
              <a:buNone/>
            </a:pPr>
            <a:r>
              <a:rPr lang="en-CA" sz="2400" dirty="0"/>
              <a:t>		</a:t>
            </a:r>
            <a:r>
              <a:rPr lang="en-CA" sz="2400" dirty="0">
                <a:solidFill>
                  <a:srgbClr val="00B050"/>
                </a:solidFill>
              </a:rPr>
              <a:t>def</a:t>
            </a:r>
            <a:r>
              <a:rPr lang="en-CA" sz="2400" dirty="0"/>
              <a:t> </a:t>
            </a:r>
            <a:r>
              <a:rPr lang="en-CA" sz="2400" dirty="0">
                <a:solidFill>
                  <a:schemeClr val="accent6">
                    <a:lumMod val="75000"/>
                  </a:schemeClr>
                </a:solidFill>
              </a:rPr>
              <a:t>__</a:t>
            </a:r>
            <a:r>
              <a:rPr lang="en-CA" sz="2400" dirty="0" err="1">
                <a:solidFill>
                  <a:schemeClr val="accent6">
                    <a:lumMod val="75000"/>
                  </a:schemeClr>
                </a:solidFill>
              </a:rPr>
              <a:t>init</a:t>
            </a:r>
            <a:r>
              <a:rPr lang="en-CA" sz="2400" dirty="0">
                <a:solidFill>
                  <a:schemeClr val="accent6">
                    <a:lumMod val="75000"/>
                  </a:schemeClr>
                </a:solidFill>
              </a:rPr>
              <a:t>__</a:t>
            </a:r>
            <a:r>
              <a:rPr lang="en-CA" sz="2400" dirty="0"/>
              <a:t>(</a:t>
            </a:r>
            <a:r>
              <a:rPr lang="en-CA" sz="2400" dirty="0">
                <a:solidFill>
                  <a:srgbClr val="00B050"/>
                </a:solidFill>
              </a:rPr>
              <a:t>self</a:t>
            </a:r>
            <a:r>
              <a:rPr lang="en-CA" sz="2400" dirty="0"/>
              <a:t>,param1,param2):</a:t>
            </a:r>
          </a:p>
          <a:p>
            <a:pPr marL="0" indent="0">
              <a:buNone/>
            </a:pPr>
            <a:r>
              <a:rPr lang="en-CA" sz="2400" dirty="0"/>
              <a:t>			</a:t>
            </a:r>
            <a:r>
              <a:rPr lang="en-CA" sz="2400" dirty="0">
                <a:solidFill>
                  <a:srgbClr val="00B050"/>
                </a:solidFill>
              </a:rPr>
              <a:t>self</a:t>
            </a:r>
            <a:r>
              <a:rPr lang="en-CA" sz="2400" dirty="0"/>
              <a:t>.param1 = param1</a:t>
            </a:r>
          </a:p>
          <a:p>
            <a:pPr marL="0" indent="0">
              <a:buNone/>
            </a:pPr>
            <a:r>
              <a:rPr lang="en-CA" sz="2400" dirty="0"/>
              <a:t>			</a:t>
            </a:r>
            <a:r>
              <a:rPr lang="en-CA" sz="2400" dirty="0">
                <a:solidFill>
                  <a:srgbClr val="00B050"/>
                </a:solidFill>
              </a:rPr>
              <a:t>self</a:t>
            </a:r>
            <a:r>
              <a:rPr lang="en-CA" sz="2400" dirty="0"/>
              <a:t>.param2 = param2</a:t>
            </a:r>
          </a:p>
          <a:p>
            <a:pPr marL="0" indent="0">
              <a:buNone/>
            </a:pPr>
            <a:r>
              <a:rPr lang="en-CA" sz="2400" dirty="0"/>
              <a:t>		</a:t>
            </a:r>
            <a:r>
              <a:rPr lang="en-CA" sz="2400" dirty="0">
                <a:solidFill>
                  <a:srgbClr val="00B050"/>
                </a:solidFill>
              </a:rPr>
              <a:t>def</a:t>
            </a:r>
            <a:r>
              <a:rPr lang="en-CA" sz="2400" dirty="0"/>
              <a:t> </a:t>
            </a:r>
            <a:r>
              <a:rPr lang="en-CA" sz="2400" dirty="0" err="1">
                <a:solidFill>
                  <a:schemeClr val="accent6">
                    <a:lumMod val="75000"/>
                  </a:schemeClr>
                </a:solidFill>
              </a:rPr>
              <a:t>some_method</a:t>
            </a:r>
            <a:r>
              <a:rPr lang="en-CA" sz="2400" dirty="0"/>
              <a:t>(</a:t>
            </a:r>
            <a:r>
              <a:rPr lang="en-CA" sz="2400" dirty="0">
                <a:solidFill>
                  <a:srgbClr val="00B050"/>
                </a:solidFill>
              </a:rPr>
              <a:t>self</a:t>
            </a:r>
            <a:r>
              <a:rPr lang="en-CA" sz="2400" dirty="0"/>
              <a:t>)</a:t>
            </a:r>
            <a:r>
              <a:rPr lang="en-US" sz="2400" dirty="0"/>
              <a:t>:</a:t>
            </a:r>
          </a:p>
          <a:p>
            <a:pPr marL="0" indent="0">
              <a:buNone/>
            </a:pPr>
            <a:r>
              <a:rPr lang="en-US" sz="2400" dirty="0"/>
              <a:t>			# perform some action</a:t>
            </a:r>
          </a:p>
          <a:p>
            <a:pPr marL="0" indent="0">
              <a:buNone/>
            </a:pPr>
            <a:endParaRPr lang="en-US" sz="2400" dirty="0"/>
          </a:p>
          <a:p>
            <a:r>
              <a:rPr lang="en-US" sz="2400" dirty="0"/>
              <a:t>The function inside the class are called methods when it is inside a class</a:t>
            </a:r>
          </a:p>
          <a:p>
            <a:r>
              <a:rPr lang="en-US" sz="2400" dirty="0"/>
              <a:t>__</a:t>
            </a:r>
            <a:r>
              <a:rPr lang="en-US" sz="2400" dirty="0" err="1"/>
              <a:t>init</a:t>
            </a:r>
            <a:r>
              <a:rPr lang="en-US" sz="2400" dirty="0"/>
              <a:t>__ is a method that allows you to create an instance of the actual object</a:t>
            </a:r>
          </a:p>
          <a:p>
            <a:r>
              <a:rPr lang="en-US" sz="2400" dirty="0"/>
              <a:t>param1 and param2 are parameters that you should pass when creating an instance of this object and they get assigned to an attribute of function.</a:t>
            </a:r>
          </a:p>
        </p:txBody>
      </p:sp>
    </p:spTree>
    <p:extLst>
      <p:ext uri="{BB962C8B-B14F-4D97-AF65-F5344CB8AC3E}">
        <p14:creationId xmlns:p14="http://schemas.microsoft.com/office/powerpoint/2010/main" val="32725479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AF6BC-80F4-4E06-929E-1209CD279F46}"/>
              </a:ext>
            </a:extLst>
          </p:cNvPr>
          <p:cNvSpPr>
            <a:spLocks noGrp="1"/>
          </p:cNvSpPr>
          <p:nvPr>
            <p:ph type="title"/>
          </p:nvPr>
        </p:nvSpPr>
        <p:spPr/>
        <p:txBody>
          <a:bodyPr/>
          <a:lstStyle/>
          <a:p>
            <a:r>
              <a:rPr lang="en-US" dirty="0"/>
              <a:t>Object-Oriented Programming</a:t>
            </a:r>
            <a:endParaRPr lang="en-CA" dirty="0"/>
          </a:p>
        </p:txBody>
      </p:sp>
      <p:sp>
        <p:nvSpPr>
          <p:cNvPr id="3" name="Content Placeholder 2">
            <a:extLst>
              <a:ext uri="{FF2B5EF4-FFF2-40B4-BE49-F238E27FC236}">
                <a16:creationId xmlns:a16="http://schemas.microsoft.com/office/drawing/2014/main" id="{7A758BC9-5C14-4182-9926-60889876447B}"/>
              </a:ext>
            </a:extLst>
          </p:cNvPr>
          <p:cNvSpPr>
            <a:spLocks noGrp="1"/>
          </p:cNvSpPr>
          <p:nvPr>
            <p:ph idx="1"/>
          </p:nvPr>
        </p:nvSpPr>
        <p:spPr/>
        <p:txBody>
          <a:bodyPr/>
          <a:lstStyle/>
          <a:p>
            <a:pPr marL="0" indent="0">
              <a:buNone/>
            </a:pPr>
            <a:r>
              <a:rPr lang="en-CA" dirty="0"/>
              <a:t>	</a:t>
            </a:r>
            <a:r>
              <a:rPr lang="en-CA" sz="2400" dirty="0">
                <a:solidFill>
                  <a:srgbClr val="00B050"/>
                </a:solidFill>
              </a:rPr>
              <a:t>class</a:t>
            </a:r>
            <a:r>
              <a:rPr lang="en-CA" sz="2400" dirty="0"/>
              <a:t> </a:t>
            </a:r>
            <a:r>
              <a:rPr lang="en-CA" sz="2400" dirty="0">
                <a:solidFill>
                  <a:srgbClr val="C00000"/>
                </a:solidFill>
              </a:rPr>
              <a:t>NameOfClass():</a:t>
            </a:r>
          </a:p>
          <a:p>
            <a:pPr marL="0" indent="0">
              <a:buNone/>
            </a:pPr>
            <a:r>
              <a:rPr lang="en-CA" sz="2400" dirty="0"/>
              <a:t>		</a:t>
            </a:r>
            <a:r>
              <a:rPr lang="en-CA" sz="2400" dirty="0">
                <a:solidFill>
                  <a:srgbClr val="00B050"/>
                </a:solidFill>
              </a:rPr>
              <a:t>def</a:t>
            </a:r>
            <a:r>
              <a:rPr lang="en-CA" sz="2400" dirty="0"/>
              <a:t> </a:t>
            </a:r>
            <a:r>
              <a:rPr lang="en-CA" sz="2400" dirty="0">
                <a:solidFill>
                  <a:schemeClr val="accent6">
                    <a:lumMod val="75000"/>
                  </a:schemeClr>
                </a:solidFill>
              </a:rPr>
              <a:t>__</a:t>
            </a:r>
            <a:r>
              <a:rPr lang="en-CA" sz="2400" dirty="0" err="1">
                <a:solidFill>
                  <a:schemeClr val="accent6">
                    <a:lumMod val="75000"/>
                  </a:schemeClr>
                </a:solidFill>
              </a:rPr>
              <a:t>init</a:t>
            </a:r>
            <a:r>
              <a:rPr lang="en-CA" sz="2400" dirty="0">
                <a:solidFill>
                  <a:schemeClr val="accent6">
                    <a:lumMod val="75000"/>
                  </a:schemeClr>
                </a:solidFill>
              </a:rPr>
              <a:t>__</a:t>
            </a:r>
            <a:r>
              <a:rPr lang="en-CA" sz="2400" dirty="0"/>
              <a:t>(</a:t>
            </a:r>
            <a:r>
              <a:rPr lang="en-CA" sz="2400" dirty="0">
                <a:solidFill>
                  <a:srgbClr val="00B050"/>
                </a:solidFill>
              </a:rPr>
              <a:t>self</a:t>
            </a:r>
            <a:r>
              <a:rPr lang="en-CA" sz="2400" dirty="0"/>
              <a:t>,param1,param2):</a:t>
            </a:r>
          </a:p>
          <a:p>
            <a:pPr marL="0" indent="0">
              <a:buNone/>
            </a:pPr>
            <a:r>
              <a:rPr lang="en-CA" sz="2400" dirty="0"/>
              <a:t>			</a:t>
            </a:r>
            <a:r>
              <a:rPr lang="en-CA" sz="2400" dirty="0">
                <a:solidFill>
                  <a:srgbClr val="00B050"/>
                </a:solidFill>
              </a:rPr>
              <a:t>self</a:t>
            </a:r>
            <a:r>
              <a:rPr lang="en-CA" sz="2400" dirty="0"/>
              <a:t>.param1 = param1</a:t>
            </a:r>
          </a:p>
          <a:p>
            <a:pPr marL="0" indent="0">
              <a:buNone/>
            </a:pPr>
            <a:r>
              <a:rPr lang="en-CA" sz="2400" dirty="0"/>
              <a:t>			</a:t>
            </a:r>
            <a:r>
              <a:rPr lang="en-CA" sz="2400" dirty="0">
                <a:solidFill>
                  <a:srgbClr val="00B050"/>
                </a:solidFill>
              </a:rPr>
              <a:t>self</a:t>
            </a:r>
            <a:r>
              <a:rPr lang="en-CA" sz="2400" dirty="0"/>
              <a:t>.param2 = param2</a:t>
            </a:r>
          </a:p>
          <a:p>
            <a:pPr marL="0" indent="0">
              <a:buNone/>
            </a:pPr>
            <a:r>
              <a:rPr lang="en-CA" sz="2400" dirty="0"/>
              <a:t>		</a:t>
            </a:r>
            <a:r>
              <a:rPr lang="en-CA" sz="2400" dirty="0">
                <a:solidFill>
                  <a:srgbClr val="00B050"/>
                </a:solidFill>
              </a:rPr>
              <a:t>def</a:t>
            </a:r>
            <a:r>
              <a:rPr lang="en-CA" sz="2400" dirty="0"/>
              <a:t> </a:t>
            </a:r>
            <a:r>
              <a:rPr lang="en-CA" sz="2400" dirty="0" err="1">
                <a:solidFill>
                  <a:schemeClr val="accent6">
                    <a:lumMod val="75000"/>
                  </a:schemeClr>
                </a:solidFill>
              </a:rPr>
              <a:t>some_method</a:t>
            </a:r>
            <a:r>
              <a:rPr lang="en-CA" sz="2400" dirty="0"/>
              <a:t>(</a:t>
            </a:r>
            <a:r>
              <a:rPr lang="en-CA" sz="2400" dirty="0">
                <a:solidFill>
                  <a:srgbClr val="00B050"/>
                </a:solidFill>
              </a:rPr>
              <a:t>self</a:t>
            </a:r>
            <a:r>
              <a:rPr lang="en-CA" sz="2400" dirty="0"/>
              <a:t>)</a:t>
            </a:r>
            <a:r>
              <a:rPr lang="en-US" sz="2400" dirty="0"/>
              <a:t>:</a:t>
            </a:r>
          </a:p>
          <a:p>
            <a:pPr marL="0" indent="0">
              <a:buNone/>
            </a:pPr>
            <a:r>
              <a:rPr lang="en-US" sz="2400" dirty="0"/>
              <a:t>			# perform some action</a:t>
            </a:r>
          </a:p>
          <a:p>
            <a:pPr marL="0" indent="0">
              <a:buNone/>
            </a:pPr>
            <a:endParaRPr lang="en-CA" dirty="0"/>
          </a:p>
        </p:txBody>
      </p:sp>
      <p:pic>
        <p:nvPicPr>
          <p:cNvPr id="4" name="Picture 3">
            <a:extLst>
              <a:ext uri="{FF2B5EF4-FFF2-40B4-BE49-F238E27FC236}">
                <a16:creationId xmlns:a16="http://schemas.microsoft.com/office/drawing/2014/main" id="{052293EF-7595-401A-93D1-69E386194506}"/>
              </a:ext>
            </a:extLst>
          </p:cNvPr>
          <p:cNvPicPr>
            <a:picLocks noChangeAspect="1"/>
          </p:cNvPicPr>
          <p:nvPr/>
        </p:nvPicPr>
        <p:blipFill>
          <a:blip r:embed="rId2"/>
          <a:stretch>
            <a:fillRect/>
          </a:stretch>
        </p:blipFill>
        <p:spPr>
          <a:xfrm>
            <a:off x="1010653" y="4343400"/>
            <a:ext cx="7696200" cy="2268036"/>
          </a:xfrm>
          <a:prstGeom prst="rect">
            <a:avLst/>
          </a:prstGeom>
        </p:spPr>
      </p:pic>
    </p:spTree>
    <p:extLst>
      <p:ext uri="{BB962C8B-B14F-4D97-AF65-F5344CB8AC3E}">
        <p14:creationId xmlns:p14="http://schemas.microsoft.com/office/powerpoint/2010/main" val="3715323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3B12-EF4E-4CA2-AE63-7F8F0A1312E0}"/>
              </a:ext>
            </a:extLst>
          </p:cNvPr>
          <p:cNvSpPr>
            <a:spLocks noGrp="1"/>
          </p:cNvSpPr>
          <p:nvPr>
            <p:ph type="title"/>
          </p:nvPr>
        </p:nvSpPr>
        <p:spPr/>
        <p:txBody>
          <a:bodyPr/>
          <a:lstStyle/>
          <a:p>
            <a:r>
              <a:rPr lang="en-CA" dirty="0"/>
              <a:t>Inheritances</a:t>
            </a:r>
          </a:p>
        </p:txBody>
      </p:sp>
      <p:sp>
        <p:nvSpPr>
          <p:cNvPr id="3" name="Content Placeholder 2">
            <a:extLst>
              <a:ext uri="{FF2B5EF4-FFF2-40B4-BE49-F238E27FC236}">
                <a16:creationId xmlns:a16="http://schemas.microsoft.com/office/drawing/2014/main" id="{998FE0D3-918C-4494-A739-E56135E6E935}"/>
              </a:ext>
            </a:extLst>
          </p:cNvPr>
          <p:cNvSpPr>
            <a:spLocks noGrp="1"/>
          </p:cNvSpPr>
          <p:nvPr>
            <p:ph idx="1"/>
          </p:nvPr>
        </p:nvSpPr>
        <p:spPr/>
        <p:txBody>
          <a:bodyPr>
            <a:normAutofit fontScale="92500" lnSpcReduction="20000"/>
          </a:bodyPr>
          <a:lstStyle/>
          <a:p>
            <a:r>
              <a:rPr lang="en-US" dirty="0"/>
              <a:t>Inheritances is a way to form new classes using classes that have already been defined.</a:t>
            </a:r>
          </a:p>
          <a:p>
            <a:r>
              <a:rPr lang="en-US" dirty="0"/>
              <a:t>The new class is called derived (or child) class and the one from which it inherits is called base (or parent) class</a:t>
            </a:r>
          </a:p>
          <a:p>
            <a:r>
              <a:rPr lang="en-CA" dirty="0"/>
              <a:t>Inheritances syntax:</a:t>
            </a:r>
          </a:p>
          <a:p>
            <a:pPr marL="0" indent="0">
              <a:buNone/>
            </a:pPr>
            <a:r>
              <a:rPr lang="en-CA" dirty="0"/>
              <a:t>	</a:t>
            </a:r>
            <a:r>
              <a:rPr lang="en-CA" dirty="0">
                <a:solidFill>
                  <a:srgbClr val="00B050"/>
                </a:solidFill>
              </a:rPr>
              <a:t>class</a:t>
            </a:r>
            <a:r>
              <a:rPr lang="en-CA" dirty="0"/>
              <a:t> </a:t>
            </a:r>
            <a:r>
              <a:rPr lang="en-CA" dirty="0">
                <a:solidFill>
                  <a:srgbClr val="C00000"/>
                </a:solidFill>
              </a:rPr>
              <a:t>BaseClass():</a:t>
            </a:r>
          </a:p>
          <a:p>
            <a:pPr marL="0" indent="0">
              <a:buNone/>
            </a:pPr>
            <a:r>
              <a:rPr lang="en-CA" dirty="0"/>
              <a:t>		body of base class</a:t>
            </a:r>
          </a:p>
          <a:p>
            <a:pPr marL="0" indent="0">
              <a:buNone/>
            </a:pPr>
            <a:r>
              <a:rPr lang="en-CA" dirty="0"/>
              <a:t>	</a:t>
            </a:r>
            <a:r>
              <a:rPr lang="en-CA" dirty="0">
                <a:solidFill>
                  <a:srgbClr val="00B050"/>
                </a:solidFill>
              </a:rPr>
              <a:t>class</a:t>
            </a:r>
            <a:r>
              <a:rPr lang="en-CA" dirty="0"/>
              <a:t> </a:t>
            </a:r>
            <a:r>
              <a:rPr lang="en-CA" dirty="0">
                <a:solidFill>
                  <a:srgbClr val="C00000"/>
                </a:solidFill>
              </a:rPr>
              <a:t>DerivedClass(BaseClass):</a:t>
            </a:r>
          </a:p>
          <a:p>
            <a:pPr marL="0" indent="0">
              <a:buNone/>
            </a:pPr>
            <a:r>
              <a:rPr lang="en-CA" dirty="0"/>
              <a:t>		body of derived class</a:t>
            </a:r>
          </a:p>
        </p:txBody>
      </p:sp>
    </p:spTree>
    <p:extLst>
      <p:ext uri="{BB962C8B-B14F-4D97-AF65-F5344CB8AC3E}">
        <p14:creationId xmlns:p14="http://schemas.microsoft.com/office/powerpoint/2010/main" val="12389897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3571-D42E-41AA-87E5-289B7A4D2672}"/>
              </a:ext>
            </a:extLst>
          </p:cNvPr>
          <p:cNvSpPr>
            <a:spLocks noGrp="1"/>
          </p:cNvSpPr>
          <p:nvPr>
            <p:ph type="title"/>
          </p:nvPr>
        </p:nvSpPr>
        <p:spPr/>
        <p:txBody>
          <a:bodyPr/>
          <a:lstStyle/>
          <a:p>
            <a:r>
              <a:rPr lang="en-US" dirty="0"/>
              <a:t>Python Modules and Packages</a:t>
            </a:r>
            <a:endParaRPr lang="en-CA" dirty="0"/>
          </a:p>
        </p:txBody>
      </p:sp>
      <p:sp>
        <p:nvSpPr>
          <p:cNvPr id="3" name="Content Placeholder 2">
            <a:extLst>
              <a:ext uri="{FF2B5EF4-FFF2-40B4-BE49-F238E27FC236}">
                <a16:creationId xmlns:a16="http://schemas.microsoft.com/office/drawing/2014/main" id="{C692ED81-C5DE-4A8E-BDEF-BD64896A838F}"/>
              </a:ext>
            </a:extLst>
          </p:cNvPr>
          <p:cNvSpPr>
            <a:spLocks noGrp="1"/>
          </p:cNvSpPr>
          <p:nvPr>
            <p:ph idx="1"/>
          </p:nvPr>
        </p:nvSpPr>
        <p:spPr>
          <a:xfrm>
            <a:off x="457200" y="1600200"/>
            <a:ext cx="8229600" cy="5257800"/>
          </a:xfrm>
        </p:spPr>
        <p:txBody>
          <a:bodyPr>
            <a:noAutofit/>
          </a:bodyPr>
          <a:lstStyle/>
          <a:p>
            <a:pPr algn="justLow"/>
            <a:r>
              <a:rPr lang="en-US" sz="2200" dirty="0"/>
              <a:t>Modules are any text file containing python definition and statements with the .py extension and are called by another .py script.</a:t>
            </a:r>
          </a:p>
          <a:p>
            <a:pPr algn="justLow"/>
            <a:r>
              <a:rPr lang="en-US" sz="2200" dirty="0"/>
              <a:t>Modules can define different Python objects such as functions, classes, variables, constants, etc.</a:t>
            </a:r>
          </a:p>
          <a:p>
            <a:pPr algn="justLow"/>
            <a:r>
              <a:rPr lang="en-CA" sz="2200" dirty="0"/>
              <a:t>A module objects can be made available to another Python script by using the import statement.</a:t>
            </a:r>
          </a:p>
          <a:p>
            <a:pPr algn="justLow"/>
            <a:r>
              <a:rPr lang="en-CA" sz="2200" dirty="0"/>
              <a:t>Packages are a collection of modules.</a:t>
            </a:r>
          </a:p>
          <a:p>
            <a:pPr algn="justLow"/>
            <a:r>
              <a:rPr lang="en-CA" sz="2200" dirty="0"/>
              <a:t>Python interpreter has number of built-in functions that are loaded automatically as the interpreter starts and are always available such as print(), int(). </a:t>
            </a:r>
          </a:p>
          <a:p>
            <a:pPr algn="justLow"/>
            <a:r>
              <a:rPr lang="en-CA" sz="2200" dirty="0"/>
              <a:t>Python has several built-in modules that contain </a:t>
            </a:r>
            <a:r>
              <a:rPr lang="en-US" sz="2200" dirty="0"/>
              <a:t>functions, classes, variables, and constants that can be used once the module is imported, such as the math module.</a:t>
            </a:r>
            <a:endParaRPr lang="en-CA" sz="2200" dirty="0"/>
          </a:p>
        </p:txBody>
      </p:sp>
    </p:spTree>
    <p:extLst>
      <p:ext uri="{BB962C8B-B14F-4D97-AF65-F5344CB8AC3E}">
        <p14:creationId xmlns:p14="http://schemas.microsoft.com/office/powerpoint/2010/main" val="22004780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8188-66EC-4A2B-86F8-4353619554BD}"/>
              </a:ext>
            </a:extLst>
          </p:cNvPr>
          <p:cNvSpPr>
            <a:spLocks noGrp="1"/>
          </p:cNvSpPr>
          <p:nvPr>
            <p:ph type="title"/>
          </p:nvPr>
        </p:nvSpPr>
        <p:spPr/>
        <p:txBody>
          <a:bodyPr/>
          <a:lstStyle/>
          <a:p>
            <a:r>
              <a:rPr lang="en-US" dirty="0"/>
              <a:t>Python Modules and Packages</a:t>
            </a:r>
            <a:endParaRPr lang="en-CA" dirty="0"/>
          </a:p>
        </p:txBody>
      </p:sp>
      <p:sp>
        <p:nvSpPr>
          <p:cNvPr id="3" name="Content Placeholder 2">
            <a:extLst>
              <a:ext uri="{FF2B5EF4-FFF2-40B4-BE49-F238E27FC236}">
                <a16:creationId xmlns:a16="http://schemas.microsoft.com/office/drawing/2014/main" id="{6E95C9A7-B79C-49D9-BD7F-F4F024D0FD08}"/>
              </a:ext>
            </a:extLst>
          </p:cNvPr>
          <p:cNvSpPr>
            <a:spLocks noGrp="1"/>
          </p:cNvSpPr>
          <p:nvPr>
            <p:ph idx="1"/>
          </p:nvPr>
        </p:nvSpPr>
        <p:spPr/>
        <p:txBody>
          <a:bodyPr>
            <a:normAutofit/>
          </a:bodyPr>
          <a:lstStyle/>
          <a:p>
            <a:pPr algn="justLow"/>
            <a:r>
              <a:rPr lang="en-US" sz="2400" dirty="0"/>
              <a:t>There are many other packages available that people have open-sourced and shared on PyPI.</a:t>
            </a:r>
          </a:p>
          <a:p>
            <a:pPr algn="justLow"/>
            <a:r>
              <a:rPr lang="en-US" sz="2400" dirty="0"/>
              <a:t>Python Package Index (PyPI) is a repository of open-source Python packages supplied by the worldwide community of Python developers.</a:t>
            </a:r>
          </a:p>
          <a:p>
            <a:pPr algn="justLow"/>
            <a:r>
              <a:rPr lang="en-US" sz="2400" dirty="0"/>
              <a:t>We can use </a:t>
            </a:r>
            <a:r>
              <a:rPr lang="en-US" sz="2400" b="1" dirty="0"/>
              <a:t>pip install </a:t>
            </a:r>
            <a:r>
              <a:rPr lang="en-US" sz="2400" dirty="0"/>
              <a:t>at the command line to install the packages available in PyPI.</a:t>
            </a:r>
          </a:p>
          <a:p>
            <a:pPr algn="justLow"/>
            <a:r>
              <a:rPr lang="en-US" sz="2400" dirty="0"/>
              <a:t>pip is the package installer for python, which gets installed with Anaconda distribution (You already have it). </a:t>
            </a:r>
          </a:p>
          <a:p>
            <a:pPr algn="justLow"/>
            <a:r>
              <a:rPr lang="en-US" sz="2400" dirty="0"/>
              <a:t>To install a package through command line:</a:t>
            </a:r>
          </a:p>
          <a:p>
            <a:pPr marL="0" indent="0" algn="justLow">
              <a:buNone/>
            </a:pPr>
            <a:r>
              <a:rPr lang="en-US" sz="2400" dirty="0"/>
              <a:t>&gt; pip install package_name</a:t>
            </a:r>
          </a:p>
        </p:txBody>
      </p:sp>
    </p:spTree>
    <p:extLst>
      <p:ext uri="{BB962C8B-B14F-4D97-AF65-F5344CB8AC3E}">
        <p14:creationId xmlns:p14="http://schemas.microsoft.com/office/powerpoint/2010/main" val="1366345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CDE3F-A712-48F9-A0E7-F6F336997493}"/>
              </a:ext>
            </a:extLst>
          </p:cNvPr>
          <p:cNvSpPr>
            <a:spLocks noGrp="1"/>
          </p:cNvSpPr>
          <p:nvPr>
            <p:ph type="title"/>
          </p:nvPr>
        </p:nvSpPr>
        <p:spPr/>
        <p:txBody>
          <a:bodyPr/>
          <a:lstStyle/>
          <a:p>
            <a:r>
              <a:rPr lang="en-US" dirty="0"/>
              <a:t>Create Modules and Packages</a:t>
            </a:r>
            <a:endParaRPr lang="en-CA" dirty="0"/>
          </a:p>
        </p:txBody>
      </p:sp>
      <p:sp>
        <p:nvSpPr>
          <p:cNvPr id="3" name="Content Placeholder 2">
            <a:extLst>
              <a:ext uri="{FF2B5EF4-FFF2-40B4-BE49-F238E27FC236}">
                <a16:creationId xmlns:a16="http://schemas.microsoft.com/office/drawing/2014/main" id="{EE67E1E7-CC31-42C2-B3F7-A161CB95B8F1}"/>
              </a:ext>
            </a:extLst>
          </p:cNvPr>
          <p:cNvSpPr>
            <a:spLocks noGrp="1"/>
          </p:cNvSpPr>
          <p:nvPr>
            <p:ph idx="1"/>
          </p:nvPr>
        </p:nvSpPr>
        <p:spPr>
          <a:xfrm>
            <a:off x="457200" y="1600200"/>
            <a:ext cx="8229600" cy="4983162"/>
          </a:xfrm>
        </p:spPr>
        <p:txBody>
          <a:bodyPr>
            <a:noAutofit/>
          </a:bodyPr>
          <a:lstStyle/>
          <a:p>
            <a:r>
              <a:rPr lang="en-US" sz="2200" dirty="0"/>
              <a:t>We learnt how to import python built-in modules, and how to install modules/packages available in PyPI, but how do we create our own modules and packages and why we do that?</a:t>
            </a:r>
          </a:p>
          <a:p>
            <a:r>
              <a:rPr lang="en-US" sz="2200" dirty="0"/>
              <a:t>Modules allow us to split a large piece of code written in one script into several files (modules) for easier maintenance and reusability of the code </a:t>
            </a:r>
          </a:p>
          <a:p>
            <a:r>
              <a:rPr lang="en-US" sz="2200" dirty="0"/>
              <a:t>We can create modules (.py files) using Notepad for Windows users and TextEdit for Mac users.</a:t>
            </a:r>
          </a:p>
          <a:p>
            <a:r>
              <a:rPr lang="en-US" sz="2200" dirty="0"/>
              <a:t>We can create packages with these three step: </a:t>
            </a:r>
          </a:p>
          <a:p>
            <a:pPr marL="914400" lvl="1" indent="-457200">
              <a:buFont typeface="+mj-lt"/>
              <a:buAutoNum type="arabicPeriod"/>
            </a:pPr>
            <a:r>
              <a:rPr lang="en-US" sz="2000" dirty="0"/>
              <a:t>Create a directory and give it your package’s name</a:t>
            </a:r>
          </a:p>
          <a:p>
            <a:pPr marL="914400" lvl="1" indent="-457200">
              <a:buFont typeface="+mj-lt"/>
              <a:buAutoNum type="arabicPeriod"/>
            </a:pPr>
            <a:r>
              <a:rPr lang="en-US" sz="2000" dirty="0"/>
              <a:t>Put your modules in it. </a:t>
            </a:r>
          </a:p>
          <a:p>
            <a:pPr marL="914400" lvl="1" indent="-457200">
              <a:buFont typeface="+mj-lt"/>
              <a:buAutoNum type="arabicPeriod"/>
            </a:pPr>
            <a:r>
              <a:rPr lang="en-US" sz="2000" dirty="0"/>
              <a:t>Create a </a:t>
            </a:r>
            <a:r>
              <a:rPr lang="en-US" sz="2000" b="1" dirty="0"/>
              <a:t>__init__.py </a:t>
            </a:r>
            <a:r>
              <a:rPr lang="en-US" sz="2000" dirty="0"/>
              <a:t>file in the directory which makes Python know that this directory is a Python package directory.</a:t>
            </a:r>
          </a:p>
        </p:txBody>
      </p:sp>
    </p:spTree>
    <p:extLst>
      <p:ext uri="{BB962C8B-B14F-4D97-AF65-F5344CB8AC3E}">
        <p14:creationId xmlns:p14="http://schemas.microsoft.com/office/powerpoint/2010/main" val="17844559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861A-2CD0-415B-A8AA-F7EF01D76B3B}"/>
              </a:ext>
            </a:extLst>
          </p:cNvPr>
          <p:cNvSpPr>
            <a:spLocks noGrp="1"/>
          </p:cNvSpPr>
          <p:nvPr>
            <p:ph type="title"/>
          </p:nvPr>
        </p:nvSpPr>
        <p:spPr/>
        <p:txBody>
          <a:bodyPr/>
          <a:lstStyle/>
          <a:p>
            <a:r>
              <a:rPr lang="en-US" dirty="0"/>
              <a:t>Packages and Sub-packages</a:t>
            </a:r>
            <a:endParaRPr lang="en-CA" dirty="0"/>
          </a:p>
        </p:txBody>
      </p:sp>
      <p:pic>
        <p:nvPicPr>
          <p:cNvPr id="4" name="Content Placeholder 3">
            <a:extLst>
              <a:ext uri="{FF2B5EF4-FFF2-40B4-BE49-F238E27FC236}">
                <a16:creationId xmlns:a16="http://schemas.microsoft.com/office/drawing/2014/main" id="{04E9BF84-B3A7-4737-BB3B-73C354FB400B}"/>
              </a:ext>
            </a:extLst>
          </p:cNvPr>
          <p:cNvPicPr>
            <a:picLocks noGrp="1" noChangeAspect="1"/>
          </p:cNvPicPr>
          <p:nvPr>
            <p:ph idx="1"/>
          </p:nvPr>
        </p:nvPicPr>
        <p:blipFill>
          <a:blip r:embed="rId2"/>
          <a:stretch>
            <a:fillRect/>
          </a:stretch>
        </p:blipFill>
        <p:spPr>
          <a:xfrm>
            <a:off x="876300" y="1600200"/>
            <a:ext cx="7391400" cy="4876800"/>
          </a:xfrm>
          <a:prstGeom prst="rect">
            <a:avLst/>
          </a:prstGeom>
        </p:spPr>
      </p:pic>
    </p:spTree>
    <p:extLst>
      <p:ext uri="{BB962C8B-B14F-4D97-AF65-F5344CB8AC3E}">
        <p14:creationId xmlns:p14="http://schemas.microsoft.com/office/powerpoint/2010/main" val="2946174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Prompt Basics</a:t>
            </a:r>
          </a:p>
        </p:txBody>
      </p:sp>
      <p:sp>
        <p:nvSpPr>
          <p:cNvPr id="3" name="Content Placeholder 2"/>
          <p:cNvSpPr>
            <a:spLocks noGrp="1"/>
          </p:cNvSpPr>
          <p:nvPr>
            <p:ph idx="1"/>
          </p:nvPr>
        </p:nvSpPr>
        <p:spPr>
          <a:xfrm>
            <a:off x="457200" y="1530016"/>
            <a:ext cx="5410200" cy="4794584"/>
          </a:xfrm>
        </p:spPr>
        <p:txBody>
          <a:bodyPr>
            <a:normAutofit/>
          </a:bodyPr>
          <a:lstStyle/>
          <a:p>
            <a:pPr algn="justLow"/>
            <a:r>
              <a:rPr lang="en-US" sz="2000" b="1" dirty="0"/>
              <a:t>Command Prompts</a:t>
            </a:r>
            <a:r>
              <a:rPr lang="en-US" sz="2000" dirty="0"/>
              <a:t> is a command line interface used to execute commands in your operating system (Windows, MacOS).</a:t>
            </a:r>
          </a:p>
          <a:p>
            <a:pPr algn="justLow"/>
            <a:r>
              <a:rPr lang="en-US" sz="2000" dirty="0"/>
              <a:t>From the </a:t>
            </a:r>
            <a:r>
              <a:rPr lang="en-US" sz="2000" b="1" dirty="0"/>
              <a:t>Command Prompts</a:t>
            </a:r>
            <a:r>
              <a:rPr lang="en-US" sz="2000" dirty="0"/>
              <a:t>, you can navigate through files and folders on your computer, just as you would do with your mouse. The difference is that the </a:t>
            </a:r>
            <a:r>
              <a:rPr lang="en-US" sz="2000" b="1" dirty="0"/>
              <a:t>Command Prompts </a:t>
            </a:r>
            <a:r>
              <a:rPr lang="en-US" sz="2000" dirty="0"/>
              <a:t>is fully text-based.</a:t>
            </a:r>
          </a:p>
          <a:p>
            <a:pPr algn="justLow"/>
            <a:r>
              <a:rPr lang="en-US" sz="2000" dirty="0"/>
              <a:t>Windows users: To get to the command prompt go to Start -&gt; Search -&gt; type ‘</a:t>
            </a:r>
            <a:r>
              <a:rPr lang="en-US" sz="2000" dirty="0" err="1"/>
              <a:t>cmd</a:t>
            </a:r>
            <a:r>
              <a:rPr lang="en-US" sz="2000" dirty="0"/>
              <a:t>’ and click on command prompt.</a:t>
            </a:r>
          </a:p>
          <a:p>
            <a:pPr algn="justLow"/>
            <a:r>
              <a:rPr lang="en-US" sz="2000" dirty="0"/>
              <a:t>MacOS: To get to the command prompt (called terminal) go to Search -&gt; type ‘terminal’ and click on terminal.</a:t>
            </a:r>
          </a:p>
          <a:p>
            <a:endParaRPr lang="en-US" sz="2000" dirty="0"/>
          </a:p>
          <a:p>
            <a:endParaRPr lang="en-US" sz="2000" dirty="0"/>
          </a:p>
          <a:p>
            <a:pPr marL="0" indent="0">
              <a:buNone/>
            </a:pPr>
            <a:endParaRPr lang="en-US" sz="20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1530016"/>
            <a:ext cx="28194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4114800"/>
            <a:ext cx="2819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9670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A393D-8808-4596-9990-01E3E197A29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4C485F5-8F47-47C2-941C-BDDD75076F90}"/>
              </a:ext>
            </a:extLst>
          </p:cNvPr>
          <p:cNvSpPr>
            <a:spLocks noGrp="1"/>
          </p:cNvSpPr>
          <p:nvPr>
            <p:ph idx="1"/>
          </p:nvPr>
        </p:nvSpPr>
        <p:spPr/>
        <p:txBody>
          <a:bodyPr/>
          <a:lstStyle/>
          <a:p>
            <a:r>
              <a:rPr lang="en-CA" dirty="0">
                <a:hlinkClick r:id="rId2"/>
              </a:rPr>
              <a:t>https://en.wikiversity.org/wiki/Python_Programming</a:t>
            </a:r>
            <a:endParaRPr lang="en-US" dirty="0"/>
          </a:p>
          <a:p>
            <a:endParaRPr lang="en-CA" dirty="0"/>
          </a:p>
        </p:txBody>
      </p:sp>
    </p:spTree>
    <p:extLst>
      <p:ext uri="{BB962C8B-B14F-4D97-AF65-F5344CB8AC3E}">
        <p14:creationId xmlns:p14="http://schemas.microsoft.com/office/powerpoint/2010/main" val="4480801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43F66-8972-46DD-BD67-653E0E815FA8}"/>
              </a:ext>
            </a:extLst>
          </p:cNvPr>
          <p:cNvSpPr>
            <a:spLocks noGrp="1"/>
          </p:cNvSpPr>
          <p:nvPr>
            <p:ph type="title"/>
          </p:nvPr>
        </p:nvSpPr>
        <p:spPr/>
        <p:txBody>
          <a:bodyPr/>
          <a:lstStyle/>
          <a:p>
            <a:r>
              <a:rPr lang="en-US" dirty="0"/>
              <a:t>Lecture 5</a:t>
            </a:r>
            <a:endParaRPr lang="en-CA" dirty="0"/>
          </a:p>
        </p:txBody>
      </p:sp>
      <p:sp>
        <p:nvSpPr>
          <p:cNvPr id="3" name="Content Placeholder 2">
            <a:extLst>
              <a:ext uri="{FF2B5EF4-FFF2-40B4-BE49-F238E27FC236}">
                <a16:creationId xmlns:a16="http://schemas.microsoft.com/office/drawing/2014/main" id="{27EA8ED7-21FA-4C7F-B03E-4EEBA734D160}"/>
              </a:ext>
            </a:extLst>
          </p:cNvPr>
          <p:cNvSpPr>
            <a:spLocks noGrp="1"/>
          </p:cNvSpPr>
          <p:nvPr>
            <p:ph idx="1"/>
          </p:nvPr>
        </p:nvSpPr>
        <p:spPr/>
        <p:txBody>
          <a:bodyPr/>
          <a:lstStyle/>
          <a:p>
            <a:endParaRPr lang="en-US" dirty="0"/>
          </a:p>
          <a:p>
            <a:r>
              <a:rPr lang="en-US" dirty="0"/>
              <a:t>Project I </a:t>
            </a:r>
          </a:p>
          <a:p>
            <a:r>
              <a:rPr lang="en-US" dirty="0"/>
              <a:t>Project II</a:t>
            </a:r>
          </a:p>
          <a:p>
            <a:r>
              <a:rPr lang="en-US" dirty="0"/>
              <a:t>Project III</a:t>
            </a:r>
          </a:p>
        </p:txBody>
      </p:sp>
    </p:spTree>
    <p:extLst>
      <p:ext uri="{BB962C8B-B14F-4D97-AF65-F5344CB8AC3E}">
        <p14:creationId xmlns:p14="http://schemas.microsoft.com/office/powerpoint/2010/main" val="23765551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38C53-7744-4049-8E43-CADA2E9A0AF0}"/>
              </a:ext>
            </a:extLst>
          </p:cNvPr>
          <p:cNvSpPr>
            <a:spLocks noGrp="1"/>
          </p:cNvSpPr>
          <p:nvPr>
            <p:ph type="title"/>
          </p:nvPr>
        </p:nvSpPr>
        <p:spPr/>
        <p:txBody>
          <a:bodyPr/>
          <a:lstStyle/>
          <a:p>
            <a:r>
              <a:rPr lang="en-CA" dirty="0"/>
              <a:t>Handling Exceptions</a:t>
            </a:r>
          </a:p>
        </p:txBody>
      </p:sp>
      <p:sp>
        <p:nvSpPr>
          <p:cNvPr id="8" name="Rectangle: Rounded Corners 7">
            <a:extLst>
              <a:ext uri="{FF2B5EF4-FFF2-40B4-BE49-F238E27FC236}">
                <a16:creationId xmlns:a16="http://schemas.microsoft.com/office/drawing/2014/main" id="{AC90BC1F-FAD5-4726-B03D-9ED263FBC0AD}"/>
              </a:ext>
            </a:extLst>
          </p:cNvPr>
          <p:cNvSpPr/>
          <p:nvPr/>
        </p:nvSpPr>
        <p:spPr>
          <a:xfrm>
            <a:off x="2514600" y="1981200"/>
            <a:ext cx="990600" cy="345783"/>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a:solidFill>
                  <a:schemeClr val="tx1"/>
                </a:solidFill>
              </a:rPr>
              <a:t>try:</a:t>
            </a:r>
          </a:p>
        </p:txBody>
      </p:sp>
      <p:sp>
        <p:nvSpPr>
          <p:cNvPr id="10" name="Rectangle: Rounded Corners 9">
            <a:extLst>
              <a:ext uri="{FF2B5EF4-FFF2-40B4-BE49-F238E27FC236}">
                <a16:creationId xmlns:a16="http://schemas.microsoft.com/office/drawing/2014/main" id="{61375D8B-4FDB-44DA-A737-9F1EFB269A76}"/>
              </a:ext>
            </a:extLst>
          </p:cNvPr>
          <p:cNvSpPr/>
          <p:nvPr/>
        </p:nvSpPr>
        <p:spPr>
          <a:xfrm>
            <a:off x="2514600" y="3175778"/>
            <a:ext cx="990600" cy="345783"/>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a:solidFill>
                  <a:schemeClr val="tx1"/>
                </a:solidFill>
              </a:rPr>
              <a:t>except:</a:t>
            </a:r>
          </a:p>
        </p:txBody>
      </p:sp>
      <p:sp>
        <p:nvSpPr>
          <p:cNvPr id="11" name="Rectangle: Rounded Corners 10">
            <a:extLst>
              <a:ext uri="{FF2B5EF4-FFF2-40B4-BE49-F238E27FC236}">
                <a16:creationId xmlns:a16="http://schemas.microsoft.com/office/drawing/2014/main" id="{07298F9F-D78B-4F53-8129-048FC1AED7F6}"/>
              </a:ext>
            </a:extLst>
          </p:cNvPr>
          <p:cNvSpPr/>
          <p:nvPr/>
        </p:nvSpPr>
        <p:spPr>
          <a:xfrm>
            <a:off x="2514600" y="4394978"/>
            <a:ext cx="990600" cy="345783"/>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a:solidFill>
                  <a:schemeClr val="tx1"/>
                </a:solidFill>
              </a:rPr>
              <a:t>else:</a:t>
            </a:r>
          </a:p>
        </p:txBody>
      </p:sp>
      <p:sp>
        <p:nvSpPr>
          <p:cNvPr id="12" name="Rectangle: Rounded Corners 11">
            <a:extLst>
              <a:ext uri="{FF2B5EF4-FFF2-40B4-BE49-F238E27FC236}">
                <a16:creationId xmlns:a16="http://schemas.microsoft.com/office/drawing/2014/main" id="{7E700DA8-F8EE-48A8-BEF0-26DF29F38B76}"/>
              </a:ext>
            </a:extLst>
          </p:cNvPr>
          <p:cNvSpPr/>
          <p:nvPr/>
        </p:nvSpPr>
        <p:spPr>
          <a:xfrm>
            <a:off x="2514600" y="5599617"/>
            <a:ext cx="990600" cy="345783"/>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a:solidFill>
                  <a:schemeClr val="tx1"/>
                </a:solidFill>
              </a:rPr>
              <a:t>finally:</a:t>
            </a:r>
          </a:p>
        </p:txBody>
      </p:sp>
      <p:sp>
        <p:nvSpPr>
          <p:cNvPr id="14" name="Rectangle: Rounded Corners 13">
            <a:extLst>
              <a:ext uri="{FF2B5EF4-FFF2-40B4-BE49-F238E27FC236}">
                <a16:creationId xmlns:a16="http://schemas.microsoft.com/office/drawing/2014/main" id="{C300F90A-35F4-4F1C-A0EB-4E5EC988447F}"/>
              </a:ext>
            </a:extLst>
          </p:cNvPr>
          <p:cNvSpPr/>
          <p:nvPr/>
        </p:nvSpPr>
        <p:spPr>
          <a:xfrm>
            <a:off x="3962400" y="2326983"/>
            <a:ext cx="3886200" cy="684000"/>
          </a:xfrm>
          <a:prstGeom prst="roundRect">
            <a:avLst/>
          </a:prstGeom>
          <a:ln>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CA" sz="2200" dirty="0"/>
              <a:t>Run this code </a:t>
            </a:r>
            <a:br>
              <a:rPr lang="en-CA" sz="2200" dirty="0"/>
            </a:br>
            <a:r>
              <a:rPr lang="en-CA" sz="2200" dirty="0"/>
              <a:t>(might have exception)</a:t>
            </a:r>
          </a:p>
        </p:txBody>
      </p:sp>
      <p:sp>
        <p:nvSpPr>
          <p:cNvPr id="15" name="Rectangle: Rounded Corners 14">
            <a:extLst>
              <a:ext uri="{FF2B5EF4-FFF2-40B4-BE49-F238E27FC236}">
                <a16:creationId xmlns:a16="http://schemas.microsoft.com/office/drawing/2014/main" id="{8B96A353-C949-47B6-BC3E-47AC6F2AD40E}"/>
              </a:ext>
            </a:extLst>
          </p:cNvPr>
          <p:cNvSpPr/>
          <p:nvPr/>
        </p:nvSpPr>
        <p:spPr>
          <a:xfrm>
            <a:off x="3962400" y="3521561"/>
            <a:ext cx="3886200" cy="684000"/>
          </a:xfrm>
          <a:prstGeom prst="roundRect">
            <a:avLst/>
          </a:prstGeom>
          <a:ln>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CA" sz="2200" dirty="0"/>
              <a:t>Execute this code when there is an exception in </a:t>
            </a:r>
            <a:r>
              <a:rPr lang="en-CA" sz="2200" b="1" dirty="0"/>
              <a:t>try </a:t>
            </a:r>
            <a:r>
              <a:rPr lang="en-CA" sz="2200" dirty="0"/>
              <a:t>block</a:t>
            </a:r>
            <a:endParaRPr lang="en-CA" sz="2200" b="1" dirty="0"/>
          </a:p>
        </p:txBody>
      </p:sp>
      <p:sp>
        <p:nvSpPr>
          <p:cNvPr id="16" name="Rectangle: Rounded Corners 15">
            <a:extLst>
              <a:ext uri="{FF2B5EF4-FFF2-40B4-BE49-F238E27FC236}">
                <a16:creationId xmlns:a16="http://schemas.microsoft.com/office/drawing/2014/main" id="{A5D001D9-F6F2-4CA9-8D34-1919BA3878BC}"/>
              </a:ext>
            </a:extLst>
          </p:cNvPr>
          <p:cNvSpPr/>
          <p:nvPr/>
        </p:nvSpPr>
        <p:spPr>
          <a:xfrm>
            <a:off x="3962400" y="4741065"/>
            <a:ext cx="3886200" cy="684000"/>
          </a:xfrm>
          <a:prstGeom prst="roundRect">
            <a:avLst/>
          </a:prstGeom>
          <a:ln>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CA" sz="2200" dirty="0"/>
              <a:t>Execute this code when there is NO exception in </a:t>
            </a:r>
            <a:r>
              <a:rPr lang="en-CA" sz="2200" b="1" dirty="0"/>
              <a:t>try </a:t>
            </a:r>
            <a:r>
              <a:rPr lang="en-CA" sz="2200" dirty="0"/>
              <a:t>block</a:t>
            </a:r>
            <a:endParaRPr lang="en-CA" sz="2200" b="1" dirty="0"/>
          </a:p>
        </p:txBody>
      </p:sp>
      <p:sp>
        <p:nvSpPr>
          <p:cNvPr id="17" name="Rectangle: Rounded Corners 16">
            <a:extLst>
              <a:ext uri="{FF2B5EF4-FFF2-40B4-BE49-F238E27FC236}">
                <a16:creationId xmlns:a16="http://schemas.microsoft.com/office/drawing/2014/main" id="{4C22A41E-587F-4C8B-8049-349DFE89CF78}"/>
              </a:ext>
            </a:extLst>
          </p:cNvPr>
          <p:cNvSpPr/>
          <p:nvPr/>
        </p:nvSpPr>
        <p:spPr>
          <a:xfrm>
            <a:off x="3962400" y="5945400"/>
            <a:ext cx="3886200" cy="684000"/>
          </a:xfrm>
          <a:prstGeom prst="roundRect">
            <a:avLst/>
          </a:prstGeom>
          <a:ln>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CA" sz="2200" dirty="0"/>
              <a:t>Always run this code</a:t>
            </a:r>
          </a:p>
        </p:txBody>
      </p:sp>
      <p:sp>
        <p:nvSpPr>
          <p:cNvPr id="19" name="Left Brace 18">
            <a:extLst>
              <a:ext uri="{FF2B5EF4-FFF2-40B4-BE49-F238E27FC236}">
                <a16:creationId xmlns:a16="http://schemas.microsoft.com/office/drawing/2014/main" id="{D0FDEAF2-821D-4410-9655-2A5E27E55F2F}"/>
              </a:ext>
            </a:extLst>
          </p:cNvPr>
          <p:cNvSpPr/>
          <p:nvPr/>
        </p:nvSpPr>
        <p:spPr>
          <a:xfrm>
            <a:off x="3657600" y="2326983"/>
            <a:ext cx="152400" cy="684000"/>
          </a:xfrm>
          <a:prstGeom prst="leftBrace">
            <a:avLst/>
          </a:prstGeom>
          <a:ln w="38100">
            <a:solidFill>
              <a:schemeClr val="accent1">
                <a:lumMod val="7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20" name="Left Brace 19">
            <a:extLst>
              <a:ext uri="{FF2B5EF4-FFF2-40B4-BE49-F238E27FC236}">
                <a16:creationId xmlns:a16="http://schemas.microsoft.com/office/drawing/2014/main" id="{9CB8A402-F0B5-4B01-BFB2-24B20ED7ADA0}"/>
              </a:ext>
            </a:extLst>
          </p:cNvPr>
          <p:cNvSpPr/>
          <p:nvPr/>
        </p:nvSpPr>
        <p:spPr>
          <a:xfrm>
            <a:off x="3657600" y="3521561"/>
            <a:ext cx="152400" cy="684000"/>
          </a:xfrm>
          <a:prstGeom prst="leftBrace">
            <a:avLst/>
          </a:prstGeom>
          <a:ln w="38100">
            <a:solidFill>
              <a:schemeClr val="accent1">
                <a:lumMod val="7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21" name="Left Brace 20">
            <a:extLst>
              <a:ext uri="{FF2B5EF4-FFF2-40B4-BE49-F238E27FC236}">
                <a16:creationId xmlns:a16="http://schemas.microsoft.com/office/drawing/2014/main" id="{FF76CF9C-5971-4DD4-906A-2ADA4E40A8FC}"/>
              </a:ext>
            </a:extLst>
          </p:cNvPr>
          <p:cNvSpPr/>
          <p:nvPr/>
        </p:nvSpPr>
        <p:spPr>
          <a:xfrm>
            <a:off x="3657600" y="4740761"/>
            <a:ext cx="152400" cy="684000"/>
          </a:xfrm>
          <a:prstGeom prst="leftBrace">
            <a:avLst/>
          </a:prstGeom>
          <a:ln w="38100">
            <a:solidFill>
              <a:schemeClr val="accent1">
                <a:lumMod val="7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22" name="Left Brace 21">
            <a:extLst>
              <a:ext uri="{FF2B5EF4-FFF2-40B4-BE49-F238E27FC236}">
                <a16:creationId xmlns:a16="http://schemas.microsoft.com/office/drawing/2014/main" id="{712A9F04-1AAD-43FB-BC12-3BA798554B76}"/>
              </a:ext>
            </a:extLst>
          </p:cNvPr>
          <p:cNvSpPr/>
          <p:nvPr/>
        </p:nvSpPr>
        <p:spPr>
          <a:xfrm>
            <a:off x="3657600" y="5945400"/>
            <a:ext cx="152400" cy="684000"/>
          </a:xfrm>
          <a:prstGeom prst="leftBrace">
            <a:avLst/>
          </a:prstGeom>
          <a:ln w="38100">
            <a:solidFill>
              <a:schemeClr val="accent1">
                <a:lumMod val="7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01626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Prompt Basics</a:t>
            </a:r>
          </a:p>
        </p:txBody>
      </p:sp>
      <p:sp>
        <p:nvSpPr>
          <p:cNvPr id="3" name="Content Placeholder 2"/>
          <p:cNvSpPr>
            <a:spLocks noGrp="1"/>
          </p:cNvSpPr>
          <p:nvPr>
            <p:ph idx="1"/>
          </p:nvPr>
        </p:nvSpPr>
        <p:spPr>
          <a:xfrm>
            <a:off x="457201" y="1219200"/>
            <a:ext cx="4952999" cy="5181600"/>
          </a:xfrm>
        </p:spPr>
        <p:txBody>
          <a:bodyPr>
            <a:normAutofit/>
          </a:bodyPr>
          <a:lstStyle/>
          <a:p>
            <a:r>
              <a:rPr lang="en-US" sz="2000" dirty="0"/>
              <a:t>Display current directory</a:t>
            </a:r>
          </a:p>
          <a:p>
            <a:pPr lvl="1">
              <a:buFont typeface="Wingdings" panose="05000000000000000000" pitchFamily="2" charset="2"/>
              <a:buChar char="Ø"/>
            </a:pPr>
            <a:r>
              <a:rPr lang="en-US" sz="2000" b="1" dirty="0"/>
              <a:t>cd </a:t>
            </a:r>
            <a:r>
              <a:rPr lang="en-US" sz="2000" dirty="0"/>
              <a:t>                (Windows)</a:t>
            </a:r>
          </a:p>
          <a:p>
            <a:pPr lvl="1">
              <a:buFont typeface="Wingdings" panose="05000000000000000000" pitchFamily="2" charset="2"/>
              <a:buChar char="Ø"/>
            </a:pPr>
            <a:r>
              <a:rPr lang="en-US" sz="2000" b="1" dirty="0" err="1"/>
              <a:t>pwd</a:t>
            </a:r>
            <a:r>
              <a:rPr lang="en-US" sz="2000" b="1" dirty="0"/>
              <a:t> </a:t>
            </a:r>
            <a:r>
              <a:rPr lang="en-US" sz="2000" dirty="0"/>
              <a:t>            (MacOS)</a:t>
            </a:r>
          </a:p>
          <a:p>
            <a:r>
              <a:rPr lang="en-US" sz="2000" dirty="0"/>
              <a:t>Show all the files and folder located at the current directory </a:t>
            </a:r>
          </a:p>
          <a:p>
            <a:pPr lvl="1">
              <a:buFont typeface="Wingdings" panose="05000000000000000000" pitchFamily="2" charset="2"/>
              <a:buChar char="Ø"/>
            </a:pPr>
            <a:r>
              <a:rPr lang="en-US" sz="2000" b="1" dirty="0" err="1"/>
              <a:t>dir</a:t>
            </a:r>
            <a:r>
              <a:rPr lang="en-US" sz="2000" dirty="0"/>
              <a:t>                (Windows)</a:t>
            </a:r>
          </a:p>
          <a:p>
            <a:pPr lvl="1">
              <a:buFont typeface="Wingdings" panose="05000000000000000000" pitchFamily="2" charset="2"/>
              <a:buChar char="Ø"/>
            </a:pPr>
            <a:r>
              <a:rPr lang="en-US" sz="2000" b="1" dirty="0"/>
              <a:t>ls </a:t>
            </a:r>
            <a:r>
              <a:rPr lang="en-US" sz="2000" dirty="0"/>
              <a:t>                 (MacOS)</a:t>
            </a:r>
          </a:p>
          <a:p>
            <a:r>
              <a:rPr lang="en-US" sz="2000" dirty="0"/>
              <a:t>Move to a folder in your current directory</a:t>
            </a:r>
          </a:p>
          <a:p>
            <a:pPr lvl="1">
              <a:buFont typeface="Wingdings" panose="05000000000000000000" pitchFamily="2" charset="2"/>
              <a:buChar char="Ø"/>
            </a:pPr>
            <a:r>
              <a:rPr lang="en-US" sz="2000" b="1" dirty="0"/>
              <a:t>cd</a:t>
            </a:r>
            <a:r>
              <a:rPr lang="en-US" sz="2000" dirty="0"/>
              <a:t> Desktop </a:t>
            </a:r>
          </a:p>
          <a:p>
            <a:r>
              <a:rPr lang="en-US" sz="2000" dirty="0"/>
              <a:t>Go back up a directory </a:t>
            </a:r>
          </a:p>
          <a:p>
            <a:pPr lvl="1">
              <a:buFont typeface="Wingdings" panose="05000000000000000000" pitchFamily="2" charset="2"/>
              <a:buChar char="Ø"/>
            </a:pPr>
            <a:r>
              <a:rPr lang="en-US" sz="2000" b="1" dirty="0"/>
              <a:t>cd .. </a:t>
            </a:r>
          </a:p>
          <a:p>
            <a:r>
              <a:rPr lang="en-US" sz="2000" dirty="0"/>
              <a:t>Clean the command line screen</a:t>
            </a:r>
          </a:p>
          <a:p>
            <a:pPr lvl="1">
              <a:buFont typeface="Wingdings" panose="05000000000000000000" pitchFamily="2" charset="2"/>
              <a:buChar char="Ø"/>
            </a:pPr>
            <a:r>
              <a:rPr lang="en-US" sz="2000" b="1" dirty="0" err="1"/>
              <a:t>cls</a:t>
            </a:r>
            <a:r>
              <a:rPr lang="en-US" sz="2000" dirty="0"/>
              <a:t>  	  (Windows)</a:t>
            </a:r>
          </a:p>
          <a:p>
            <a:pPr lvl="1">
              <a:buFont typeface="Wingdings" panose="05000000000000000000" pitchFamily="2" charset="2"/>
              <a:buChar char="Ø"/>
            </a:pPr>
            <a:r>
              <a:rPr lang="en-US" sz="2000" b="1" dirty="0"/>
              <a:t>clear</a:t>
            </a:r>
            <a:r>
              <a:rPr lang="en-US" sz="2000" dirty="0"/>
              <a:t>            (MacOS)</a:t>
            </a:r>
          </a:p>
          <a:p>
            <a:endParaRPr lang="en-US" sz="2000" dirty="0"/>
          </a:p>
        </p:txBody>
      </p:sp>
      <p:pic>
        <p:nvPicPr>
          <p:cNvPr id="4" name="Picture 3">
            <a:extLst>
              <a:ext uri="{FF2B5EF4-FFF2-40B4-BE49-F238E27FC236}">
                <a16:creationId xmlns:a16="http://schemas.microsoft.com/office/drawing/2014/main" id="{8B2BDB5A-4BC1-403B-84B2-4F05E05CD131}"/>
              </a:ext>
            </a:extLst>
          </p:cNvPr>
          <p:cNvPicPr>
            <a:picLocks noChangeAspect="1"/>
          </p:cNvPicPr>
          <p:nvPr/>
        </p:nvPicPr>
        <p:blipFill>
          <a:blip r:embed="rId2"/>
          <a:stretch>
            <a:fillRect/>
          </a:stretch>
        </p:blipFill>
        <p:spPr>
          <a:xfrm>
            <a:off x="5410200" y="1219200"/>
            <a:ext cx="3669632" cy="1219200"/>
          </a:xfrm>
          <a:prstGeom prst="rect">
            <a:avLst/>
          </a:prstGeom>
        </p:spPr>
      </p:pic>
      <p:pic>
        <p:nvPicPr>
          <p:cNvPr id="5" name="Picture 4">
            <a:extLst>
              <a:ext uri="{FF2B5EF4-FFF2-40B4-BE49-F238E27FC236}">
                <a16:creationId xmlns:a16="http://schemas.microsoft.com/office/drawing/2014/main" id="{DACCF200-09DD-434C-8F7C-0D3C43B8708D}"/>
              </a:ext>
            </a:extLst>
          </p:cNvPr>
          <p:cNvPicPr>
            <a:picLocks noChangeAspect="1"/>
          </p:cNvPicPr>
          <p:nvPr/>
        </p:nvPicPr>
        <p:blipFill>
          <a:blip r:embed="rId3"/>
          <a:stretch>
            <a:fillRect/>
          </a:stretch>
        </p:blipFill>
        <p:spPr>
          <a:xfrm>
            <a:off x="5410200" y="4114801"/>
            <a:ext cx="3573378" cy="1905000"/>
          </a:xfrm>
          <a:prstGeom prst="rect">
            <a:avLst/>
          </a:prstGeom>
        </p:spPr>
      </p:pic>
    </p:spTree>
    <p:extLst>
      <p:ext uri="{BB962C8B-B14F-4D97-AF65-F5344CB8AC3E}">
        <p14:creationId xmlns:p14="http://schemas.microsoft.com/office/powerpoint/2010/main" val="1572438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0A38-55FB-4079-8C4D-5B3D01E43550}"/>
              </a:ext>
            </a:extLst>
          </p:cNvPr>
          <p:cNvSpPr>
            <a:spLocks noGrp="1"/>
          </p:cNvSpPr>
          <p:nvPr>
            <p:ph type="title"/>
          </p:nvPr>
        </p:nvSpPr>
        <p:spPr/>
        <p:txBody>
          <a:bodyPr/>
          <a:lstStyle/>
          <a:p>
            <a:r>
              <a:rPr lang="en-US" dirty="0"/>
              <a:t>Lecture 1 Material</a:t>
            </a:r>
            <a:endParaRPr lang="en-CA" dirty="0"/>
          </a:p>
        </p:txBody>
      </p:sp>
      <p:sp>
        <p:nvSpPr>
          <p:cNvPr id="3" name="Content Placeholder 2">
            <a:extLst>
              <a:ext uri="{FF2B5EF4-FFF2-40B4-BE49-F238E27FC236}">
                <a16:creationId xmlns:a16="http://schemas.microsoft.com/office/drawing/2014/main" id="{A84F875F-D212-4856-B4FD-6EB63AD4D8FF}"/>
              </a:ext>
            </a:extLst>
          </p:cNvPr>
          <p:cNvSpPr>
            <a:spLocks noGrp="1"/>
          </p:cNvSpPr>
          <p:nvPr>
            <p:ph idx="1"/>
          </p:nvPr>
        </p:nvSpPr>
        <p:spPr/>
        <p:txBody>
          <a:bodyPr>
            <a:normAutofit fontScale="77500" lnSpcReduction="20000"/>
          </a:bodyPr>
          <a:lstStyle/>
          <a:p>
            <a:r>
              <a:rPr lang="en-US" dirty="0"/>
              <a:t>Command Prompt basics</a:t>
            </a:r>
          </a:p>
          <a:p>
            <a:r>
              <a:rPr lang="en-US" dirty="0">
                <a:solidFill>
                  <a:srgbClr val="FF0000"/>
                </a:solidFill>
              </a:rPr>
              <a:t>Install Anaconda/Jupyter notebook</a:t>
            </a:r>
          </a:p>
          <a:p>
            <a:r>
              <a:rPr lang="en-US" dirty="0"/>
              <a:t>Access course material (Github)</a:t>
            </a:r>
          </a:p>
          <a:p>
            <a:r>
              <a:rPr lang="en-US" dirty="0"/>
              <a:t>Python object and data structure basics</a:t>
            </a:r>
          </a:p>
          <a:p>
            <a:pPr lvl="1"/>
            <a:r>
              <a:rPr lang="en-US" dirty="0"/>
              <a:t>Integers</a:t>
            </a:r>
          </a:p>
          <a:p>
            <a:pPr lvl="1"/>
            <a:r>
              <a:rPr lang="en-US" dirty="0"/>
              <a:t>Floating point</a:t>
            </a:r>
          </a:p>
          <a:p>
            <a:pPr lvl="1"/>
            <a:r>
              <a:rPr lang="en-US" dirty="0"/>
              <a:t>Strings </a:t>
            </a:r>
          </a:p>
          <a:p>
            <a:pPr lvl="1"/>
            <a:r>
              <a:rPr lang="en-US" dirty="0"/>
              <a:t>Lists</a:t>
            </a:r>
          </a:p>
          <a:p>
            <a:pPr lvl="1"/>
            <a:r>
              <a:rPr lang="en-US" dirty="0"/>
              <a:t>Dictionaries</a:t>
            </a:r>
          </a:p>
          <a:p>
            <a:pPr lvl="1"/>
            <a:r>
              <a:rPr lang="en-US" dirty="0"/>
              <a:t>Tuples</a:t>
            </a:r>
          </a:p>
          <a:p>
            <a:pPr lvl="1"/>
            <a:r>
              <a:rPr lang="en-US" dirty="0"/>
              <a:t>Sets</a:t>
            </a:r>
          </a:p>
          <a:p>
            <a:pPr lvl="1"/>
            <a:r>
              <a:rPr lang="en-US" dirty="0"/>
              <a:t>Booleans</a:t>
            </a:r>
            <a:endParaRPr lang="en-CA" dirty="0"/>
          </a:p>
        </p:txBody>
      </p:sp>
    </p:spTree>
    <p:extLst>
      <p:ext uri="{BB962C8B-B14F-4D97-AF65-F5344CB8AC3E}">
        <p14:creationId xmlns:p14="http://schemas.microsoft.com/office/powerpoint/2010/main" val="1102275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27FD8-A634-4DB3-8C70-519CFF39B952}"/>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533A1889-AE2A-438B-9243-AB1A381B31C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031022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Installation</a:t>
            </a:r>
          </a:p>
        </p:txBody>
      </p:sp>
      <p:sp>
        <p:nvSpPr>
          <p:cNvPr id="3" name="Content Placeholder 2"/>
          <p:cNvSpPr>
            <a:spLocks noGrp="1"/>
          </p:cNvSpPr>
          <p:nvPr>
            <p:ph idx="1"/>
          </p:nvPr>
        </p:nvSpPr>
        <p:spPr/>
        <p:txBody>
          <a:bodyPr>
            <a:normAutofit fontScale="92500" lnSpcReduction="10000"/>
          </a:bodyPr>
          <a:lstStyle/>
          <a:p>
            <a:r>
              <a:rPr lang="en-US" dirty="0"/>
              <a:t>Install Python using Anaconda distribution.</a:t>
            </a:r>
          </a:p>
          <a:p>
            <a:r>
              <a:rPr lang="en-US" dirty="0"/>
              <a:t>Anaconda distribution includes Python and other useful libraries, including </a:t>
            </a:r>
            <a:r>
              <a:rPr lang="en-US" dirty="0" err="1"/>
              <a:t>Jupyter</a:t>
            </a:r>
            <a:r>
              <a:rPr lang="en-US" dirty="0"/>
              <a:t> notebook.</a:t>
            </a:r>
          </a:p>
          <a:p>
            <a:r>
              <a:rPr lang="en-US" dirty="0"/>
              <a:t>In this course, we will use </a:t>
            </a:r>
            <a:r>
              <a:rPr lang="en-US" dirty="0" err="1"/>
              <a:t>Jupyter</a:t>
            </a:r>
            <a:r>
              <a:rPr lang="en-US" dirty="0"/>
              <a:t> notebook mostly to write and run our code.</a:t>
            </a:r>
          </a:p>
          <a:p>
            <a:r>
              <a:rPr lang="en-US" dirty="0"/>
              <a:t>To Install Anaconda go to </a:t>
            </a:r>
            <a:r>
              <a:rPr lang="en-US" dirty="0">
                <a:hlinkClick r:id="rId2"/>
              </a:rPr>
              <a:t>www.anaconda.com/downloads</a:t>
            </a:r>
            <a:endParaRPr lang="en-US" dirty="0"/>
          </a:p>
          <a:p>
            <a:pPr marL="0" indent="0">
              <a:buNone/>
            </a:pPr>
            <a:br>
              <a:rPr lang="en-US" dirty="0"/>
            </a:br>
            <a:endParaRPr lang="en-US" dirty="0"/>
          </a:p>
        </p:txBody>
      </p:sp>
    </p:spTree>
    <p:extLst>
      <p:ext uri="{BB962C8B-B14F-4D97-AF65-F5344CB8AC3E}">
        <p14:creationId xmlns:p14="http://schemas.microsoft.com/office/powerpoint/2010/main" val="515042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13466</TotalTime>
  <Words>3082</Words>
  <Application>Microsoft Office PowerPoint</Application>
  <PresentationFormat>On-screen Show (4:3)</PresentationFormat>
  <Paragraphs>533</Paragraphs>
  <Slides>52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Wingdings</vt:lpstr>
      <vt:lpstr>Office Theme</vt:lpstr>
      <vt:lpstr>Python Crash Course Outline</vt:lpstr>
      <vt:lpstr>Python Crash Course</vt:lpstr>
      <vt:lpstr>Lecture 1 Material</vt:lpstr>
      <vt:lpstr>Lecture 1 Material</vt:lpstr>
      <vt:lpstr>Command Prompt Basics</vt:lpstr>
      <vt:lpstr>Command Prompt Basics</vt:lpstr>
      <vt:lpstr>Lecture 1 Material</vt:lpstr>
      <vt:lpstr>PowerPoint Presentation</vt:lpstr>
      <vt:lpstr>Python Installation</vt:lpstr>
      <vt:lpstr>Jupyter Notebook</vt:lpstr>
      <vt:lpstr>Lecture 1 Material</vt:lpstr>
      <vt:lpstr>Access Course Material (Github)</vt:lpstr>
      <vt:lpstr>Lecture 1 Material</vt:lpstr>
      <vt:lpstr>Data types in Python</vt:lpstr>
      <vt:lpstr>Lecture 2 Material</vt:lpstr>
      <vt:lpstr>Comparison Operators</vt:lpstr>
      <vt:lpstr>Logical Operators</vt:lpstr>
      <vt:lpstr>Truth Tables</vt:lpstr>
      <vt:lpstr>Control Flow/code blocks in Python</vt:lpstr>
      <vt:lpstr>Control Flow Statements in Python</vt:lpstr>
      <vt:lpstr>Conditional Statements Syntax (if – elif – else)</vt:lpstr>
      <vt:lpstr>Iterable Objects in Python</vt:lpstr>
      <vt:lpstr>For Loop Statement Syntax </vt:lpstr>
      <vt:lpstr>While Loop Statement Syntax </vt:lpstr>
      <vt:lpstr>List Comprehensions (for loop)</vt:lpstr>
      <vt:lpstr>List Comprehensions (for loop with condition inside “if”)</vt:lpstr>
      <vt:lpstr>Lecture 3 Material</vt:lpstr>
      <vt:lpstr>Python methods</vt:lpstr>
      <vt:lpstr>Python functions</vt:lpstr>
      <vt:lpstr>Python Names and Namespaces</vt:lpstr>
      <vt:lpstr>Python Namespaces</vt:lpstr>
      <vt:lpstr>Python Namespaces</vt:lpstr>
      <vt:lpstr>Python Scope</vt:lpstr>
      <vt:lpstr>LEGB Rule</vt:lpstr>
      <vt:lpstr>Python Variable Scope</vt:lpstr>
      <vt:lpstr>Syntax Errors and Exceptions</vt:lpstr>
      <vt:lpstr>Syntax Errors</vt:lpstr>
      <vt:lpstr>Exceptions</vt:lpstr>
      <vt:lpstr>Handling Exceptions</vt:lpstr>
      <vt:lpstr>Handling Exceptions</vt:lpstr>
      <vt:lpstr>Lecture 4 Material</vt:lpstr>
      <vt:lpstr>Object-Oriented Programming</vt:lpstr>
      <vt:lpstr>Object-Oriented Programming</vt:lpstr>
      <vt:lpstr>Object-Oriented Programming</vt:lpstr>
      <vt:lpstr>Inheritances</vt:lpstr>
      <vt:lpstr>Python Modules and Packages</vt:lpstr>
      <vt:lpstr>Python Modules and Packages</vt:lpstr>
      <vt:lpstr>Create Modules and Packages</vt:lpstr>
      <vt:lpstr>Packages and Sub-packages</vt:lpstr>
      <vt:lpstr>PowerPoint Presentation</vt:lpstr>
      <vt:lpstr>Lecture 5</vt:lpstr>
      <vt:lpstr>Handling Exceptions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Mahir Jalanko</cp:lastModifiedBy>
  <cp:revision>145</cp:revision>
  <dcterms:created xsi:type="dcterms:W3CDTF">2019-08-15T01:15:16Z</dcterms:created>
  <dcterms:modified xsi:type="dcterms:W3CDTF">2019-09-04T16:55:47Z</dcterms:modified>
</cp:coreProperties>
</file>