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7" r:id="rId3"/>
    <p:sldId id="298" r:id="rId4"/>
    <p:sldId id="299" r:id="rId5"/>
    <p:sldId id="300" r:id="rId6"/>
    <p:sldId id="302" r:id="rId7"/>
    <p:sldId id="301" r:id="rId8"/>
    <p:sldId id="303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1600-0416-46BA-81C0-17452E901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A5777-7CC6-4552-8906-2E78EB119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D41B-C3E7-479B-B090-791CC4B7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589-CB9D-4A9D-B8F3-33FC862F89B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22BD-3D22-45C1-9DA8-1E2EFFF1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02B71-50AA-41A8-8B85-353DFFED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9C89-C647-42D9-B9BE-21140A45C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0919-3F61-404B-81FF-66CF958C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FE522-1FAA-4CC3-8109-E6B681742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BADD-2F3E-4ADC-890F-2BD336A0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589-CB9D-4A9D-B8F3-33FC862F89B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9212E-3993-46A6-8D58-04CFE9DA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22F3-327B-41EC-AAF6-5736C3C8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9C89-C647-42D9-B9BE-21140A45C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2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36D51-E716-45DB-9106-E4714ECEF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0B150-8450-455B-A61A-1EBF020A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D726F-D48A-4E1F-9B5D-4B74CB2D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589-CB9D-4A9D-B8F3-33FC862F89B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F36F-9847-49B9-97AA-8653FCDC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41C2E-56A8-4892-8E86-C9FA833E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9C89-C647-42D9-B9BE-21140A45C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98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BE2C-FC40-4E28-8649-D09863B5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63F5-ABF3-4840-A532-E51C4602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CDF3-EE56-49CB-AD46-F223A4AF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589-CB9D-4A9D-B8F3-33FC862F89B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9521-A9EF-4727-93A8-05C77DE5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C55A2-FD3C-467E-B869-07E0425B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9C89-C647-42D9-B9BE-21140A45C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31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A31C-27E6-418D-B777-BD2CD88F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A41C6-BCAB-46A6-9543-A83573F4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440B1-DEAA-4E1F-8FF4-BF3A6B50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589-CB9D-4A9D-B8F3-33FC862F89B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1B23F-D671-4176-B8C1-BD550323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9A2A-773D-4EA2-8DDF-9477D59D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9C89-C647-42D9-B9BE-21140A45C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31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14EA-BA9B-496A-AA62-A096FDC0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AEA6-57B1-47F3-B488-E6E7051D7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FB6B9-88BC-4FDA-A1F9-F2537AA1A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F0377-DCED-4E20-8F7C-0047186F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589-CB9D-4A9D-B8F3-33FC862F89B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09BE7-A82E-4DE7-B261-1278A514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3F3CC-B0C1-4614-936B-AD530FDD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9C89-C647-42D9-B9BE-21140A45C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90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31DF-D1EA-400A-B931-1AC6BB7A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9C1E7-41D6-43EC-A1FC-576B5060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FBC7B-6088-4FE0-85BA-F1EF3F42C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978F6-3C2E-46B2-8670-6C4166B29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D4AFE-73C4-49C0-881D-384A255D3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D48BC-1083-49B5-BAB8-EE9DA4B4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589-CB9D-4A9D-B8F3-33FC862F89B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031DC-5993-4294-B06F-8B1E4489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DE556-1C18-41DC-AD01-95CE5802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9C89-C647-42D9-B9BE-21140A45C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58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6D7A-53E7-49BF-A7CD-F3596280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9B320-D271-4A05-B5FB-E4FCBBE4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589-CB9D-4A9D-B8F3-33FC862F89B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835E9-EADC-4C18-B2C5-A0710150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5468E-66A7-4E29-987B-7A69E29A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9C89-C647-42D9-B9BE-21140A45C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01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F14D5-072B-4F39-8869-65F5A1E3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589-CB9D-4A9D-B8F3-33FC862F89B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76801-DF35-47CC-9756-540B6AFE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0B1FF-1FD3-4C99-88CB-9A0AEA42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9C89-C647-42D9-B9BE-21140A45C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95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5E1E-C8AD-454B-90DB-F4D6744D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5492-1DCA-4A01-94AA-787E36504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78EC8-395F-4303-AB8C-67DABB074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6F29A-0FEC-4396-87D6-5416E599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589-CB9D-4A9D-B8F3-33FC862F89B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B8255-811D-4960-8182-8EE45B97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69B7D-CE1C-45A7-84DE-0C4F55BF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9C89-C647-42D9-B9BE-21140A45C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17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4EEC-3626-47CF-A6CA-87DF01B1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E9E2C-CF3C-4E0E-A57C-1789F0681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26E28-CDAB-44A6-84EE-B529143A6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46786-DAF5-44A3-BD59-80834B18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589-CB9D-4A9D-B8F3-33FC862F89B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19FF7-C164-42A8-8C15-14E095E4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FE36F-0DBB-4BE3-8C6E-7A4D2D55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9C89-C647-42D9-B9BE-21140A45C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50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D0968-4C1F-4A4C-9561-34C92332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098EC-7802-45A4-B06F-44BDE439C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5A45-11DC-490A-94C5-D9CC64408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7589-CB9D-4A9D-B8F3-33FC862F89B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68687-D3EC-41B8-9611-0D671E9C3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B59E7-3CCD-44B3-A1CD-69EC2B9FE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9C89-C647-42D9-B9BE-21140A45C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0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data-science-cheatsheets?page=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das-dev/pandas/blob/master/doc/cheatsheet/Pandas_Cheat_Shee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170F-E0AB-42F8-92B4-735B8BC6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4/5 Material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0B46-ACE2-4BD0-94FE-6BF49537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 Oriented Programming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Inheritances </a:t>
            </a:r>
          </a:p>
          <a:p>
            <a:r>
              <a:rPr lang="en-US" dirty="0"/>
              <a:t>Modules and Packages</a:t>
            </a:r>
          </a:p>
          <a:p>
            <a:pPr lvl="1"/>
            <a:r>
              <a:rPr lang="en-US" dirty="0"/>
              <a:t>Python built-in modules</a:t>
            </a:r>
          </a:p>
          <a:p>
            <a:pPr lvl="1"/>
            <a:r>
              <a:rPr lang="en-US" dirty="0"/>
              <a:t>Install open-source packages</a:t>
            </a:r>
          </a:p>
          <a:p>
            <a:pPr lvl="1"/>
            <a:r>
              <a:rPr lang="en-US" dirty="0"/>
              <a:t>Create modules and packages</a:t>
            </a:r>
          </a:p>
          <a:p>
            <a:r>
              <a:rPr lang="en-US" dirty="0"/>
              <a:t>Input/output Python</a:t>
            </a:r>
          </a:p>
          <a:p>
            <a:r>
              <a:rPr lang="en-US" dirty="0"/>
              <a:t>Important libraries</a:t>
            </a:r>
          </a:p>
          <a:p>
            <a:pPr lvl="1"/>
            <a:r>
              <a:rPr lang="en-US" dirty="0"/>
              <a:t>NumPy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</a:p>
          <a:p>
            <a:endParaRPr lang="en-US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130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2AD9-479C-4D2C-BC99-910F12B2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NumPy Library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BA723-1F48-4B33-87A8-2E2EF4C3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NumPy (stand for Numerical Python) is the core library for scientific computing in Python.</a:t>
            </a:r>
          </a:p>
          <a:p>
            <a:r>
              <a:rPr lang="en-US" dirty="0"/>
              <a:t>It provides a high-performance multidimensional array object and tools for working with these arrays.</a:t>
            </a:r>
          </a:p>
          <a:p>
            <a:r>
              <a:rPr lang="en-US" dirty="0"/>
              <a:t>NumPy provides the excellent </a:t>
            </a:r>
            <a:r>
              <a:rPr lang="en-US" dirty="0" err="1"/>
              <a:t>ndarray</a:t>
            </a:r>
            <a:r>
              <a:rPr lang="en-US" dirty="0"/>
              <a:t> objects, short for n-dimensional arrays. </a:t>
            </a:r>
          </a:p>
          <a:p>
            <a:r>
              <a:rPr lang="en-US" dirty="0"/>
              <a:t>In a ‘</a:t>
            </a:r>
            <a:r>
              <a:rPr lang="en-US" dirty="0" err="1"/>
              <a:t>ndarray</a:t>
            </a:r>
            <a:r>
              <a:rPr lang="en-US" dirty="0"/>
              <a:t>’ object, you can store multiple items of the same data type.</a:t>
            </a:r>
          </a:p>
          <a:p>
            <a:r>
              <a:rPr lang="en-US" dirty="0"/>
              <a:t>The key difference between an array and a list is, arrays are designed to handle vectorized operations while python list is not.</a:t>
            </a:r>
          </a:p>
          <a:p>
            <a:r>
              <a:rPr lang="en-US" dirty="0"/>
              <a:t>If you apply a function on an array, the function will perform on every item in the array, rather than on the whole array.</a:t>
            </a:r>
          </a:p>
          <a:p>
            <a:r>
              <a:rPr lang="en-US" dirty="0"/>
              <a:t>Cheat sheet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https://www.datacamp.com/community/data-science-cheatsheets?page=3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180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0630-55EE-46F8-B886-8E9956B4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NumPy Broadcasting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BB5DF2-D22C-42F7-9B3B-CA9860DB6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284" y="1690688"/>
            <a:ext cx="816543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9A2E-E2C2-4C57-AF27-10C368B7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Pandas Library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6B4-CEF1-44F5-9446-02EF50B9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Pandas is an open source Python library that provides performance, easy to use data structure and data analysis tools.</a:t>
            </a:r>
          </a:p>
          <a:p>
            <a:r>
              <a:rPr lang="en-CA" dirty="0"/>
              <a:t>Pandas runs on top of NumPy library (uses NumPy)</a:t>
            </a:r>
          </a:p>
          <a:p>
            <a:r>
              <a:rPr lang="en-CA" dirty="0"/>
              <a:t>NumPy provides objects for multi-dimensional arrays, while Pandas provides 2d table objects called </a:t>
            </a:r>
            <a:r>
              <a:rPr lang="en-CA" dirty="0" err="1"/>
              <a:t>Dataframe</a:t>
            </a:r>
            <a:r>
              <a:rPr lang="en-CA" dirty="0"/>
              <a:t>.</a:t>
            </a:r>
          </a:p>
          <a:p>
            <a:r>
              <a:rPr lang="en-CA" dirty="0"/>
              <a:t>These </a:t>
            </a:r>
            <a:r>
              <a:rPr lang="en-CA" dirty="0" err="1"/>
              <a:t>Datafream</a:t>
            </a:r>
            <a:r>
              <a:rPr lang="en-CA" dirty="0"/>
              <a:t> are like a spreadsheet with column names and row labels.</a:t>
            </a:r>
          </a:p>
          <a:p>
            <a:r>
              <a:rPr lang="en-CA" dirty="0"/>
              <a:t>Cheat sheet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https://github.com/pandas-dev/pandas/blob/master/doc/cheatsheet/Pandas_Cheat_Sheet.pdf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324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83590A-D181-4863-97E4-8DFB5B1D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653" y="4343400"/>
            <a:ext cx="7696200" cy="2268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49B764-D804-4301-A85A-60CE8914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866C-8170-4425-874E-E8C5D211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Python is an object-oriented programming (OOP) language.</a:t>
            </a:r>
          </a:p>
          <a:p>
            <a:r>
              <a:rPr lang="en-US" sz="2000" dirty="0"/>
              <a:t>Object oriented programming is a programming paradigm that uses the concept of classes and objects</a:t>
            </a:r>
          </a:p>
          <a:p>
            <a:r>
              <a:rPr lang="en-US" sz="2000" dirty="0"/>
              <a:t>OOP allows programmers to create their own objects that have attributes and methods.</a:t>
            </a:r>
          </a:p>
          <a:p>
            <a:r>
              <a:rPr lang="en-US" sz="2000" dirty="0"/>
              <a:t>Classes define the structure of object and serve as a templates “blueprint” for creating them.</a:t>
            </a:r>
          </a:p>
          <a:p>
            <a:r>
              <a:rPr lang="en-US" sz="2000" dirty="0"/>
              <a:t>Objects are instances of classes; they are entities that contain data members called attributes (characteristics they possess) and procedures called methods (actions they perform).</a:t>
            </a: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9729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7538-63CC-4A7F-A940-AE114BF0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Object-Oriented Programming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791C-DB3E-4924-9961-DBD3B541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/>
              <a:t>Define a class syntax</a:t>
            </a:r>
          </a:p>
          <a:p>
            <a:pPr marL="0" indent="0">
              <a:buNone/>
            </a:pPr>
            <a:r>
              <a:rPr lang="en-CA" sz="2400" dirty="0"/>
              <a:t>	</a:t>
            </a:r>
            <a:r>
              <a:rPr lang="en-CA" sz="2400" dirty="0">
                <a:solidFill>
                  <a:srgbClr val="00B050"/>
                </a:solidFill>
              </a:rPr>
              <a:t>class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C00000"/>
                </a:solidFill>
              </a:rPr>
              <a:t>NameOfClass():</a:t>
            </a:r>
          </a:p>
          <a:p>
            <a:pPr marL="0" indent="0">
              <a:buNone/>
            </a:pPr>
            <a:r>
              <a:rPr lang="en-CA" sz="2400" dirty="0"/>
              <a:t>		</a:t>
            </a:r>
            <a:r>
              <a:rPr lang="en-CA" sz="2400" dirty="0">
                <a:solidFill>
                  <a:srgbClr val="00B050"/>
                </a:solidFill>
              </a:rPr>
              <a:t>def</a:t>
            </a:r>
            <a:r>
              <a:rPr lang="en-CA" sz="2400" dirty="0"/>
              <a:t>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en-CA" sz="2400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en-CA" sz="2400" dirty="0"/>
              <a:t>(</a:t>
            </a:r>
            <a:r>
              <a:rPr lang="en-CA" sz="2400" dirty="0">
                <a:solidFill>
                  <a:srgbClr val="00B050"/>
                </a:solidFill>
              </a:rPr>
              <a:t>self</a:t>
            </a:r>
            <a:r>
              <a:rPr lang="en-CA" sz="2400" dirty="0"/>
              <a:t>,param1,param2):</a:t>
            </a:r>
          </a:p>
          <a:p>
            <a:pPr marL="0" indent="0">
              <a:buNone/>
            </a:pPr>
            <a:r>
              <a:rPr lang="en-CA" sz="2400" dirty="0"/>
              <a:t>			</a:t>
            </a:r>
            <a:r>
              <a:rPr lang="en-CA" sz="2400" dirty="0">
                <a:solidFill>
                  <a:srgbClr val="00B050"/>
                </a:solidFill>
              </a:rPr>
              <a:t>self</a:t>
            </a:r>
            <a:r>
              <a:rPr lang="en-CA" sz="2400" dirty="0"/>
              <a:t>.param1 = param1</a:t>
            </a:r>
          </a:p>
          <a:p>
            <a:pPr marL="0" indent="0">
              <a:buNone/>
            </a:pPr>
            <a:r>
              <a:rPr lang="en-CA" sz="2400" dirty="0"/>
              <a:t>			</a:t>
            </a:r>
            <a:r>
              <a:rPr lang="en-CA" sz="2400" dirty="0">
                <a:solidFill>
                  <a:srgbClr val="00B050"/>
                </a:solidFill>
              </a:rPr>
              <a:t>self</a:t>
            </a:r>
            <a:r>
              <a:rPr lang="en-CA" sz="2400" dirty="0"/>
              <a:t>.param2 = param2</a:t>
            </a:r>
          </a:p>
          <a:p>
            <a:pPr marL="0" indent="0">
              <a:buNone/>
            </a:pPr>
            <a:r>
              <a:rPr lang="en-CA" sz="2400" dirty="0"/>
              <a:t>		</a:t>
            </a:r>
            <a:r>
              <a:rPr lang="en-CA" sz="2400" dirty="0">
                <a:solidFill>
                  <a:srgbClr val="00B050"/>
                </a:solidFill>
              </a:rPr>
              <a:t>def</a:t>
            </a:r>
            <a:r>
              <a:rPr lang="en-CA" sz="2400" dirty="0"/>
              <a:t> </a:t>
            </a:r>
            <a:r>
              <a:rPr lang="en-CA" sz="2400" dirty="0" err="1">
                <a:solidFill>
                  <a:schemeClr val="accent6">
                    <a:lumMod val="75000"/>
                  </a:schemeClr>
                </a:solidFill>
              </a:rPr>
              <a:t>some_method</a:t>
            </a:r>
            <a:r>
              <a:rPr lang="en-CA" sz="2400" dirty="0"/>
              <a:t>(</a:t>
            </a:r>
            <a:r>
              <a:rPr lang="en-CA" sz="2400" dirty="0">
                <a:solidFill>
                  <a:srgbClr val="00B050"/>
                </a:solidFill>
              </a:rPr>
              <a:t>self</a:t>
            </a:r>
            <a:r>
              <a:rPr lang="en-CA" sz="2400" dirty="0"/>
              <a:t>)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		# perform some action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function inside the class are called methods when it is inside a class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 is a method that allows you to create an instance of the actual object</a:t>
            </a:r>
          </a:p>
          <a:p>
            <a:r>
              <a:rPr lang="en-US" sz="2400" dirty="0"/>
              <a:t>param1 and param2 are parameters that you should pass when creating an instance of this object and they get assigned to an attribute of function.</a:t>
            </a:r>
          </a:p>
        </p:txBody>
      </p:sp>
    </p:spTree>
    <p:extLst>
      <p:ext uri="{BB962C8B-B14F-4D97-AF65-F5344CB8AC3E}">
        <p14:creationId xmlns:p14="http://schemas.microsoft.com/office/powerpoint/2010/main" val="327254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F6BC-80F4-4E06-929E-1209CD27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8BC9-5C14-4182-9926-60889876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	</a:t>
            </a:r>
            <a:r>
              <a:rPr lang="en-CA" sz="2400" dirty="0">
                <a:solidFill>
                  <a:srgbClr val="00B050"/>
                </a:solidFill>
              </a:rPr>
              <a:t>class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C00000"/>
                </a:solidFill>
              </a:rPr>
              <a:t>NameOfClass():</a:t>
            </a:r>
          </a:p>
          <a:p>
            <a:pPr marL="0" indent="0">
              <a:buNone/>
            </a:pPr>
            <a:r>
              <a:rPr lang="en-CA" sz="2400" dirty="0"/>
              <a:t>		</a:t>
            </a:r>
            <a:r>
              <a:rPr lang="en-CA" sz="2400" dirty="0">
                <a:solidFill>
                  <a:srgbClr val="00B050"/>
                </a:solidFill>
              </a:rPr>
              <a:t>def</a:t>
            </a:r>
            <a:r>
              <a:rPr lang="en-CA" sz="2400" dirty="0"/>
              <a:t>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en-CA" sz="2400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en-CA" sz="2400" dirty="0"/>
              <a:t>(</a:t>
            </a:r>
            <a:r>
              <a:rPr lang="en-CA" sz="2400" dirty="0">
                <a:solidFill>
                  <a:srgbClr val="00B050"/>
                </a:solidFill>
              </a:rPr>
              <a:t>self</a:t>
            </a:r>
            <a:r>
              <a:rPr lang="en-CA" sz="2400" dirty="0"/>
              <a:t>,param1,param2):</a:t>
            </a:r>
          </a:p>
          <a:p>
            <a:pPr marL="0" indent="0">
              <a:buNone/>
            </a:pPr>
            <a:r>
              <a:rPr lang="en-CA" sz="2400" dirty="0"/>
              <a:t>			</a:t>
            </a:r>
            <a:r>
              <a:rPr lang="en-CA" sz="2400" dirty="0">
                <a:solidFill>
                  <a:srgbClr val="00B050"/>
                </a:solidFill>
              </a:rPr>
              <a:t>self</a:t>
            </a:r>
            <a:r>
              <a:rPr lang="en-CA" sz="2400" dirty="0"/>
              <a:t>.param1 = param1</a:t>
            </a:r>
          </a:p>
          <a:p>
            <a:pPr marL="0" indent="0">
              <a:buNone/>
            </a:pPr>
            <a:r>
              <a:rPr lang="en-CA" sz="2400" dirty="0"/>
              <a:t>			</a:t>
            </a:r>
            <a:r>
              <a:rPr lang="en-CA" sz="2400" dirty="0">
                <a:solidFill>
                  <a:srgbClr val="00B050"/>
                </a:solidFill>
              </a:rPr>
              <a:t>self</a:t>
            </a:r>
            <a:r>
              <a:rPr lang="en-CA" sz="2400" dirty="0"/>
              <a:t>.param2 = param2</a:t>
            </a:r>
          </a:p>
          <a:p>
            <a:pPr marL="0" indent="0">
              <a:buNone/>
            </a:pPr>
            <a:r>
              <a:rPr lang="en-CA" sz="2400" dirty="0"/>
              <a:t>		</a:t>
            </a:r>
            <a:r>
              <a:rPr lang="en-CA" sz="2400" dirty="0">
                <a:solidFill>
                  <a:srgbClr val="00B050"/>
                </a:solidFill>
              </a:rPr>
              <a:t>def</a:t>
            </a:r>
            <a:r>
              <a:rPr lang="en-CA" sz="2400" dirty="0"/>
              <a:t> </a:t>
            </a:r>
            <a:r>
              <a:rPr lang="en-CA" sz="2400" dirty="0" err="1">
                <a:solidFill>
                  <a:schemeClr val="accent6">
                    <a:lumMod val="75000"/>
                  </a:schemeClr>
                </a:solidFill>
              </a:rPr>
              <a:t>some_method</a:t>
            </a:r>
            <a:r>
              <a:rPr lang="en-CA" sz="2400" dirty="0"/>
              <a:t>(</a:t>
            </a:r>
            <a:r>
              <a:rPr lang="en-CA" sz="2400" dirty="0">
                <a:solidFill>
                  <a:srgbClr val="00B050"/>
                </a:solidFill>
              </a:rPr>
              <a:t>self</a:t>
            </a:r>
            <a:r>
              <a:rPr lang="en-CA" sz="2400" dirty="0"/>
              <a:t>)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		# perform some action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293EF-7595-401A-93D1-69E38619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931" y="4648994"/>
            <a:ext cx="6910137" cy="203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2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3B12-EF4E-4CA2-AE63-7F8F0A13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E0D3-918C-4494-A739-E56135E6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Inheritances is a way to form new classes using classes that have already been defined.</a:t>
            </a:r>
          </a:p>
          <a:p>
            <a:r>
              <a:rPr lang="en-US" dirty="0"/>
              <a:t>The new class is called derived (or child) class and the one from which it inherits is called base (or parent) class</a:t>
            </a:r>
          </a:p>
          <a:p>
            <a:r>
              <a:rPr lang="en-CA" dirty="0"/>
              <a:t>Inheritances syntax: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00B050"/>
                </a:solidFill>
              </a:rPr>
              <a:t>class</a:t>
            </a:r>
            <a:r>
              <a:rPr lang="en-CA" dirty="0"/>
              <a:t> </a:t>
            </a:r>
            <a:r>
              <a:rPr lang="en-CA" dirty="0">
                <a:solidFill>
                  <a:srgbClr val="C00000"/>
                </a:solidFill>
              </a:rPr>
              <a:t>BaseClass():</a:t>
            </a:r>
          </a:p>
          <a:p>
            <a:pPr marL="0" indent="0">
              <a:buNone/>
            </a:pPr>
            <a:r>
              <a:rPr lang="en-CA" dirty="0"/>
              <a:t>		body of base class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00B050"/>
                </a:solidFill>
              </a:rPr>
              <a:t>class</a:t>
            </a:r>
            <a:r>
              <a:rPr lang="en-CA" dirty="0"/>
              <a:t> </a:t>
            </a:r>
            <a:r>
              <a:rPr lang="en-CA" dirty="0">
                <a:solidFill>
                  <a:srgbClr val="C00000"/>
                </a:solidFill>
              </a:rPr>
              <a:t>DerivedClass(BaseClass):</a:t>
            </a:r>
          </a:p>
          <a:p>
            <a:pPr marL="0" indent="0">
              <a:buNone/>
            </a:pPr>
            <a:r>
              <a:rPr lang="en-CA" dirty="0"/>
              <a:t>		body of derived class</a:t>
            </a:r>
          </a:p>
        </p:txBody>
      </p:sp>
    </p:spTree>
    <p:extLst>
      <p:ext uri="{BB962C8B-B14F-4D97-AF65-F5344CB8AC3E}">
        <p14:creationId xmlns:p14="http://schemas.microsoft.com/office/powerpoint/2010/main" val="123898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3571-D42E-41AA-87E5-289B7A4D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and Packages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ED81-C5DE-4A8E-BDEF-BD64896A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Low"/>
            <a:r>
              <a:rPr lang="en-US" sz="2400" dirty="0"/>
              <a:t>Modules are any text file containing python definition and statements with the .py extension and are called by another .py script.</a:t>
            </a:r>
          </a:p>
          <a:p>
            <a:pPr algn="justLow"/>
            <a:r>
              <a:rPr lang="en-US" sz="2400" dirty="0"/>
              <a:t>Modules can define different Python objects such as functions, classes, variables, constants, etc.</a:t>
            </a:r>
          </a:p>
          <a:p>
            <a:pPr algn="justLow"/>
            <a:r>
              <a:rPr lang="en-CA" sz="2400" dirty="0"/>
              <a:t>A module objects can be made available to another Python script by using the import statement.</a:t>
            </a:r>
          </a:p>
          <a:p>
            <a:pPr algn="justLow"/>
            <a:r>
              <a:rPr lang="en-CA" sz="2400" dirty="0"/>
              <a:t>Packages are a collection of modules.</a:t>
            </a:r>
          </a:p>
          <a:p>
            <a:pPr algn="justLow"/>
            <a:r>
              <a:rPr lang="en-CA" sz="2400" dirty="0"/>
              <a:t>Python interpreter has number of built-in functions that are loaded automatically as the interpreter starts and are always available such as print(), int(). </a:t>
            </a:r>
          </a:p>
          <a:p>
            <a:pPr algn="justLow"/>
            <a:r>
              <a:rPr lang="en-CA" sz="2400" dirty="0"/>
              <a:t>Python has several built-in modules that contain </a:t>
            </a:r>
            <a:r>
              <a:rPr lang="en-US" sz="2400" dirty="0"/>
              <a:t>functions, classes, variables, and constants that can be used once the module is imported, such as the math module.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0047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8188-66EC-4A2B-86F8-43536195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and Packages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C9A7-B79C-49D9-BD7F-F4F024D0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Low"/>
            <a:r>
              <a:rPr lang="en-US" sz="2400" dirty="0"/>
              <a:t>There are many other packages available that people have open-sourced and shared on PyPI.</a:t>
            </a:r>
          </a:p>
          <a:p>
            <a:pPr algn="justLow"/>
            <a:r>
              <a:rPr lang="en-US" sz="2400" dirty="0"/>
              <a:t>Python Package Index (PyPI) is a repository of open-source Python packages supplied by the worldwide community of Python developers.</a:t>
            </a:r>
          </a:p>
          <a:p>
            <a:pPr algn="justLow"/>
            <a:r>
              <a:rPr lang="en-US" sz="2400" dirty="0"/>
              <a:t>We can use </a:t>
            </a:r>
            <a:r>
              <a:rPr lang="en-US" sz="2400" b="1" dirty="0"/>
              <a:t>pip install </a:t>
            </a:r>
            <a:r>
              <a:rPr lang="en-US" sz="2400" dirty="0"/>
              <a:t>at the command line to install the packages available in PyPI.</a:t>
            </a:r>
          </a:p>
          <a:p>
            <a:pPr algn="justLow"/>
            <a:r>
              <a:rPr lang="en-US" sz="2400" dirty="0"/>
              <a:t>pip is the package installer for python, which gets installed with Anaconda distribution (You already have it). </a:t>
            </a:r>
          </a:p>
          <a:p>
            <a:pPr algn="justLow"/>
            <a:r>
              <a:rPr lang="en-US" sz="2400" dirty="0"/>
              <a:t>To install a package through command line:</a:t>
            </a:r>
          </a:p>
          <a:p>
            <a:pPr marL="0" indent="0" algn="justLow">
              <a:buNone/>
            </a:pPr>
            <a:r>
              <a:rPr lang="en-US" sz="2400" dirty="0"/>
              <a:t>&gt; pip install package_name</a:t>
            </a:r>
          </a:p>
        </p:txBody>
      </p:sp>
    </p:spTree>
    <p:extLst>
      <p:ext uri="{BB962C8B-B14F-4D97-AF65-F5344CB8AC3E}">
        <p14:creationId xmlns:p14="http://schemas.microsoft.com/office/powerpoint/2010/main" val="13663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DE3F-A712-48F9-A0E7-F6F33699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Modules and Packages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E1E7-CC31-42C2-B3F7-A161CB95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We learnt how to import python built-in modules, and how to install modules/packages available in PyPI, but how do we create our own modules and packages and why we do that?</a:t>
            </a:r>
          </a:p>
          <a:p>
            <a:r>
              <a:rPr lang="en-US" sz="2200" dirty="0"/>
              <a:t>Modules allow us to split a large piece of code written in one script into several files (modules) for easier maintenance and reusability of the code </a:t>
            </a:r>
          </a:p>
          <a:p>
            <a:r>
              <a:rPr lang="en-US" sz="2200" dirty="0"/>
              <a:t>We can create modules (.py files) using Notepad for Windows users and TextEdit for Mac users.</a:t>
            </a:r>
          </a:p>
          <a:p>
            <a:r>
              <a:rPr lang="en-US" sz="2200" dirty="0"/>
              <a:t>We can create packages with these three step: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Create a directory and give it your package’s 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Put your modules in it.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Create a </a:t>
            </a:r>
            <a:r>
              <a:rPr lang="en-US" sz="2000" b="1" dirty="0"/>
              <a:t>__init__.py </a:t>
            </a:r>
            <a:r>
              <a:rPr lang="en-US" sz="2000" dirty="0"/>
              <a:t>file in the directory which makes Python know that this directory is a Python package directory.</a:t>
            </a:r>
          </a:p>
        </p:txBody>
      </p:sp>
    </p:spTree>
    <p:extLst>
      <p:ext uri="{BB962C8B-B14F-4D97-AF65-F5344CB8AC3E}">
        <p14:creationId xmlns:p14="http://schemas.microsoft.com/office/powerpoint/2010/main" val="178445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861A-2CD0-415B-A8AA-F7EF01D7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Sub-packages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E9BF84-B3A7-4737-BB3B-73C354FB4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1600200"/>
            <a:ext cx="7391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7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751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Lecture 4/5 Material</vt:lpstr>
      <vt:lpstr>Object-Oriented Programming</vt:lpstr>
      <vt:lpstr>Object-Oriented Programming</vt:lpstr>
      <vt:lpstr>Object-Oriented Programming</vt:lpstr>
      <vt:lpstr>Inheritances</vt:lpstr>
      <vt:lpstr>Python Modules and Packages</vt:lpstr>
      <vt:lpstr>Python Modules and Packages</vt:lpstr>
      <vt:lpstr>Create Modules and Packages</vt:lpstr>
      <vt:lpstr>Packages and Sub-packages</vt:lpstr>
      <vt:lpstr>NumPy Library</vt:lpstr>
      <vt:lpstr>NumPy Broadcasting</vt:lpstr>
      <vt:lpstr>Pandas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Material</dc:title>
  <dc:creator>Mahir Jalanko</dc:creator>
  <cp:lastModifiedBy>Mahir Jalanko</cp:lastModifiedBy>
  <cp:revision>11</cp:revision>
  <dcterms:created xsi:type="dcterms:W3CDTF">2019-09-07T02:59:02Z</dcterms:created>
  <dcterms:modified xsi:type="dcterms:W3CDTF">2019-09-07T13:04:00Z</dcterms:modified>
</cp:coreProperties>
</file>