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11" r:id="rId2"/>
    <p:sldId id="264" r:id="rId3"/>
    <p:sldId id="288" r:id="rId4"/>
    <p:sldId id="289" r:id="rId5"/>
    <p:sldId id="291" r:id="rId6"/>
    <p:sldId id="292" r:id="rId7"/>
    <p:sldId id="296" r:id="rId8"/>
    <p:sldId id="294" r:id="rId9"/>
    <p:sldId id="295" r:id="rId10"/>
    <p:sldId id="293" r:id="rId11"/>
    <p:sldId id="306" r:id="rId12"/>
    <p:sldId id="307" r:id="rId13"/>
    <p:sldId id="308" r:id="rId14"/>
    <p:sldId id="309"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F6F9E-4C19-4B66-9821-24CA35F7AA91}" type="datetimeFigureOut">
              <a:rPr lang="en-CA" smtClean="0"/>
              <a:t>2019-09-06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1D38D-19B2-4A48-8781-1366FD872768}" type="slidenum">
              <a:rPr lang="en-CA" smtClean="0"/>
              <a:t>‹#›</a:t>
            </a:fld>
            <a:endParaRPr lang="en-CA"/>
          </a:p>
        </p:txBody>
      </p:sp>
    </p:spTree>
    <p:extLst>
      <p:ext uri="{BB962C8B-B14F-4D97-AF65-F5344CB8AC3E}">
        <p14:creationId xmlns:p14="http://schemas.microsoft.com/office/powerpoint/2010/main" val="377803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rogramiz.com/python-programming/namespac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geeksforgeeks.org/namespaces-and-scope-in-pytho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ebastianraschka.com/Articles/2014_python_scope_and_namespace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hlinkClick r:id="rId3"/>
              </a:rPr>
              <a:t>https://www.programiz.com/python-programming/namespace</a:t>
            </a:r>
            <a:endParaRPr lang="en-US" sz="1200" dirty="0"/>
          </a:p>
          <a:p>
            <a:pPr marL="0" indent="0">
              <a:buNone/>
            </a:pPr>
            <a:r>
              <a:rPr lang="en-CA" sz="1200" dirty="0">
                <a:hlinkClick r:id="rId4"/>
              </a:rPr>
              <a:t>https://www.geeksforgeeks.org/namespaces-and-scope-in-python/</a:t>
            </a:r>
            <a:endParaRPr lang="en-US" sz="1200" dirty="0"/>
          </a:p>
          <a:p>
            <a:endParaRPr lang="en-CA" dirty="0"/>
          </a:p>
        </p:txBody>
      </p:sp>
      <p:sp>
        <p:nvSpPr>
          <p:cNvPr id="4" name="Slide Number Placeholder 3"/>
          <p:cNvSpPr>
            <a:spLocks noGrp="1"/>
          </p:cNvSpPr>
          <p:nvPr>
            <p:ph type="sldNum" sz="quarter" idx="5"/>
          </p:nvPr>
        </p:nvSpPr>
        <p:spPr/>
        <p:txBody>
          <a:bodyPr/>
          <a:lstStyle/>
          <a:p>
            <a:fld id="{04720D37-4C24-41B0-8CED-ABE60589C817}" type="slidenum">
              <a:rPr lang="en-CA" smtClean="0"/>
              <a:t>5</a:t>
            </a:fld>
            <a:endParaRPr lang="en-CA"/>
          </a:p>
        </p:txBody>
      </p:sp>
    </p:spTree>
    <p:extLst>
      <p:ext uri="{BB962C8B-B14F-4D97-AF65-F5344CB8AC3E}">
        <p14:creationId xmlns:p14="http://schemas.microsoft.com/office/powerpoint/2010/main" val="234391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hlinkClick r:id="rId3"/>
              </a:rPr>
              <a:t>https://sebastianraschka.com/Articles/2014_python_scope_and_namespaces.html</a:t>
            </a:r>
            <a:endParaRPr lang="en-CA" dirty="0"/>
          </a:p>
        </p:txBody>
      </p:sp>
      <p:sp>
        <p:nvSpPr>
          <p:cNvPr id="4" name="Slide Number Placeholder 3"/>
          <p:cNvSpPr>
            <a:spLocks noGrp="1"/>
          </p:cNvSpPr>
          <p:nvPr>
            <p:ph type="sldNum" sz="quarter" idx="5"/>
          </p:nvPr>
        </p:nvSpPr>
        <p:spPr/>
        <p:txBody>
          <a:bodyPr/>
          <a:lstStyle/>
          <a:p>
            <a:fld id="{04720D37-4C24-41B0-8CED-ABE60589C817}" type="slidenum">
              <a:rPr lang="en-CA" smtClean="0"/>
              <a:t>10</a:t>
            </a:fld>
            <a:endParaRPr lang="en-CA"/>
          </a:p>
        </p:txBody>
      </p:sp>
    </p:spTree>
    <p:extLst>
      <p:ext uri="{BB962C8B-B14F-4D97-AF65-F5344CB8AC3E}">
        <p14:creationId xmlns:p14="http://schemas.microsoft.com/office/powerpoint/2010/main" val="367963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4443-9AC8-440C-A1C7-3CB114C213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5D638A4-E656-4209-95BF-1D9C435618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96CDC8-D5A1-48EC-BC28-55F386DCF6EE}"/>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5" name="Footer Placeholder 4">
            <a:extLst>
              <a:ext uri="{FF2B5EF4-FFF2-40B4-BE49-F238E27FC236}">
                <a16:creationId xmlns:a16="http://schemas.microsoft.com/office/drawing/2014/main" id="{61B0ABE1-DFF2-4F14-86D4-517E64707B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F493CE-AE7C-48DA-ACE1-D9C654A34220}"/>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175522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D32D-0E38-4D2B-AC16-0E490401EC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508B200-98D1-4D13-9186-85C42E24C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C72B56-678A-4C98-9510-EC0B3013C997}"/>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5" name="Footer Placeholder 4">
            <a:extLst>
              <a:ext uri="{FF2B5EF4-FFF2-40B4-BE49-F238E27FC236}">
                <a16:creationId xmlns:a16="http://schemas.microsoft.com/office/drawing/2014/main" id="{40978872-8A09-4FA7-9F6E-F125D6D26C5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1C8EE5-D72A-4BE1-87C9-E75414BEA397}"/>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96223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09032-B8DE-41B8-9A96-3A201E3415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A854E3-734D-4AD2-892B-0588E88A2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00647C-5F1C-4B88-B44F-4277E741D727}"/>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5" name="Footer Placeholder 4">
            <a:extLst>
              <a:ext uri="{FF2B5EF4-FFF2-40B4-BE49-F238E27FC236}">
                <a16:creationId xmlns:a16="http://schemas.microsoft.com/office/drawing/2014/main" id="{DBC4DE96-01C7-4B7B-82D9-0ADC385067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A9988F-F24F-4E04-8410-403239867682}"/>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148223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02B2-83FB-491D-8603-0CF4A187D09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BF63C9A-C442-4710-9B9A-B147846CA8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14B8972-5267-4435-ACA9-176067493A43}"/>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5" name="Footer Placeholder 4">
            <a:extLst>
              <a:ext uri="{FF2B5EF4-FFF2-40B4-BE49-F238E27FC236}">
                <a16:creationId xmlns:a16="http://schemas.microsoft.com/office/drawing/2014/main" id="{844123D2-F0FC-4803-8FFA-4635EC22B4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B39B99-2B8A-40E5-B740-59376342EE86}"/>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405721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D0C3-7291-4F8F-85B7-2451B0384A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2EE2EC1-073D-4B14-A8D0-2754C565EB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EF5F5E-8685-460E-82C0-FBD8FE4399AB}"/>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5" name="Footer Placeholder 4">
            <a:extLst>
              <a:ext uri="{FF2B5EF4-FFF2-40B4-BE49-F238E27FC236}">
                <a16:creationId xmlns:a16="http://schemas.microsoft.com/office/drawing/2014/main" id="{11AB06D3-75C8-4089-A488-96860C4A06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780E90-63CA-42C7-8CD5-8F7120889B10}"/>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181865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93B3-FC7E-41EA-93DB-F31219BDDC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D30953F-73B8-413B-938E-358AC19E3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2349DCE-93FD-4396-96E4-B978BB1E14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FC88FBB-EC4E-431F-977E-FD6A3F143013}"/>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6" name="Footer Placeholder 5">
            <a:extLst>
              <a:ext uri="{FF2B5EF4-FFF2-40B4-BE49-F238E27FC236}">
                <a16:creationId xmlns:a16="http://schemas.microsoft.com/office/drawing/2014/main" id="{CFAA3957-F8E8-4255-A7A8-530D55CC54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8FC511-B635-4457-B9B6-64C69E585F10}"/>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2229382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214A-BC51-4879-8784-91736D708E9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43A9CE-A12E-495E-93CE-DE3384F521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00141-8253-4A5A-A57D-4C1A60524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D3C6CAD-A66B-46D4-8647-8C1A3D520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A86466-D94E-4BAF-B7F3-86C2243044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3D98EA2-D029-4959-ADC5-0591B4EFDB4C}"/>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8" name="Footer Placeholder 7">
            <a:extLst>
              <a:ext uri="{FF2B5EF4-FFF2-40B4-BE49-F238E27FC236}">
                <a16:creationId xmlns:a16="http://schemas.microsoft.com/office/drawing/2014/main" id="{84082E13-3EA1-4080-B540-5E1F662BB76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413905B-AA31-488B-8CB8-22DCDDCC2E38}"/>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5446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A188-A781-4258-B82B-90D19911814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0B7FBE4-5180-439F-A8E5-3B218B635912}"/>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4" name="Footer Placeholder 3">
            <a:extLst>
              <a:ext uri="{FF2B5EF4-FFF2-40B4-BE49-F238E27FC236}">
                <a16:creationId xmlns:a16="http://schemas.microsoft.com/office/drawing/2014/main" id="{75A95087-39C2-44B3-9782-38A03C130E9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488D334-F071-453C-9D37-0E02BE25CFF1}"/>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154725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6E35F-5C36-4F9B-92AE-787FAB70CE6A}"/>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3" name="Footer Placeholder 2">
            <a:extLst>
              <a:ext uri="{FF2B5EF4-FFF2-40B4-BE49-F238E27FC236}">
                <a16:creationId xmlns:a16="http://schemas.microsoft.com/office/drawing/2014/main" id="{73D87486-CEAD-4082-9B8B-2AA7979ACE5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2221F23-CF72-4381-A417-5D953A65EDBC}"/>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1317873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B6DA-B4E3-499E-9454-99CBFAA28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C6E4A93-22E5-496F-8CD6-0230DF6EDD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12A9D4B-7798-4533-834B-8528C5E783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279D9-DF22-4223-AA1C-F44902B0D8EA}"/>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6" name="Footer Placeholder 5">
            <a:extLst>
              <a:ext uri="{FF2B5EF4-FFF2-40B4-BE49-F238E27FC236}">
                <a16:creationId xmlns:a16="http://schemas.microsoft.com/office/drawing/2014/main" id="{F205068A-7BA4-4EE2-8C6A-C0DA5E8C74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1926B30-E69F-4353-BC0A-97353DCC5D84}"/>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23776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5C73-964D-4E5A-8C14-1EA8D21D4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CAE3A16-4E7F-4E75-AA08-DE6BCF550D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5479077-3678-497B-9256-C909B552D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4B7F6-441F-4916-B47C-5C64244FD2BE}"/>
              </a:ext>
            </a:extLst>
          </p:cNvPr>
          <p:cNvSpPr>
            <a:spLocks noGrp="1"/>
          </p:cNvSpPr>
          <p:nvPr>
            <p:ph type="dt" sz="half" idx="10"/>
          </p:nvPr>
        </p:nvSpPr>
        <p:spPr/>
        <p:txBody>
          <a:bodyPr/>
          <a:lstStyle/>
          <a:p>
            <a:fld id="{E5D26493-475E-4D0E-BBA6-613B7C143741}" type="datetimeFigureOut">
              <a:rPr lang="en-CA" smtClean="0"/>
              <a:t>2019-09-06</a:t>
            </a:fld>
            <a:endParaRPr lang="en-CA"/>
          </a:p>
        </p:txBody>
      </p:sp>
      <p:sp>
        <p:nvSpPr>
          <p:cNvPr id="6" name="Footer Placeholder 5">
            <a:extLst>
              <a:ext uri="{FF2B5EF4-FFF2-40B4-BE49-F238E27FC236}">
                <a16:creationId xmlns:a16="http://schemas.microsoft.com/office/drawing/2014/main" id="{811F05DC-C432-4C01-9DE3-A0AD160264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86771A2-4B77-42FA-9138-73841F3BF454}"/>
              </a:ext>
            </a:extLst>
          </p:cNvPr>
          <p:cNvSpPr>
            <a:spLocks noGrp="1"/>
          </p:cNvSpPr>
          <p:nvPr>
            <p:ph type="sldNum" sz="quarter" idx="12"/>
          </p:nvPr>
        </p:nvSpPr>
        <p:spPr/>
        <p:txBody>
          <a:bodyPr/>
          <a:lstStyle/>
          <a:p>
            <a:fld id="{C0DF5B72-885D-4A33-96A6-B823218466CA}" type="slidenum">
              <a:rPr lang="en-CA" smtClean="0"/>
              <a:t>‹#›</a:t>
            </a:fld>
            <a:endParaRPr lang="en-CA"/>
          </a:p>
        </p:txBody>
      </p:sp>
    </p:spTree>
    <p:extLst>
      <p:ext uri="{BB962C8B-B14F-4D97-AF65-F5344CB8AC3E}">
        <p14:creationId xmlns:p14="http://schemas.microsoft.com/office/powerpoint/2010/main" val="273590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9BFE5-A179-4275-A0C2-92A6FBC85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3F4EB2-A51F-4CD8-9984-7CEEB8ED0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4C7EBF-FAFE-40E4-BB4A-30AA2925A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26493-475E-4D0E-BBA6-613B7C143741}" type="datetimeFigureOut">
              <a:rPr lang="en-CA" smtClean="0"/>
              <a:t>2019-09-06</a:t>
            </a:fld>
            <a:endParaRPr lang="en-CA"/>
          </a:p>
        </p:txBody>
      </p:sp>
      <p:sp>
        <p:nvSpPr>
          <p:cNvPr id="5" name="Footer Placeholder 4">
            <a:extLst>
              <a:ext uri="{FF2B5EF4-FFF2-40B4-BE49-F238E27FC236}">
                <a16:creationId xmlns:a16="http://schemas.microsoft.com/office/drawing/2014/main" id="{4F41263B-70E7-417F-8A9B-209981EF2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B5723FA-F539-4550-8316-0C91282DD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F5B72-885D-4A33-96A6-B823218466CA}" type="slidenum">
              <a:rPr lang="en-CA" smtClean="0"/>
              <a:t>‹#›</a:t>
            </a:fld>
            <a:endParaRPr lang="en-CA"/>
          </a:p>
        </p:txBody>
      </p:sp>
    </p:spTree>
    <p:extLst>
      <p:ext uri="{BB962C8B-B14F-4D97-AF65-F5344CB8AC3E}">
        <p14:creationId xmlns:p14="http://schemas.microsoft.com/office/powerpoint/2010/main" val="339507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Crash Course</a:t>
            </a:r>
          </a:p>
        </p:txBody>
      </p:sp>
      <p:sp>
        <p:nvSpPr>
          <p:cNvPr id="3" name="Subtitle 2"/>
          <p:cNvSpPr>
            <a:spLocks noGrp="1"/>
          </p:cNvSpPr>
          <p:nvPr>
            <p:ph type="subTitle" idx="1"/>
          </p:nvPr>
        </p:nvSpPr>
        <p:spPr/>
        <p:txBody>
          <a:bodyPr/>
          <a:lstStyle/>
          <a:p>
            <a:r>
              <a:rPr lang="en-US" dirty="0"/>
              <a:t>Lecture 3</a:t>
            </a:r>
          </a:p>
        </p:txBody>
      </p:sp>
    </p:spTree>
    <p:extLst>
      <p:ext uri="{BB962C8B-B14F-4D97-AF65-F5344CB8AC3E}">
        <p14:creationId xmlns:p14="http://schemas.microsoft.com/office/powerpoint/2010/main" val="2060243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474A-B1FB-4FE9-8975-8073A077BAB4}"/>
              </a:ext>
            </a:extLst>
          </p:cNvPr>
          <p:cNvSpPr>
            <a:spLocks noGrp="1"/>
          </p:cNvSpPr>
          <p:nvPr>
            <p:ph type="title"/>
          </p:nvPr>
        </p:nvSpPr>
        <p:spPr/>
        <p:txBody>
          <a:bodyPr/>
          <a:lstStyle/>
          <a:p>
            <a:r>
              <a:rPr lang="en-US" dirty="0"/>
              <a:t>Python Variable Scope</a:t>
            </a:r>
            <a:endParaRPr lang="en-CA" dirty="0"/>
          </a:p>
        </p:txBody>
      </p:sp>
      <p:sp>
        <p:nvSpPr>
          <p:cNvPr id="3" name="Content Placeholder 2">
            <a:extLst>
              <a:ext uri="{FF2B5EF4-FFF2-40B4-BE49-F238E27FC236}">
                <a16:creationId xmlns:a16="http://schemas.microsoft.com/office/drawing/2014/main" id="{C3E180E7-A6DA-40CF-87CD-EE5529F78C41}"/>
              </a:ext>
            </a:extLst>
          </p:cNvPr>
          <p:cNvSpPr>
            <a:spLocks noGrp="1"/>
          </p:cNvSpPr>
          <p:nvPr>
            <p:ph idx="1"/>
          </p:nvPr>
        </p:nvSpPr>
        <p:spPr/>
        <p:txBody>
          <a:bodyPr>
            <a:normAutofit/>
          </a:bodyPr>
          <a:lstStyle/>
          <a:p>
            <a:r>
              <a:rPr lang="en-US" sz="2200" dirty="0"/>
              <a:t>Scope refers to the code region from which a specific Python object is accessible.</a:t>
            </a:r>
          </a:p>
          <a:p>
            <a:r>
              <a:rPr lang="en-US" sz="2200" dirty="0"/>
              <a:t>We cannot access any specific object from anywhere from the code</a:t>
            </a:r>
          </a:p>
          <a:p>
            <a:r>
              <a:rPr lang="en-US" sz="2200" dirty="0"/>
              <a:t>There are multiple scopes in a program:</a:t>
            </a:r>
          </a:p>
          <a:p>
            <a:pPr lvl="1"/>
            <a:r>
              <a:rPr lang="en-US" sz="2000" dirty="0"/>
              <a:t>Local scope</a:t>
            </a:r>
          </a:p>
          <a:p>
            <a:pPr lvl="1"/>
            <a:r>
              <a:rPr lang="en-US" sz="2000" dirty="0"/>
              <a:t>Enclosed scope</a:t>
            </a:r>
          </a:p>
          <a:p>
            <a:pPr lvl="1"/>
            <a:r>
              <a:rPr lang="en-US" sz="2000" dirty="0"/>
              <a:t>Global scope </a:t>
            </a:r>
          </a:p>
          <a:p>
            <a:pPr lvl="1"/>
            <a:r>
              <a:rPr lang="en-US" sz="2000" dirty="0"/>
              <a:t>Built-in scope </a:t>
            </a:r>
          </a:p>
          <a:p>
            <a:endParaRPr lang="en-CA" sz="2400" dirty="0"/>
          </a:p>
        </p:txBody>
      </p:sp>
    </p:spTree>
    <p:extLst>
      <p:ext uri="{BB962C8B-B14F-4D97-AF65-F5344CB8AC3E}">
        <p14:creationId xmlns:p14="http://schemas.microsoft.com/office/powerpoint/2010/main" val="307925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B174A-5F6D-4B65-B44C-7C498A442A84}"/>
              </a:ext>
            </a:extLst>
          </p:cNvPr>
          <p:cNvSpPr>
            <a:spLocks noGrp="1"/>
          </p:cNvSpPr>
          <p:nvPr>
            <p:ph type="title"/>
          </p:nvPr>
        </p:nvSpPr>
        <p:spPr/>
        <p:txBody>
          <a:bodyPr/>
          <a:lstStyle/>
          <a:p>
            <a:r>
              <a:rPr lang="en-US" dirty="0"/>
              <a:t>Syntax Errors and Exceptions</a:t>
            </a:r>
            <a:endParaRPr lang="en-CA" dirty="0"/>
          </a:p>
        </p:txBody>
      </p:sp>
      <p:sp>
        <p:nvSpPr>
          <p:cNvPr id="3" name="Content Placeholder 2">
            <a:extLst>
              <a:ext uri="{FF2B5EF4-FFF2-40B4-BE49-F238E27FC236}">
                <a16:creationId xmlns:a16="http://schemas.microsoft.com/office/drawing/2014/main" id="{885C784B-78CB-4CE0-AFE8-D2F6C2E781EA}"/>
              </a:ext>
            </a:extLst>
          </p:cNvPr>
          <p:cNvSpPr>
            <a:spLocks noGrp="1"/>
          </p:cNvSpPr>
          <p:nvPr>
            <p:ph idx="1"/>
          </p:nvPr>
        </p:nvSpPr>
        <p:spPr/>
        <p:txBody>
          <a:bodyPr>
            <a:noAutofit/>
          </a:bodyPr>
          <a:lstStyle/>
          <a:p>
            <a:r>
              <a:rPr lang="en-US" sz="2400" dirty="0"/>
              <a:t>A Python program terminate as soon as it encounters an error. </a:t>
            </a:r>
          </a:p>
          <a:p>
            <a:r>
              <a:rPr lang="en-US" sz="2400" dirty="0"/>
              <a:t>There are two types of errors in Python:</a:t>
            </a:r>
          </a:p>
          <a:p>
            <a:pPr lvl="1"/>
            <a:r>
              <a:rPr lang="en-US" sz="2200" b="1" dirty="0"/>
              <a:t>Syntax errors:</a:t>
            </a:r>
          </a:p>
          <a:p>
            <a:pPr lvl="2"/>
            <a:r>
              <a:rPr lang="en-US" dirty="0"/>
              <a:t>Mistakes in the use of the Python language (similar to spelling or grammar mistakes in English language).</a:t>
            </a:r>
          </a:p>
          <a:p>
            <a:pPr lvl="2"/>
            <a:r>
              <a:rPr lang="en-US" dirty="0"/>
              <a:t>Python find syntax errors when it tries to parse (analyze the syntax) your program and exit with an error message without running anything.</a:t>
            </a:r>
          </a:p>
          <a:p>
            <a:pPr lvl="1"/>
            <a:r>
              <a:rPr lang="en-US" sz="2200" b="1" dirty="0"/>
              <a:t>Exceptions:</a:t>
            </a:r>
          </a:p>
          <a:p>
            <a:pPr lvl="2"/>
            <a:r>
              <a:rPr lang="en-CA" dirty="0"/>
              <a:t>Errors detected during executions (The sentence flap your arms and fly to China, is correct but impossible to execute) </a:t>
            </a:r>
          </a:p>
          <a:p>
            <a:pPr lvl="2"/>
            <a:r>
              <a:rPr lang="en-CA" dirty="0"/>
              <a:t>These errors are normally detected if there is no syntax errors in the code.</a:t>
            </a:r>
          </a:p>
        </p:txBody>
      </p:sp>
    </p:spTree>
    <p:extLst>
      <p:ext uri="{BB962C8B-B14F-4D97-AF65-F5344CB8AC3E}">
        <p14:creationId xmlns:p14="http://schemas.microsoft.com/office/powerpoint/2010/main" val="3432066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945E-4A68-446A-A2E0-DA0C705294F9}"/>
              </a:ext>
            </a:extLst>
          </p:cNvPr>
          <p:cNvSpPr>
            <a:spLocks noGrp="1"/>
          </p:cNvSpPr>
          <p:nvPr>
            <p:ph type="title"/>
          </p:nvPr>
        </p:nvSpPr>
        <p:spPr/>
        <p:txBody>
          <a:bodyPr/>
          <a:lstStyle/>
          <a:p>
            <a:r>
              <a:rPr lang="en-CA" dirty="0"/>
              <a:t>Syntax Errors</a:t>
            </a:r>
          </a:p>
        </p:txBody>
      </p:sp>
      <p:sp>
        <p:nvSpPr>
          <p:cNvPr id="3" name="Content Placeholder 2">
            <a:extLst>
              <a:ext uri="{FF2B5EF4-FFF2-40B4-BE49-F238E27FC236}">
                <a16:creationId xmlns:a16="http://schemas.microsoft.com/office/drawing/2014/main" id="{495BCF07-5F38-4C78-8A49-99F3DEA719C3}"/>
              </a:ext>
            </a:extLst>
          </p:cNvPr>
          <p:cNvSpPr>
            <a:spLocks noGrp="1"/>
          </p:cNvSpPr>
          <p:nvPr>
            <p:ph idx="1"/>
          </p:nvPr>
        </p:nvSpPr>
        <p:spPr/>
        <p:txBody>
          <a:bodyPr>
            <a:normAutofit/>
          </a:bodyPr>
          <a:lstStyle/>
          <a:p>
            <a:r>
              <a:rPr lang="en-CA" sz="3000" dirty="0"/>
              <a:t>Common Python syntax errors include:</a:t>
            </a:r>
          </a:p>
          <a:p>
            <a:pPr lvl="1"/>
            <a:r>
              <a:rPr lang="en-CA" dirty="0"/>
              <a:t>Leaving out or misspelling a keyword</a:t>
            </a:r>
          </a:p>
          <a:p>
            <a:pPr lvl="1"/>
            <a:r>
              <a:rPr lang="en-CA" dirty="0"/>
              <a:t>Putting a keyword in the wrong place</a:t>
            </a:r>
          </a:p>
          <a:p>
            <a:pPr lvl="1"/>
            <a:r>
              <a:rPr lang="en-CA" dirty="0"/>
              <a:t>Leaving out a symbol, such as colon, comma or brackets</a:t>
            </a:r>
          </a:p>
          <a:p>
            <a:pPr lvl="1"/>
            <a:r>
              <a:rPr lang="en-CA" dirty="0"/>
              <a:t>Incorrect indentation</a:t>
            </a:r>
          </a:p>
          <a:p>
            <a:pPr lvl="1"/>
            <a:r>
              <a:rPr lang="en-CA" dirty="0"/>
              <a:t>Empty block</a:t>
            </a:r>
          </a:p>
        </p:txBody>
      </p:sp>
    </p:spTree>
    <p:extLst>
      <p:ext uri="{BB962C8B-B14F-4D97-AF65-F5344CB8AC3E}">
        <p14:creationId xmlns:p14="http://schemas.microsoft.com/office/powerpoint/2010/main" val="148026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E063-DC92-4CBF-AB79-448D66E9FAD2}"/>
              </a:ext>
            </a:extLst>
          </p:cNvPr>
          <p:cNvSpPr>
            <a:spLocks noGrp="1"/>
          </p:cNvSpPr>
          <p:nvPr>
            <p:ph type="title"/>
          </p:nvPr>
        </p:nvSpPr>
        <p:spPr/>
        <p:txBody>
          <a:bodyPr/>
          <a:lstStyle/>
          <a:p>
            <a:r>
              <a:rPr lang="en-CA" dirty="0"/>
              <a:t>Exceptions</a:t>
            </a:r>
          </a:p>
        </p:txBody>
      </p:sp>
      <p:sp>
        <p:nvSpPr>
          <p:cNvPr id="3" name="Content Placeholder 2">
            <a:extLst>
              <a:ext uri="{FF2B5EF4-FFF2-40B4-BE49-F238E27FC236}">
                <a16:creationId xmlns:a16="http://schemas.microsoft.com/office/drawing/2014/main" id="{C3F12538-6483-41FB-A4AB-4DB30B34A4E2}"/>
              </a:ext>
            </a:extLst>
          </p:cNvPr>
          <p:cNvSpPr>
            <a:spLocks noGrp="1"/>
          </p:cNvSpPr>
          <p:nvPr>
            <p:ph idx="1"/>
          </p:nvPr>
        </p:nvSpPr>
        <p:spPr/>
        <p:txBody>
          <a:bodyPr>
            <a:noAutofit/>
          </a:bodyPr>
          <a:lstStyle/>
          <a:p>
            <a:r>
              <a:rPr lang="en-CA" sz="3000" dirty="0"/>
              <a:t>Common Python exceptions include:</a:t>
            </a:r>
          </a:p>
          <a:p>
            <a:pPr lvl="1"/>
            <a:r>
              <a:rPr lang="en-CA" dirty="0"/>
              <a:t>Division by zero</a:t>
            </a:r>
          </a:p>
          <a:p>
            <a:pPr lvl="1"/>
            <a:r>
              <a:rPr lang="en-CA" dirty="0"/>
              <a:t>Performing an operation on incompatible types</a:t>
            </a:r>
          </a:p>
          <a:p>
            <a:pPr lvl="1"/>
            <a:r>
              <a:rPr lang="en-CA" dirty="0"/>
              <a:t>Using and identifier which has not been defined</a:t>
            </a:r>
          </a:p>
          <a:p>
            <a:pPr lvl="1"/>
            <a:r>
              <a:rPr lang="en-CA" dirty="0"/>
              <a:t>Accessing a list element, dictionary value or object attributes which doesn’t exist</a:t>
            </a:r>
          </a:p>
          <a:p>
            <a:pPr lvl="1"/>
            <a:r>
              <a:rPr lang="en-CA" dirty="0"/>
              <a:t>Trying to call a function which is not defined</a:t>
            </a:r>
          </a:p>
        </p:txBody>
      </p:sp>
    </p:spTree>
    <p:extLst>
      <p:ext uri="{BB962C8B-B14F-4D97-AF65-F5344CB8AC3E}">
        <p14:creationId xmlns:p14="http://schemas.microsoft.com/office/powerpoint/2010/main" val="871377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6107-39C5-44DB-8E03-53807622B1A4}"/>
              </a:ext>
            </a:extLst>
          </p:cNvPr>
          <p:cNvSpPr>
            <a:spLocks noGrp="1"/>
          </p:cNvSpPr>
          <p:nvPr>
            <p:ph type="title"/>
          </p:nvPr>
        </p:nvSpPr>
        <p:spPr/>
        <p:txBody>
          <a:bodyPr/>
          <a:lstStyle/>
          <a:p>
            <a:r>
              <a:rPr lang="en-CA" dirty="0"/>
              <a:t>Handling Exceptions</a:t>
            </a:r>
          </a:p>
        </p:txBody>
      </p:sp>
      <p:sp>
        <p:nvSpPr>
          <p:cNvPr id="3" name="Content Placeholder 2">
            <a:extLst>
              <a:ext uri="{FF2B5EF4-FFF2-40B4-BE49-F238E27FC236}">
                <a16:creationId xmlns:a16="http://schemas.microsoft.com/office/drawing/2014/main" id="{71D2E1A8-14CD-489C-9F93-4A3608CEC6E0}"/>
              </a:ext>
            </a:extLst>
          </p:cNvPr>
          <p:cNvSpPr>
            <a:spLocks noGrp="1"/>
          </p:cNvSpPr>
          <p:nvPr>
            <p:ph idx="1"/>
          </p:nvPr>
        </p:nvSpPr>
        <p:spPr/>
        <p:txBody>
          <a:bodyPr>
            <a:normAutofit/>
          </a:bodyPr>
          <a:lstStyle/>
          <a:p>
            <a:r>
              <a:rPr lang="en-CA" sz="2400" dirty="0"/>
              <a:t>All the programs we have wrote so far ignored the fact that things can go wrong (program might crash because of exceptions)</a:t>
            </a:r>
          </a:p>
          <a:p>
            <a:r>
              <a:rPr lang="en-CA" sz="2400" dirty="0"/>
              <a:t>A program which crashes whenever it encounters an easily foreseeable exception is not very pleasant to use. </a:t>
            </a:r>
          </a:p>
          <a:p>
            <a:r>
              <a:rPr lang="en-CA" sz="2400" dirty="0"/>
              <a:t>Most users expect programs to be robust enough to deal with easily foreseeable exceptions.</a:t>
            </a:r>
          </a:p>
          <a:p>
            <a:r>
              <a:rPr lang="en-CA" sz="2400" dirty="0"/>
              <a:t>If we know that a particular section of our program is likely to cause an exception, we can use handling exceptions to tell Python what to do if the exception does happen, instead of letting that exception crash our program.</a:t>
            </a:r>
          </a:p>
          <a:p>
            <a:r>
              <a:rPr lang="en-CA" sz="2400" dirty="0"/>
              <a:t>Handling exceptions let the script continues with the rest of the code and report the exception if it exist.</a:t>
            </a:r>
          </a:p>
          <a:p>
            <a:endParaRPr lang="en-CA" sz="2400" dirty="0"/>
          </a:p>
          <a:p>
            <a:endParaRPr lang="en-CA" sz="2400" dirty="0"/>
          </a:p>
        </p:txBody>
      </p:sp>
    </p:spTree>
    <p:extLst>
      <p:ext uri="{BB962C8B-B14F-4D97-AF65-F5344CB8AC3E}">
        <p14:creationId xmlns:p14="http://schemas.microsoft.com/office/powerpoint/2010/main" val="359161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D2C9-53DE-4B27-89C5-EADD9B20CFB8}"/>
              </a:ext>
            </a:extLst>
          </p:cNvPr>
          <p:cNvSpPr>
            <a:spLocks noGrp="1"/>
          </p:cNvSpPr>
          <p:nvPr>
            <p:ph type="title"/>
          </p:nvPr>
        </p:nvSpPr>
        <p:spPr/>
        <p:txBody>
          <a:bodyPr/>
          <a:lstStyle/>
          <a:p>
            <a:r>
              <a:rPr lang="en-CA" dirty="0"/>
              <a:t>Handling Exceptions</a:t>
            </a:r>
          </a:p>
        </p:txBody>
      </p:sp>
      <p:sp>
        <p:nvSpPr>
          <p:cNvPr id="3" name="Content Placeholder 2">
            <a:extLst>
              <a:ext uri="{FF2B5EF4-FFF2-40B4-BE49-F238E27FC236}">
                <a16:creationId xmlns:a16="http://schemas.microsoft.com/office/drawing/2014/main" id="{94B23435-ADC0-4B2D-B81A-D478DB75910A}"/>
              </a:ext>
            </a:extLst>
          </p:cNvPr>
          <p:cNvSpPr>
            <a:spLocks noGrp="1"/>
          </p:cNvSpPr>
          <p:nvPr>
            <p:ph idx="1"/>
          </p:nvPr>
        </p:nvSpPr>
        <p:spPr/>
        <p:txBody>
          <a:bodyPr>
            <a:normAutofit/>
          </a:bodyPr>
          <a:lstStyle/>
          <a:p>
            <a:r>
              <a:rPr lang="en-CA" sz="2600" dirty="0"/>
              <a:t>Four keywords used for handling exceptions:</a:t>
            </a:r>
          </a:p>
          <a:p>
            <a:endParaRPr lang="en-CA" dirty="0"/>
          </a:p>
        </p:txBody>
      </p:sp>
      <p:pic>
        <p:nvPicPr>
          <p:cNvPr id="6" name="Picture 5">
            <a:extLst>
              <a:ext uri="{FF2B5EF4-FFF2-40B4-BE49-F238E27FC236}">
                <a16:creationId xmlns:a16="http://schemas.microsoft.com/office/drawing/2014/main" id="{25F12094-5229-47AB-90DD-41D215879361}"/>
              </a:ext>
            </a:extLst>
          </p:cNvPr>
          <p:cNvPicPr>
            <a:picLocks noChangeAspect="1"/>
          </p:cNvPicPr>
          <p:nvPr/>
        </p:nvPicPr>
        <p:blipFill>
          <a:blip r:embed="rId2"/>
          <a:stretch>
            <a:fillRect/>
          </a:stretch>
        </p:blipFill>
        <p:spPr>
          <a:xfrm>
            <a:off x="3200400" y="2133601"/>
            <a:ext cx="5791200" cy="4602163"/>
          </a:xfrm>
          <a:prstGeom prst="rect">
            <a:avLst/>
          </a:prstGeom>
        </p:spPr>
      </p:pic>
    </p:spTree>
    <p:extLst>
      <p:ext uri="{BB962C8B-B14F-4D97-AF65-F5344CB8AC3E}">
        <p14:creationId xmlns:p14="http://schemas.microsoft.com/office/powerpoint/2010/main" val="811359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E117-17E4-4399-B93E-36CA615F3279}"/>
              </a:ext>
            </a:extLst>
          </p:cNvPr>
          <p:cNvSpPr>
            <a:spLocks noGrp="1"/>
          </p:cNvSpPr>
          <p:nvPr>
            <p:ph type="title"/>
          </p:nvPr>
        </p:nvSpPr>
        <p:spPr/>
        <p:txBody>
          <a:bodyPr/>
          <a:lstStyle/>
          <a:p>
            <a:r>
              <a:rPr lang="en-US" dirty="0"/>
              <a:t>Lecture 3 Material</a:t>
            </a:r>
            <a:endParaRPr lang="en-CA" dirty="0"/>
          </a:p>
        </p:txBody>
      </p:sp>
      <p:sp>
        <p:nvSpPr>
          <p:cNvPr id="3" name="Content Placeholder 2">
            <a:extLst>
              <a:ext uri="{FF2B5EF4-FFF2-40B4-BE49-F238E27FC236}">
                <a16:creationId xmlns:a16="http://schemas.microsoft.com/office/drawing/2014/main" id="{B1A2F032-D62D-4B04-B76E-92A99B378BB9}"/>
              </a:ext>
            </a:extLst>
          </p:cNvPr>
          <p:cNvSpPr>
            <a:spLocks noGrp="1"/>
          </p:cNvSpPr>
          <p:nvPr>
            <p:ph idx="1"/>
          </p:nvPr>
        </p:nvSpPr>
        <p:spPr/>
        <p:txBody>
          <a:bodyPr>
            <a:normAutofit/>
          </a:bodyPr>
          <a:lstStyle/>
          <a:p>
            <a:r>
              <a:rPr lang="en-US" dirty="0"/>
              <a:t>Methods</a:t>
            </a:r>
          </a:p>
          <a:p>
            <a:r>
              <a:rPr lang="en-US" dirty="0"/>
              <a:t>Functions</a:t>
            </a:r>
          </a:p>
          <a:p>
            <a:r>
              <a:rPr lang="en-US" dirty="0"/>
              <a:t>Nested Functions</a:t>
            </a:r>
          </a:p>
          <a:p>
            <a:r>
              <a:rPr lang="en-US" dirty="0"/>
              <a:t>Names and Namespaces</a:t>
            </a:r>
          </a:p>
          <a:p>
            <a:r>
              <a:rPr lang="en-US" dirty="0"/>
              <a:t>Python Variable Scope</a:t>
            </a:r>
          </a:p>
          <a:p>
            <a:r>
              <a:rPr lang="en-US" dirty="0"/>
              <a:t>Syntax Errors and Exceptions</a:t>
            </a:r>
          </a:p>
          <a:p>
            <a:r>
              <a:rPr lang="en-US" dirty="0"/>
              <a:t>Exceptions Handling</a:t>
            </a:r>
          </a:p>
          <a:p>
            <a:endParaRPr lang="en-US" dirty="0"/>
          </a:p>
          <a:p>
            <a:endParaRPr lang="en-CA" dirty="0"/>
          </a:p>
        </p:txBody>
      </p:sp>
    </p:spTree>
    <p:extLst>
      <p:ext uri="{BB962C8B-B14F-4D97-AF65-F5344CB8AC3E}">
        <p14:creationId xmlns:p14="http://schemas.microsoft.com/office/powerpoint/2010/main" val="419949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8747-16E8-4DD9-A908-6C68805A86AD}"/>
              </a:ext>
            </a:extLst>
          </p:cNvPr>
          <p:cNvSpPr>
            <a:spLocks noGrp="1"/>
          </p:cNvSpPr>
          <p:nvPr>
            <p:ph type="title"/>
          </p:nvPr>
        </p:nvSpPr>
        <p:spPr/>
        <p:txBody>
          <a:bodyPr/>
          <a:lstStyle/>
          <a:p>
            <a:r>
              <a:rPr lang="en-US" dirty="0"/>
              <a:t>Python methods</a:t>
            </a:r>
            <a:endParaRPr lang="en-CA" dirty="0"/>
          </a:p>
        </p:txBody>
      </p:sp>
      <p:sp>
        <p:nvSpPr>
          <p:cNvPr id="3" name="Content Placeholder 2">
            <a:extLst>
              <a:ext uri="{FF2B5EF4-FFF2-40B4-BE49-F238E27FC236}">
                <a16:creationId xmlns:a16="http://schemas.microsoft.com/office/drawing/2014/main" id="{6F9D7CFE-BF8A-41C6-A189-0AD96A29900D}"/>
              </a:ext>
            </a:extLst>
          </p:cNvPr>
          <p:cNvSpPr>
            <a:spLocks noGrp="1"/>
          </p:cNvSpPr>
          <p:nvPr>
            <p:ph idx="1"/>
          </p:nvPr>
        </p:nvSpPr>
        <p:spPr/>
        <p:txBody>
          <a:bodyPr>
            <a:noAutofit/>
          </a:bodyPr>
          <a:lstStyle/>
          <a:p>
            <a:r>
              <a:rPr lang="en-US" sz="2200" dirty="0"/>
              <a:t>Method is called by its name and it is associated to an object</a:t>
            </a:r>
          </a:p>
          <a:p>
            <a:r>
              <a:rPr lang="en-US" sz="2200" dirty="0"/>
              <a:t>Can access the data within the object and may alter an object's state</a:t>
            </a:r>
          </a:p>
          <a:p>
            <a:r>
              <a:rPr lang="en-US" sz="2200" dirty="0"/>
              <a:t>With methods, the idea is the object is acted upon by the function, where the focus is on the object</a:t>
            </a:r>
          </a:p>
          <a:p>
            <a:r>
              <a:rPr lang="en-US" sz="2200" dirty="0"/>
              <a:t>Methods syntax</a:t>
            </a:r>
          </a:p>
          <a:p>
            <a:pPr marL="0" indent="0">
              <a:buNone/>
            </a:pPr>
            <a:r>
              <a:rPr lang="en-US" sz="2200" dirty="0"/>
              <a:t>	&lt;object&gt;.&lt;method&gt;(&lt;arguments&gt;)</a:t>
            </a:r>
          </a:p>
          <a:p>
            <a:r>
              <a:rPr lang="en-US" sz="2200" dirty="0"/>
              <a:t>There are many built-in methods for different objects in Python (list, tuples, dictionary…</a:t>
            </a:r>
            <a:r>
              <a:rPr lang="en-US" sz="2200" dirty="0" err="1"/>
              <a:t>etc</a:t>
            </a:r>
            <a:r>
              <a:rPr lang="en-US" sz="2200" dirty="0"/>
              <a:t>)</a:t>
            </a:r>
          </a:p>
          <a:p>
            <a:r>
              <a:rPr lang="en-US" sz="2200" dirty="0"/>
              <a:t>To check all available methods for an object in Jupyter notebook type:</a:t>
            </a:r>
          </a:p>
          <a:p>
            <a:pPr marL="0" indent="0">
              <a:buNone/>
            </a:pPr>
            <a:r>
              <a:rPr lang="en-US" sz="2200" dirty="0"/>
              <a:t>	&lt;object&gt;. </a:t>
            </a:r>
          </a:p>
          <a:p>
            <a:pPr marL="0" indent="0">
              <a:buNone/>
            </a:pPr>
            <a:r>
              <a:rPr lang="en-US" sz="2200" dirty="0"/>
              <a:t>	then press tab</a:t>
            </a:r>
          </a:p>
        </p:txBody>
      </p:sp>
    </p:spTree>
    <p:extLst>
      <p:ext uri="{BB962C8B-B14F-4D97-AF65-F5344CB8AC3E}">
        <p14:creationId xmlns:p14="http://schemas.microsoft.com/office/powerpoint/2010/main" val="398440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2956-77A4-487C-BE30-AB763356E671}"/>
              </a:ext>
            </a:extLst>
          </p:cNvPr>
          <p:cNvSpPr>
            <a:spLocks noGrp="1"/>
          </p:cNvSpPr>
          <p:nvPr>
            <p:ph type="title"/>
          </p:nvPr>
        </p:nvSpPr>
        <p:spPr/>
        <p:txBody>
          <a:bodyPr/>
          <a:lstStyle/>
          <a:p>
            <a:r>
              <a:rPr lang="en-US" dirty="0"/>
              <a:t>Python functions</a:t>
            </a:r>
            <a:endParaRPr lang="en-CA" dirty="0"/>
          </a:p>
        </p:txBody>
      </p:sp>
      <p:sp>
        <p:nvSpPr>
          <p:cNvPr id="3" name="Content Placeholder 2">
            <a:extLst>
              <a:ext uri="{FF2B5EF4-FFF2-40B4-BE49-F238E27FC236}">
                <a16:creationId xmlns:a16="http://schemas.microsoft.com/office/drawing/2014/main" id="{7972F10F-21EB-4DAA-9EB9-3757652AF546}"/>
              </a:ext>
            </a:extLst>
          </p:cNvPr>
          <p:cNvSpPr>
            <a:spLocks noGrp="1"/>
          </p:cNvSpPr>
          <p:nvPr>
            <p:ph idx="1"/>
          </p:nvPr>
        </p:nvSpPr>
        <p:spPr/>
        <p:txBody>
          <a:bodyPr/>
          <a:lstStyle/>
          <a:p>
            <a:r>
              <a:rPr lang="en-US" sz="2200" dirty="0"/>
              <a:t>Function is a block of code used to carry out a specific task.</a:t>
            </a:r>
          </a:p>
          <a:p>
            <a:r>
              <a:rPr lang="en-US" sz="2200" dirty="0"/>
              <a:t>Functions are called without any object, so it doesn't alter the object’s state</a:t>
            </a:r>
          </a:p>
          <a:p>
            <a:r>
              <a:rPr lang="en-US" sz="2200" dirty="0"/>
              <a:t>With functions, the idea is the function acts on the arguments, where the focus in on the function.</a:t>
            </a:r>
          </a:p>
          <a:p>
            <a:r>
              <a:rPr lang="en-CA" sz="2200" dirty="0"/>
              <a:t>Define function syntax</a:t>
            </a:r>
          </a:p>
          <a:p>
            <a:pPr marL="0" indent="0">
              <a:buNone/>
            </a:pPr>
            <a:r>
              <a:rPr lang="en-CA" sz="2200" dirty="0"/>
              <a:t>	def &lt;function name&gt; (&lt;arguments&gt;):</a:t>
            </a:r>
          </a:p>
          <a:p>
            <a:pPr marL="0" indent="0">
              <a:buNone/>
            </a:pPr>
            <a:r>
              <a:rPr lang="en-CA" sz="2200" dirty="0"/>
              <a:t>		&lt;function body&gt;</a:t>
            </a:r>
          </a:p>
          <a:p>
            <a:pPr marL="0" indent="0">
              <a:buNone/>
            </a:pPr>
            <a:r>
              <a:rPr lang="en-CA" sz="2200" dirty="0"/>
              <a:t>		return &lt;value&gt;</a:t>
            </a:r>
          </a:p>
          <a:p>
            <a:r>
              <a:rPr lang="en-CA" sz="2200" dirty="0"/>
              <a:t>Calling function syntax</a:t>
            </a:r>
          </a:p>
          <a:p>
            <a:pPr marL="0" indent="0">
              <a:buNone/>
            </a:pPr>
            <a:r>
              <a:rPr lang="en-CA" sz="2200" dirty="0"/>
              <a:t>	function name</a:t>
            </a:r>
            <a:r>
              <a:rPr lang="en-CA" sz="2200"/>
              <a:t>(&lt;arguments&gt;)</a:t>
            </a:r>
            <a:endParaRPr lang="en-CA" sz="2200" dirty="0"/>
          </a:p>
          <a:p>
            <a:pPr marL="0" indent="0">
              <a:buNone/>
            </a:pPr>
            <a:endParaRPr lang="en-CA" dirty="0"/>
          </a:p>
        </p:txBody>
      </p:sp>
    </p:spTree>
    <p:extLst>
      <p:ext uri="{BB962C8B-B14F-4D97-AF65-F5344CB8AC3E}">
        <p14:creationId xmlns:p14="http://schemas.microsoft.com/office/powerpoint/2010/main" val="232132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FD52-6DE6-410B-9738-C7596EC1BD7D}"/>
              </a:ext>
            </a:extLst>
          </p:cNvPr>
          <p:cNvSpPr>
            <a:spLocks noGrp="1"/>
          </p:cNvSpPr>
          <p:nvPr>
            <p:ph type="title"/>
          </p:nvPr>
        </p:nvSpPr>
        <p:spPr/>
        <p:txBody>
          <a:bodyPr/>
          <a:lstStyle/>
          <a:p>
            <a:r>
              <a:rPr lang="en-US" dirty="0"/>
              <a:t>Python Names and Namespaces</a:t>
            </a:r>
            <a:endParaRPr lang="en-CA" dirty="0"/>
          </a:p>
        </p:txBody>
      </p:sp>
      <p:sp>
        <p:nvSpPr>
          <p:cNvPr id="3" name="Content Placeholder 2">
            <a:extLst>
              <a:ext uri="{FF2B5EF4-FFF2-40B4-BE49-F238E27FC236}">
                <a16:creationId xmlns:a16="http://schemas.microsoft.com/office/drawing/2014/main" id="{4F8CB38C-6D4E-45FF-A1C3-91EE6C7D791F}"/>
              </a:ext>
            </a:extLst>
          </p:cNvPr>
          <p:cNvSpPr>
            <a:spLocks noGrp="1"/>
          </p:cNvSpPr>
          <p:nvPr>
            <p:ph idx="1"/>
          </p:nvPr>
        </p:nvSpPr>
        <p:spPr>
          <a:xfrm>
            <a:off x="1981200" y="1600200"/>
            <a:ext cx="8229600" cy="4876800"/>
          </a:xfrm>
        </p:spPr>
        <p:txBody>
          <a:bodyPr>
            <a:noAutofit/>
          </a:bodyPr>
          <a:lstStyle/>
          <a:p>
            <a:pPr algn="justLow"/>
            <a:r>
              <a:rPr lang="en-US" sz="2200" b="1" dirty="0"/>
              <a:t>Name</a:t>
            </a:r>
            <a:r>
              <a:rPr lang="en-US" sz="2200" dirty="0"/>
              <a:t> is simply a name given to object (everything in Python is an object).</a:t>
            </a:r>
          </a:p>
          <a:p>
            <a:pPr marL="0" indent="0" algn="justLow">
              <a:buNone/>
            </a:pPr>
            <a:r>
              <a:rPr lang="en-US" sz="2200" dirty="0"/>
              <a:t>Example: a = 2,  here 2 is an object stored in memory and a is the name associated it with.</a:t>
            </a:r>
          </a:p>
          <a:p>
            <a:pPr algn="justLow"/>
            <a:r>
              <a:rPr lang="en-US" sz="2200" b="1" dirty="0"/>
              <a:t>Namespace</a:t>
            </a:r>
            <a:r>
              <a:rPr lang="en-US" sz="2200" dirty="0"/>
              <a:t> is a collection of names (mapping of every name you have defined to corresponding object).</a:t>
            </a:r>
          </a:p>
          <a:p>
            <a:pPr algn="justLow"/>
            <a:r>
              <a:rPr lang="en-US" sz="2200" b="1" dirty="0"/>
              <a:t>Namespace</a:t>
            </a:r>
            <a:r>
              <a:rPr lang="en-US" sz="2200" dirty="0"/>
              <a:t> is a system to have a unique name for every object in Python.</a:t>
            </a:r>
          </a:p>
          <a:p>
            <a:pPr algn="justLow"/>
            <a:r>
              <a:rPr lang="en-US" sz="2200" dirty="0"/>
              <a:t>Python implements </a:t>
            </a:r>
            <a:r>
              <a:rPr lang="en-US" sz="2200" b="1" dirty="0"/>
              <a:t>namespaces</a:t>
            </a:r>
            <a:r>
              <a:rPr lang="en-US" sz="2200" dirty="0"/>
              <a:t> as dictionary; there is a name-to-object mapping, with the names as keys and the objects as values.</a:t>
            </a:r>
          </a:p>
          <a:p>
            <a:pPr algn="justLow"/>
            <a:r>
              <a:rPr lang="en-US" sz="2200" dirty="0"/>
              <a:t>Lifetime of a name space depends upon the </a:t>
            </a:r>
            <a:r>
              <a:rPr lang="en-US" sz="2200" b="1" dirty="0"/>
              <a:t>scope</a:t>
            </a:r>
            <a:r>
              <a:rPr lang="en-US" sz="2200" dirty="0"/>
              <a:t> of objects, if the </a:t>
            </a:r>
            <a:r>
              <a:rPr lang="en-US" sz="2200" b="1" dirty="0"/>
              <a:t>scope</a:t>
            </a:r>
            <a:r>
              <a:rPr lang="en-US" sz="2200" dirty="0"/>
              <a:t> of the object ends, the lifetime of that </a:t>
            </a:r>
            <a:r>
              <a:rPr lang="en-US" sz="2200" b="1" dirty="0"/>
              <a:t>namespace</a:t>
            </a:r>
            <a:r>
              <a:rPr lang="en-US" sz="2200" dirty="0"/>
              <a:t> comes to an end.</a:t>
            </a:r>
          </a:p>
        </p:txBody>
      </p:sp>
    </p:spTree>
    <p:extLst>
      <p:ext uri="{BB962C8B-B14F-4D97-AF65-F5344CB8AC3E}">
        <p14:creationId xmlns:p14="http://schemas.microsoft.com/office/powerpoint/2010/main" val="305097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F4F2-60E9-4AC6-B148-A3EF9D7C9002}"/>
              </a:ext>
            </a:extLst>
          </p:cNvPr>
          <p:cNvSpPr>
            <a:spLocks noGrp="1"/>
          </p:cNvSpPr>
          <p:nvPr>
            <p:ph type="title"/>
          </p:nvPr>
        </p:nvSpPr>
        <p:spPr/>
        <p:txBody>
          <a:bodyPr/>
          <a:lstStyle/>
          <a:p>
            <a:r>
              <a:rPr lang="en-US" dirty="0"/>
              <a:t>Python Namespaces</a:t>
            </a:r>
            <a:endParaRPr lang="en-CA" dirty="0"/>
          </a:p>
        </p:txBody>
      </p:sp>
      <p:sp>
        <p:nvSpPr>
          <p:cNvPr id="3" name="Content Placeholder 2">
            <a:extLst>
              <a:ext uri="{FF2B5EF4-FFF2-40B4-BE49-F238E27FC236}">
                <a16:creationId xmlns:a16="http://schemas.microsoft.com/office/drawing/2014/main" id="{8C9788F5-9460-4632-B10B-C7FB7EF14E75}"/>
              </a:ext>
            </a:extLst>
          </p:cNvPr>
          <p:cNvSpPr>
            <a:spLocks noGrp="1"/>
          </p:cNvSpPr>
          <p:nvPr>
            <p:ph idx="1"/>
          </p:nvPr>
        </p:nvSpPr>
        <p:spPr>
          <a:xfrm>
            <a:off x="1981200" y="1600201"/>
            <a:ext cx="8229599" cy="4525963"/>
          </a:xfrm>
        </p:spPr>
        <p:txBody>
          <a:bodyPr/>
          <a:lstStyle/>
          <a:p>
            <a:pPr marL="0" indent="0">
              <a:buNone/>
            </a:pPr>
            <a:r>
              <a:rPr lang="en-US" sz="2400" dirty="0"/>
              <a:t>Types of namespaces:</a:t>
            </a:r>
          </a:p>
          <a:p>
            <a:pPr algn="justLow"/>
            <a:r>
              <a:rPr lang="en-US" sz="2200" b="1" dirty="0"/>
              <a:t>Built-in namespace</a:t>
            </a:r>
            <a:r>
              <a:rPr lang="en-US" sz="2200" dirty="0"/>
              <a:t>: includes Python built-in functions and is created when we start the Python interpreter (</a:t>
            </a:r>
            <a:r>
              <a:rPr lang="en-US" sz="2200" dirty="0" err="1"/>
              <a:t>ie</a:t>
            </a:r>
            <a:r>
              <a:rPr lang="en-US" sz="2200" dirty="0"/>
              <a:t>: print(), list,.. </a:t>
            </a:r>
            <a:r>
              <a:rPr lang="en-US" sz="2200" dirty="0" err="1"/>
              <a:t>Etc</a:t>
            </a:r>
            <a:r>
              <a:rPr lang="en-US" sz="2200" dirty="0"/>
              <a:t>).</a:t>
            </a:r>
          </a:p>
          <a:p>
            <a:pPr algn="justLow"/>
            <a:r>
              <a:rPr lang="en-US" sz="2200" b="1" dirty="0"/>
              <a:t>Global namespace</a:t>
            </a:r>
            <a:r>
              <a:rPr lang="en-US" sz="2200" dirty="0"/>
              <a:t>: includes names from various imported modules that are being used in a project and is created when the module is imported in the project and lasts until the script ends.</a:t>
            </a:r>
          </a:p>
          <a:p>
            <a:pPr algn="justLow"/>
            <a:r>
              <a:rPr lang="en-US" sz="2200" b="1" dirty="0"/>
              <a:t>Local namespace</a:t>
            </a:r>
            <a:r>
              <a:rPr lang="en-US" sz="2200" dirty="0"/>
              <a:t>: Include local names inside a function and is created when a function is called, and it only lasts until the function returns.</a:t>
            </a:r>
          </a:p>
          <a:p>
            <a:pPr marL="0" indent="0">
              <a:buNone/>
            </a:pPr>
            <a:endParaRPr lang="en-CA" dirty="0"/>
          </a:p>
        </p:txBody>
      </p:sp>
      <p:pic>
        <p:nvPicPr>
          <p:cNvPr id="4" name="Picture 3">
            <a:extLst>
              <a:ext uri="{FF2B5EF4-FFF2-40B4-BE49-F238E27FC236}">
                <a16:creationId xmlns:a16="http://schemas.microsoft.com/office/drawing/2014/main" id="{78D834BE-953F-49F4-8F4B-C2D12F52FB21}"/>
              </a:ext>
            </a:extLst>
          </p:cNvPr>
          <p:cNvPicPr>
            <a:picLocks noChangeAspect="1"/>
          </p:cNvPicPr>
          <p:nvPr/>
        </p:nvPicPr>
        <p:blipFill>
          <a:blip r:embed="rId2"/>
          <a:stretch>
            <a:fillRect/>
          </a:stretch>
        </p:blipFill>
        <p:spPr>
          <a:xfrm>
            <a:off x="4686298" y="4648200"/>
            <a:ext cx="2819400" cy="2057400"/>
          </a:xfrm>
          <a:prstGeom prst="rect">
            <a:avLst/>
          </a:prstGeom>
        </p:spPr>
      </p:pic>
    </p:spTree>
    <p:extLst>
      <p:ext uri="{BB962C8B-B14F-4D97-AF65-F5344CB8AC3E}">
        <p14:creationId xmlns:p14="http://schemas.microsoft.com/office/powerpoint/2010/main" val="181036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615-7805-4205-A9EC-97EE2009BE0F}"/>
              </a:ext>
            </a:extLst>
          </p:cNvPr>
          <p:cNvSpPr>
            <a:spLocks noGrp="1"/>
          </p:cNvSpPr>
          <p:nvPr>
            <p:ph type="title"/>
          </p:nvPr>
        </p:nvSpPr>
        <p:spPr/>
        <p:txBody>
          <a:bodyPr/>
          <a:lstStyle/>
          <a:p>
            <a:r>
              <a:rPr lang="en-US" dirty="0"/>
              <a:t>Python Namespaces</a:t>
            </a:r>
            <a:endParaRPr lang="en-CA" dirty="0"/>
          </a:p>
        </p:txBody>
      </p:sp>
      <p:sp>
        <p:nvSpPr>
          <p:cNvPr id="3" name="Content Placeholder 2">
            <a:extLst>
              <a:ext uri="{FF2B5EF4-FFF2-40B4-BE49-F238E27FC236}">
                <a16:creationId xmlns:a16="http://schemas.microsoft.com/office/drawing/2014/main" id="{E8D1568B-B62A-4C02-BF85-7B192115DA43}"/>
              </a:ext>
            </a:extLst>
          </p:cNvPr>
          <p:cNvSpPr>
            <a:spLocks noGrp="1"/>
          </p:cNvSpPr>
          <p:nvPr>
            <p:ph idx="1"/>
          </p:nvPr>
        </p:nvSpPr>
        <p:spPr>
          <a:xfrm>
            <a:off x="1981200" y="1600201"/>
            <a:ext cx="8229600" cy="4983162"/>
          </a:xfrm>
        </p:spPr>
        <p:txBody>
          <a:bodyPr>
            <a:normAutofit fontScale="92500" lnSpcReduction="10000"/>
          </a:bodyPr>
          <a:lstStyle/>
          <a:p>
            <a:pPr algn="justLow"/>
            <a:r>
              <a:rPr lang="en-US" sz="2000" dirty="0"/>
              <a:t>Multiple </a:t>
            </a:r>
            <a:r>
              <a:rPr lang="en-US" sz="2000" b="1" dirty="0"/>
              <a:t>namespaces</a:t>
            </a:r>
            <a:r>
              <a:rPr lang="en-US" sz="2000" dirty="0"/>
              <a:t> can exist independently from each other and they can contain the same variable name.</a:t>
            </a:r>
          </a:p>
          <a:p>
            <a:pPr algn="justLow"/>
            <a:r>
              <a:rPr lang="en-US" sz="2000" dirty="0"/>
              <a:t>This means a name </a:t>
            </a:r>
            <a:r>
              <a:rPr lang="en-US" sz="2000" dirty="0">
                <a:solidFill>
                  <a:srgbClr val="FF0000"/>
                </a:solidFill>
              </a:rPr>
              <a:t>num</a:t>
            </a:r>
            <a:r>
              <a:rPr lang="en-US" sz="2000" dirty="0"/>
              <a:t> can be assigned to object </a:t>
            </a:r>
            <a:r>
              <a:rPr lang="en-US" sz="2000" dirty="0">
                <a:solidFill>
                  <a:srgbClr val="00B050"/>
                </a:solidFill>
              </a:rPr>
              <a:t>50</a:t>
            </a:r>
            <a:r>
              <a:rPr lang="en-US" sz="2000" dirty="0"/>
              <a:t> in the global (module) </a:t>
            </a:r>
            <a:r>
              <a:rPr lang="en-US" sz="2000" b="1" dirty="0"/>
              <a:t>namespace</a:t>
            </a:r>
            <a:r>
              <a:rPr lang="en-US" sz="2000" dirty="0"/>
              <a:t>, and the same name </a:t>
            </a:r>
            <a:r>
              <a:rPr lang="en-US" sz="2000" dirty="0">
                <a:solidFill>
                  <a:srgbClr val="FF0000"/>
                </a:solidFill>
              </a:rPr>
              <a:t>num</a:t>
            </a:r>
            <a:r>
              <a:rPr lang="en-US" sz="2000" dirty="0"/>
              <a:t> can be assigned to object </a:t>
            </a:r>
            <a:r>
              <a:rPr lang="en-US" sz="2000" dirty="0">
                <a:solidFill>
                  <a:srgbClr val="00B050"/>
                </a:solidFill>
              </a:rPr>
              <a:t>100</a:t>
            </a:r>
            <a:r>
              <a:rPr lang="en-US" sz="2000" dirty="0"/>
              <a:t> in the local (function) </a:t>
            </a:r>
            <a:r>
              <a:rPr lang="en-US" sz="2000" b="1" dirty="0"/>
              <a:t>namespace </a:t>
            </a:r>
            <a:r>
              <a:rPr lang="en-US" sz="2000" dirty="0"/>
              <a:t>without overwriting it</a:t>
            </a:r>
          </a:p>
          <a:p>
            <a:pPr algn="justLow"/>
            <a:endParaRPr lang="en-US" sz="2000" dirty="0"/>
          </a:p>
          <a:p>
            <a:pPr marL="0" indent="0" algn="justLow">
              <a:buNone/>
            </a:pPr>
            <a:br>
              <a:rPr lang="en-US" sz="2200" dirty="0"/>
            </a:br>
            <a:endParaRPr lang="en-US" sz="2200" dirty="0"/>
          </a:p>
          <a:p>
            <a:pPr algn="justLow"/>
            <a:r>
              <a:rPr lang="en-US" sz="2000" dirty="0"/>
              <a:t>If we tried to access the object of the name </a:t>
            </a:r>
            <a:r>
              <a:rPr lang="en-US" sz="2000" dirty="0">
                <a:solidFill>
                  <a:srgbClr val="FF0000"/>
                </a:solidFill>
              </a:rPr>
              <a:t>num</a:t>
            </a:r>
            <a:r>
              <a:rPr lang="en-US" sz="2000" dirty="0"/>
              <a:t>, what do we get?</a:t>
            </a:r>
          </a:p>
          <a:p>
            <a:pPr algn="justLow"/>
            <a:endParaRPr lang="en-US" sz="2000" dirty="0"/>
          </a:p>
          <a:p>
            <a:pPr algn="justLow"/>
            <a:endParaRPr lang="en-US" sz="2000" dirty="0"/>
          </a:p>
          <a:p>
            <a:pPr algn="justLow"/>
            <a:endParaRPr lang="en-US" sz="2000" dirty="0"/>
          </a:p>
          <a:p>
            <a:pPr algn="justLow"/>
            <a:endParaRPr lang="en-US" sz="2000" dirty="0"/>
          </a:p>
          <a:p>
            <a:pPr algn="justLow"/>
            <a:endParaRPr lang="en-US" sz="2000" dirty="0"/>
          </a:p>
          <a:p>
            <a:pPr algn="justLow"/>
            <a:r>
              <a:rPr lang="en-US" sz="2000" dirty="0"/>
              <a:t>To understand the answer, we need to learn the concept of </a:t>
            </a:r>
            <a:r>
              <a:rPr lang="en-US" sz="2000" b="1" dirty="0"/>
              <a:t>scope</a:t>
            </a:r>
            <a:endParaRPr lang="en-US" sz="2000" dirty="0"/>
          </a:p>
          <a:p>
            <a:pPr marL="0" indent="0" algn="justLow">
              <a:buNone/>
            </a:pPr>
            <a:endParaRPr lang="en-US" sz="2200" dirty="0"/>
          </a:p>
          <a:p>
            <a:endParaRPr lang="en-CA" dirty="0"/>
          </a:p>
        </p:txBody>
      </p:sp>
      <p:pic>
        <p:nvPicPr>
          <p:cNvPr id="4" name="Picture 3">
            <a:extLst>
              <a:ext uri="{FF2B5EF4-FFF2-40B4-BE49-F238E27FC236}">
                <a16:creationId xmlns:a16="http://schemas.microsoft.com/office/drawing/2014/main" id="{2701340F-8AFB-4586-8E50-F38C2773D62C}"/>
              </a:ext>
            </a:extLst>
          </p:cNvPr>
          <p:cNvPicPr>
            <a:picLocks noChangeAspect="1"/>
          </p:cNvPicPr>
          <p:nvPr/>
        </p:nvPicPr>
        <p:blipFill>
          <a:blip r:embed="rId2"/>
          <a:stretch>
            <a:fillRect/>
          </a:stretch>
        </p:blipFill>
        <p:spPr>
          <a:xfrm>
            <a:off x="1981200" y="3124200"/>
            <a:ext cx="8241632" cy="990602"/>
          </a:xfrm>
          <a:prstGeom prst="rect">
            <a:avLst/>
          </a:prstGeom>
        </p:spPr>
      </p:pic>
      <p:pic>
        <p:nvPicPr>
          <p:cNvPr id="7" name="Picture 6">
            <a:extLst>
              <a:ext uri="{FF2B5EF4-FFF2-40B4-BE49-F238E27FC236}">
                <a16:creationId xmlns:a16="http://schemas.microsoft.com/office/drawing/2014/main" id="{5008A3FD-6D6B-482B-A24A-8EC5733CD850}"/>
              </a:ext>
            </a:extLst>
          </p:cNvPr>
          <p:cNvPicPr>
            <a:picLocks noChangeAspect="1"/>
          </p:cNvPicPr>
          <p:nvPr/>
        </p:nvPicPr>
        <p:blipFill>
          <a:blip r:embed="rId3"/>
          <a:stretch>
            <a:fillRect/>
          </a:stretch>
        </p:blipFill>
        <p:spPr>
          <a:xfrm>
            <a:off x="2017295" y="4419599"/>
            <a:ext cx="8041105" cy="1676400"/>
          </a:xfrm>
          <a:prstGeom prst="rect">
            <a:avLst/>
          </a:prstGeom>
        </p:spPr>
      </p:pic>
    </p:spTree>
    <p:extLst>
      <p:ext uri="{BB962C8B-B14F-4D97-AF65-F5344CB8AC3E}">
        <p14:creationId xmlns:p14="http://schemas.microsoft.com/office/powerpoint/2010/main" val="190397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7ED4-1A4C-4472-9027-5342E5F050FB}"/>
              </a:ext>
            </a:extLst>
          </p:cNvPr>
          <p:cNvSpPr>
            <a:spLocks noGrp="1"/>
          </p:cNvSpPr>
          <p:nvPr>
            <p:ph type="title"/>
          </p:nvPr>
        </p:nvSpPr>
        <p:spPr/>
        <p:txBody>
          <a:bodyPr/>
          <a:lstStyle/>
          <a:p>
            <a:r>
              <a:rPr lang="en-US" dirty="0"/>
              <a:t>Python Scope</a:t>
            </a:r>
            <a:endParaRPr lang="en-CA" dirty="0"/>
          </a:p>
        </p:txBody>
      </p:sp>
      <p:sp>
        <p:nvSpPr>
          <p:cNvPr id="3" name="Content Placeholder 2">
            <a:extLst>
              <a:ext uri="{FF2B5EF4-FFF2-40B4-BE49-F238E27FC236}">
                <a16:creationId xmlns:a16="http://schemas.microsoft.com/office/drawing/2014/main" id="{ED96A1D7-314A-41B5-9AE4-EC1ACAF3423D}"/>
              </a:ext>
            </a:extLst>
          </p:cNvPr>
          <p:cNvSpPr>
            <a:spLocks noGrp="1"/>
          </p:cNvSpPr>
          <p:nvPr>
            <p:ph idx="1"/>
          </p:nvPr>
        </p:nvSpPr>
        <p:spPr>
          <a:xfrm>
            <a:off x="1981200" y="1600200"/>
            <a:ext cx="8229600" cy="4876800"/>
          </a:xfrm>
        </p:spPr>
        <p:txBody>
          <a:bodyPr>
            <a:noAutofit/>
          </a:bodyPr>
          <a:lstStyle/>
          <a:p>
            <a:pPr algn="justLow"/>
            <a:r>
              <a:rPr lang="en-US" sz="1900" dirty="0"/>
              <a:t>A </a:t>
            </a:r>
            <a:r>
              <a:rPr lang="en-US" sz="1900" b="1" dirty="0"/>
              <a:t>scope</a:t>
            </a:r>
            <a:r>
              <a:rPr lang="en-US" sz="1900" dirty="0"/>
              <a:t> is code region form which a particular object is accessible.</a:t>
            </a:r>
          </a:p>
          <a:p>
            <a:pPr algn="justLow"/>
            <a:r>
              <a:rPr lang="en-US" sz="1900" dirty="0"/>
              <a:t>A </a:t>
            </a:r>
            <a:r>
              <a:rPr lang="en-US" sz="1900" b="1" dirty="0"/>
              <a:t>name</a:t>
            </a:r>
            <a:r>
              <a:rPr lang="en-US" sz="1900" dirty="0"/>
              <a:t> has a scope that defines the parts of the program where we could access that name.</a:t>
            </a:r>
          </a:p>
          <a:p>
            <a:pPr algn="justLow"/>
            <a:r>
              <a:rPr lang="en-US" sz="1900" dirty="0"/>
              <a:t>We cannot access any particular object from anywhere from the code.</a:t>
            </a:r>
          </a:p>
          <a:p>
            <a:pPr marL="0" indent="0" algn="justLow">
              <a:buNone/>
            </a:pPr>
            <a:endParaRPr lang="en-US" sz="1900" dirty="0"/>
          </a:p>
          <a:p>
            <a:pPr algn="justLow"/>
            <a:endParaRPr lang="en-US" sz="1900" dirty="0"/>
          </a:p>
          <a:p>
            <a:pPr algn="justLow"/>
            <a:endParaRPr lang="en-US" sz="1900" dirty="0"/>
          </a:p>
          <a:p>
            <a:pPr marL="0" indent="0" algn="justLow">
              <a:buNone/>
            </a:pPr>
            <a:endParaRPr lang="en-US" sz="1900" dirty="0"/>
          </a:p>
          <a:p>
            <a:pPr marL="0" indent="0" algn="justLow">
              <a:buNone/>
            </a:pPr>
            <a:endParaRPr lang="en-US" sz="1900" dirty="0"/>
          </a:p>
          <a:p>
            <a:pPr marL="0" indent="0" algn="justLow">
              <a:buNone/>
            </a:pPr>
            <a:endParaRPr lang="en-US" sz="1900" dirty="0"/>
          </a:p>
          <a:p>
            <a:pPr algn="justLow"/>
            <a:r>
              <a:rPr lang="en-US" sz="1900" dirty="0"/>
              <a:t>Question: “In which order does Python search the different levels of namespaces before it finds the name-to-object’ mapping?”</a:t>
            </a:r>
          </a:p>
          <a:p>
            <a:pPr algn="justLow"/>
            <a:r>
              <a:rPr lang="en-US" sz="1900" dirty="0"/>
              <a:t>Answer: It uses the LEGB-rule which stand for </a:t>
            </a:r>
          </a:p>
          <a:p>
            <a:pPr marL="0" indent="0" algn="ctr">
              <a:buNone/>
            </a:pPr>
            <a:r>
              <a:rPr lang="en-US" sz="1900" b="1" dirty="0"/>
              <a:t>Local</a:t>
            </a:r>
            <a:r>
              <a:rPr lang="en-US" sz="1900" dirty="0"/>
              <a:t> -&gt; </a:t>
            </a:r>
            <a:r>
              <a:rPr lang="en-US" sz="1900" b="1" dirty="0"/>
              <a:t>Enclosed</a:t>
            </a:r>
            <a:r>
              <a:rPr lang="en-US" sz="1900" dirty="0"/>
              <a:t> -&gt; </a:t>
            </a:r>
            <a:r>
              <a:rPr lang="en-US" sz="1900" b="1" dirty="0"/>
              <a:t>Global</a:t>
            </a:r>
            <a:r>
              <a:rPr lang="en-US" sz="1900" dirty="0"/>
              <a:t> -&gt; </a:t>
            </a:r>
            <a:r>
              <a:rPr lang="en-US" sz="1900" b="1" dirty="0"/>
              <a:t>Built-in</a:t>
            </a:r>
          </a:p>
        </p:txBody>
      </p:sp>
      <p:pic>
        <p:nvPicPr>
          <p:cNvPr id="8" name="Picture 7">
            <a:extLst>
              <a:ext uri="{FF2B5EF4-FFF2-40B4-BE49-F238E27FC236}">
                <a16:creationId xmlns:a16="http://schemas.microsoft.com/office/drawing/2014/main" id="{5E759E2C-BCC3-4961-868F-B3B8961DFD51}"/>
              </a:ext>
            </a:extLst>
          </p:cNvPr>
          <p:cNvPicPr>
            <a:picLocks noChangeAspect="1"/>
          </p:cNvPicPr>
          <p:nvPr/>
        </p:nvPicPr>
        <p:blipFill>
          <a:blip r:embed="rId2"/>
          <a:stretch>
            <a:fillRect/>
          </a:stretch>
        </p:blipFill>
        <p:spPr>
          <a:xfrm>
            <a:off x="2371726" y="2971801"/>
            <a:ext cx="6086475" cy="1981199"/>
          </a:xfrm>
          <a:prstGeom prst="rect">
            <a:avLst/>
          </a:prstGeom>
        </p:spPr>
      </p:pic>
      <p:sp>
        <p:nvSpPr>
          <p:cNvPr id="9" name="Right Brace 8">
            <a:extLst>
              <a:ext uri="{FF2B5EF4-FFF2-40B4-BE49-F238E27FC236}">
                <a16:creationId xmlns:a16="http://schemas.microsoft.com/office/drawing/2014/main" id="{C273A1DA-2839-4E3F-884F-40409B80C3BC}"/>
              </a:ext>
            </a:extLst>
          </p:cNvPr>
          <p:cNvSpPr/>
          <p:nvPr/>
        </p:nvSpPr>
        <p:spPr>
          <a:xfrm>
            <a:off x="6322535" y="4267201"/>
            <a:ext cx="288000" cy="575965"/>
          </a:xfrm>
          <a:prstGeom prst="rightBrac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ight Brace 9">
            <a:extLst>
              <a:ext uri="{FF2B5EF4-FFF2-40B4-BE49-F238E27FC236}">
                <a16:creationId xmlns:a16="http://schemas.microsoft.com/office/drawing/2014/main" id="{99B0B463-C776-4637-AB00-20B583A4C298}"/>
              </a:ext>
            </a:extLst>
          </p:cNvPr>
          <p:cNvSpPr/>
          <p:nvPr/>
        </p:nvSpPr>
        <p:spPr>
          <a:xfrm>
            <a:off x="7010400" y="3429000"/>
            <a:ext cx="609600" cy="1414164"/>
          </a:xfrm>
          <a:prstGeom prst="rightBrace">
            <a:avLst/>
          </a:prstGeom>
          <a:ln w="28575">
            <a:solidFill>
              <a:schemeClr val="tx2">
                <a:lumMod val="60000"/>
                <a:lumOff val="40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CA">
              <a:solidFill>
                <a:srgbClr val="FF0000"/>
              </a:solidFill>
            </a:endParaRPr>
          </a:p>
        </p:txBody>
      </p:sp>
      <p:sp>
        <p:nvSpPr>
          <p:cNvPr id="11" name="Right Brace 10">
            <a:extLst>
              <a:ext uri="{FF2B5EF4-FFF2-40B4-BE49-F238E27FC236}">
                <a16:creationId xmlns:a16="http://schemas.microsoft.com/office/drawing/2014/main" id="{51796E97-E63B-4DC5-9E62-CA99BD920FA8}"/>
              </a:ext>
            </a:extLst>
          </p:cNvPr>
          <p:cNvSpPr/>
          <p:nvPr/>
        </p:nvSpPr>
        <p:spPr>
          <a:xfrm>
            <a:off x="8153400" y="3048000"/>
            <a:ext cx="609600" cy="1795165"/>
          </a:xfrm>
          <a:prstGeom prst="rightBrac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a:extLst>
              <a:ext uri="{FF2B5EF4-FFF2-40B4-BE49-F238E27FC236}">
                <a16:creationId xmlns:a16="http://schemas.microsoft.com/office/drawing/2014/main" id="{C68B4313-890F-4096-B290-304EA57D685A}"/>
              </a:ext>
            </a:extLst>
          </p:cNvPr>
          <p:cNvSpPr txBox="1"/>
          <p:nvPr/>
        </p:nvSpPr>
        <p:spPr>
          <a:xfrm>
            <a:off x="6572435" y="4293572"/>
            <a:ext cx="647700" cy="523220"/>
          </a:xfrm>
          <a:prstGeom prst="rect">
            <a:avLst/>
          </a:prstGeom>
          <a:noFill/>
        </p:spPr>
        <p:txBody>
          <a:bodyPr wrap="square" rtlCol="0">
            <a:spAutoFit/>
          </a:bodyPr>
          <a:lstStyle/>
          <a:p>
            <a:r>
              <a:rPr lang="en-US" sz="1400" b="1" dirty="0">
                <a:solidFill>
                  <a:schemeClr val="accent2">
                    <a:lumMod val="50000"/>
                  </a:schemeClr>
                </a:solidFill>
              </a:rPr>
              <a:t>Local Scope</a:t>
            </a:r>
            <a:endParaRPr lang="en-CA" sz="1400" b="1" dirty="0">
              <a:solidFill>
                <a:schemeClr val="accent2">
                  <a:lumMod val="50000"/>
                </a:schemeClr>
              </a:solidFill>
            </a:endParaRPr>
          </a:p>
        </p:txBody>
      </p:sp>
      <p:sp>
        <p:nvSpPr>
          <p:cNvPr id="13" name="TextBox 12">
            <a:extLst>
              <a:ext uri="{FF2B5EF4-FFF2-40B4-BE49-F238E27FC236}">
                <a16:creationId xmlns:a16="http://schemas.microsoft.com/office/drawing/2014/main" id="{BA617A4A-479C-427E-A07E-330359E01BC4}"/>
              </a:ext>
            </a:extLst>
          </p:cNvPr>
          <p:cNvSpPr txBox="1"/>
          <p:nvPr/>
        </p:nvSpPr>
        <p:spPr>
          <a:xfrm>
            <a:off x="7594847" y="3874472"/>
            <a:ext cx="888507" cy="523220"/>
          </a:xfrm>
          <a:prstGeom prst="rect">
            <a:avLst/>
          </a:prstGeom>
          <a:noFill/>
          <a:ln>
            <a:noFill/>
          </a:ln>
        </p:spPr>
        <p:txBody>
          <a:bodyPr wrap="square" rtlCol="0">
            <a:spAutoFit/>
          </a:bodyPr>
          <a:lstStyle/>
          <a:p>
            <a:r>
              <a:rPr lang="en-US" sz="1400" b="1" dirty="0">
                <a:solidFill>
                  <a:schemeClr val="tx2">
                    <a:lumMod val="60000"/>
                    <a:lumOff val="40000"/>
                  </a:schemeClr>
                </a:solidFill>
              </a:rPr>
              <a:t>Enclosed Scope</a:t>
            </a:r>
            <a:endParaRPr lang="en-CA" sz="1400" b="1" dirty="0">
              <a:solidFill>
                <a:schemeClr val="tx2">
                  <a:lumMod val="60000"/>
                  <a:lumOff val="40000"/>
                </a:schemeClr>
              </a:solidFill>
            </a:endParaRPr>
          </a:p>
        </p:txBody>
      </p:sp>
      <p:sp>
        <p:nvSpPr>
          <p:cNvPr id="14" name="TextBox 13">
            <a:extLst>
              <a:ext uri="{FF2B5EF4-FFF2-40B4-BE49-F238E27FC236}">
                <a16:creationId xmlns:a16="http://schemas.microsoft.com/office/drawing/2014/main" id="{81CC9735-E6F3-4339-9024-D4B65D3C2235}"/>
              </a:ext>
            </a:extLst>
          </p:cNvPr>
          <p:cNvSpPr txBox="1"/>
          <p:nvPr/>
        </p:nvSpPr>
        <p:spPr>
          <a:xfrm>
            <a:off x="8705850" y="3683971"/>
            <a:ext cx="723900" cy="523220"/>
          </a:xfrm>
          <a:prstGeom prst="rect">
            <a:avLst/>
          </a:prstGeom>
          <a:noFill/>
        </p:spPr>
        <p:txBody>
          <a:bodyPr wrap="square" rtlCol="0">
            <a:spAutoFit/>
          </a:bodyPr>
          <a:lstStyle/>
          <a:p>
            <a:r>
              <a:rPr lang="en-US" sz="1400" b="1" dirty="0">
                <a:solidFill>
                  <a:schemeClr val="accent6">
                    <a:lumMod val="75000"/>
                  </a:schemeClr>
                </a:solidFill>
              </a:rPr>
              <a:t>Global Scope</a:t>
            </a:r>
            <a:endParaRPr lang="en-CA" sz="1400" b="1" dirty="0">
              <a:solidFill>
                <a:schemeClr val="accent6">
                  <a:lumMod val="75000"/>
                </a:schemeClr>
              </a:solidFill>
            </a:endParaRPr>
          </a:p>
        </p:txBody>
      </p:sp>
    </p:spTree>
    <p:extLst>
      <p:ext uri="{BB962C8B-B14F-4D97-AF65-F5344CB8AC3E}">
        <p14:creationId xmlns:p14="http://schemas.microsoft.com/office/powerpoint/2010/main" val="315056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4C5675-4DC9-42A4-A031-BAF5F19246E4}"/>
              </a:ext>
            </a:extLst>
          </p:cNvPr>
          <p:cNvSpPr>
            <a:spLocks noGrp="1"/>
          </p:cNvSpPr>
          <p:nvPr>
            <p:ph type="title"/>
          </p:nvPr>
        </p:nvSpPr>
        <p:spPr/>
        <p:txBody>
          <a:bodyPr/>
          <a:lstStyle/>
          <a:p>
            <a:r>
              <a:rPr lang="en-US" dirty="0"/>
              <a:t>LEGB Rule</a:t>
            </a:r>
            <a:endParaRPr lang="en-CA" dirty="0"/>
          </a:p>
        </p:txBody>
      </p:sp>
      <p:sp>
        <p:nvSpPr>
          <p:cNvPr id="7" name="Content Placeholder 6">
            <a:extLst>
              <a:ext uri="{FF2B5EF4-FFF2-40B4-BE49-F238E27FC236}">
                <a16:creationId xmlns:a16="http://schemas.microsoft.com/office/drawing/2014/main" id="{DC1AE620-8F34-441A-BE2A-EE24E1D0154B}"/>
              </a:ext>
            </a:extLst>
          </p:cNvPr>
          <p:cNvSpPr>
            <a:spLocks noGrp="1"/>
          </p:cNvSpPr>
          <p:nvPr>
            <p:ph idx="1"/>
          </p:nvPr>
        </p:nvSpPr>
        <p:spPr/>
        <p:txBody>
          <a:bodyPr>
            <a:normAutofit/>
          </a:bodyPr>
          <a:lstStyle/>
          <a:p>
            <a:pPr algn="justLow"/>
            <a:r>
              <a:rPr lang="en-US" sz="2000" b="1" dirty="0"/>
              <a:t>Local scope </a:t>
            </a:r>
            <a:r>
              <a:rPr lang="en-US" sz="2000" dirty="0"/>
              <a:t>–  innermost scope which is the scope of the current function (search for a name inside the current function) </a:t>
            </a:r>
          </a:p>
          <a:p>
            <a:pPr algn="justLow"/>
            <a:r>
              <a:rPr lang="en-US" sz="2000" b="1" dirty="0"/>
              <a:t>Enclosed scope </a:t>
            </a:r>
            <a:r>
              <a:rPr lang="en-US" sz="2000" dirty="0"/>
              <a:t>– scope of all enclosing function, when the current function is inside another function “enclosing function” (search for a name starts from the nearest enclosing scope and move outwards)</a:t>
            </a:r>
          </a:p>
          <a:p>
            <a:pPr algn="justLow"/>
            <a:r>
              <a:rPr lang="en-US" sz="2000" b="1" dirty="0"/>
              <a:t>Global scope </a:t>
            </a:r>
            <a:r>
              <a:rPr lang="en-US" sz="2000" dirty="0"/>
              <a:t>–  scope of the module file (search for all global names from the current module)</a:t>
            </a:r>
          </a:p>
          <a:p>
            <a:pPr algn="justLow"/>
            <a:r>
              <a:rPr lang="en-US" sz="2000" b="1" dirty="0"/>
              <a:t>Built-in</a:t>
            </a:r>
            <a:r>
              <a:rPr lang="en-US" sz="2000" dirty="0"/>
              <a:t> –  outermost scope (search for built-in names in Python)</a:t>
            </a:r>
            <a:endParaRPr lang="en-CA" sz="2000" dirty="0"/>
          </a:p>
        </p:txBody>
      </p:sp>
      <p:pic>
        <p:nvPicPr>
          <p:cNvPr id="8" name="Picture 7">
            <a:extLst>
              <a:ext uri="{FF2B5EF4-FFF2-40B4-BE49-F238E27FC236}">
                <a16:creationId xmlns:a16="http://schemas.microsoft.com/office/drawing/2014/main" id="{0A852981-BEFD-43E1-B83C-289FEE3266F5}"/>
              </a:ext>
            </a:extLst>
          </p:cNvPr>
          <p:cNvPicPr>
            <a:picLocks noChangeAspect="1"/>
          </p:cNvPicPr>
          <p:nvPr/>
        </p:nvPicPr>
        <p:blipFill>
          <a:blip r:embed="rId2"/>
          <a:stretch>
            <a:fillRect/>
          </a:stretch>
        </p:blipFill>
        <p:spPr>
          <a:xfrm>
            <a:off x="4450556" y="4495970"/>
            <a:ext cx="3290888" cy="2087392"/>
          </a:xfrm>
          <a:prstGeom prst="rect">
            <a:avLst/>
          </a:prstGeom>
        </p:spPr>
      </p:pic>
    </p:spTree>
    <p:extLst>
      <p:ext uri="{BB962C8B-B14F-4D97-AF65-F5344CB8AC3E}">
        <p14:creationId xmlns:p14="http://schemas.microsoft.com/office/powerpoint/2010/main" val="192783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1004</Words>
  <Application>Microsoft Office PowerPoint</Application>
  <PresentationFormat>Widescreen</PresentationFormat>
  <Paragraphs>119</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Python Crash Course</vt:lpstr>
      <vt:lpstr>Lecture 3 Material</vt:lpstr>
      <vt:lpstr>Python methods</vt:lpstr>
      <vt:lpstr>Python functions</vt:lpstr>
      <vt:lpstr>Python Names and Namespaces</vt:lpstr>
      <vt:lpstr>Python Namespaces</vt:lpstr>
      <vt:lpstr>Python Namespaces</vt:lpstr>
      <vt:lpstr>Python Scope</vt:lpstr>
      <vt:lpstr>LEGB Rule</vt:lpstr>
      <vt:lpstr>Python Variable Scope</vt:lpstr>
      <vt:lpstr>Syntax Errors and Exceptions</vt:lpstr>
      <vt:lpstr>Syntax Errors</vt:lpstr>
      <vt:lpstr>Exceptions</vt:lpstr>
      <vt:lpstr>Handling Exceptions</vt:lpstr>
      <vt:lpstr>Handling Exceptions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Crash Course</dc:title>
  <dc:creator>Mahir Jalanko</dc:creator>
  <cp:lastModifiedBy>Mahir Jalanko</cp:lastModifiedBy>
  <cp:revision>1</cp:revision>
  <dcterms:created xsi:type="dcterms:W3CDTF">2019-09-06T19:44:00Z</dcterms:created>
  <dcterms:modified xsi:type="dcterms:W3CDTF">2019-09-06T19:45:33Z</dcterms:modified>
</cp:coreProperties>
</file>