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59" r:id="rId4"/>
    <p:sldId id="273" r:id="rId5"/>
    <p:sldId id="262" r:id="rId6"/>
    <p:sldId id="274" r:id="rId7"/>
    <p:sldId id="260" r:id="rId8"/>
    <p:sldId id="270" r:id="rId9"/>
    <p:sldId id="261" r:id="rId10"/>
    <p:sldId id="266" r:id="rId11"/>
    <p:sldId id="272" r:id="rId12"/>
    <p:sldId id="267" r:id="rId13"/>
    <p:sldId id="27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0ADF-3BDC-4503-B583-D08147BF1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23762-40AE-4CB2-A243-5F002F88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3790-C96D-4B14-A8F8-C9AB6671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271C-A42F-46F6-B766-F27F763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97FD-0E2D-45D7-B13A-D4FE7C94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9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A1A9-5C5E-49BB-A2F7-0DD4B76C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9AD91-1476-4F99-A4DB-A14BBF16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6EFA-4E98-4753-9824-5BF58E38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E32D-74B9-4A16-820C-7E79A4CF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9C53-CE93-4A24-A5B4-8384C212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24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97867-768B-46B7-AD43-A8405E79E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A1D6-7EE4-499B-ABB2-9B8FE4FD8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E98C-7FF3-493E-AC06-CC9630DC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B78C-15C3-4DB8-ACFB-AF8A8315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FC23-FC25-42AA-A3ED-DB291FEE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CB28-31AA-4553-AE9A-4E02ADF4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F457-ACA7-4B2B-AFC7-F9A06F73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B51E-35C4-4CAE-A5B8-52B25BD0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30F5-BF1B-420B-94A2-AACC04C0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8AD8-64EA-4D2D-834F-C6505E05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8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FBFE-844F-44EF-943C-A4BBE70B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E4BAC-F99E-42F0-B407-E076E401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7629-941E-4C91-93AC-002D9077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3E6F7-545C-4E07-B8B0-7A15398B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0080-0B84-4FED-88A5-E37F177B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49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81C2-BAB9-430C-B654-6BCA28E5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B9D4-1E84-444F-9FDF-868327CAE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391E-A850-4CCC-93E5-15D8AD86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EC2D-BEFE-4E17-9017-C51C4BCA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9C12-39F3-464A-8083-E9020198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727EA-0F1D-4F89-A3E8-FB2CDBC9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8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00E7-317C-4F7C-8C33-659AF1BA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3A1EA-E44F-4AB1-A0CA-6D2DC441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6E4FE-E338-471A-A6F2-CE761BFB5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917F0-6ED6-47C7-8272-11ED9244C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089DB-8EAC-49A0-9E0F-4EE7F88AD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3E8D3-958B-4A5C-B139-7E5F0C14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46FB3-4B65-4FC5-8625-A69A0212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164A8-FD7B-411B-82A0-47907224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5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1207-9497-40FD-BB51-C0D0DF7F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44C4A-0241-4BDE-9912-40B05E23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D54F-10FD-4803-BE24-E0E11C80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CB9DC-B60D-4FBC-BC2F-3BF6D10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38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B2511-449F-4F39-88F2-08A2DD6A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CCA29-5F91-42F0-B0F7-2AF748CC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B430B-8D1F-4C26-91FD-10893D61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85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4F06-7695-46B5-85C4-407388CC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A391-236E-4B86-8A40-1E75FCAE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E35DF-3118-47DF-B101-DD8EA878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02D8F-26BB-4C02-9296-BE9F04A4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4364B-9C32-4822-BB54-6E9068C5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789BE-D52D-4F3A-AD8F-8896A6DF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73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077F-A35A-4294-8BC3-C31E78B0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009F6-5F0A-4F4B-9D8F-0893573A3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02640-429B-4919-8AA2-B27E847B1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84867-2EBE-4BB8-A55A-B9404CE4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C5246-8F60-4D6F-AF87-3533A3C1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501F7-611D-47AE-857B-F722F8F4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81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B54C1-F631-4EA9-A6FE-C94EB5D5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970EF-D21E-40D8-AFDE-36D1FCBB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DF4D-95FB-48D7-B999-179E1A01C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4D7C-0137-4988-848E-54EC640EB26B}" type="datetimeFigureOut">
              <a:rPr lang="en-CA" smtClean="0"/>
              <a:t>2019-09-04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DDE63-583E-4130-8B6A-4A73D7746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4A4C-56CD-4CF3-8707-67553FEA2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4615-3372-4F42-A985-A8AC3D32E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28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alankmd/PythonCrashCour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conda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26FC-01C2-4294-BF54-1E009F5C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34F-A846-4F3E-958A-32C58B24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Course Objectives:</a:t>
            </a:r>
          </a:p>
          <a:p>
            <a:pPr lvl="1"/>
            <a:r>
              <a:rPr lang="en-US" dirty="0"/>
              <a:t>Introduce the fundamentals of programming with Python.</a:t>
            </a:r>
          </a:p>
          <a:p>
            <a:pPr lvl="1"/>
            <a:r>
              <a:rPr lang="en-CA" dirty="0"/>
              <a:t>Give the required programming background to take machine learning, neural networks and deep learning courses.</a:t>
            </a:r>
          </a:p>
          <a:p>
            <a:r>
              <a:rPr lang="en-CA" sz="3400" dirty="0"/>
              <a:t>Instructor: </a:t>
            </a:r>
          </a:p>
          <a:p>
            <a:pPr lvl="1"/>
            <a:r>
              <a:rPr lang="en-CA" dirty="0"/>
              <a:t>Mahir Jalanko</a:t>
            </a:r>
          </a:p>
          <a:p>
            <a:pPr lvl="1"/>
            <a:r>
              <a:rPr lang="en-US" dirty="0"/>
              <a:t>Ph.D. Candidate – Chemical Engineering department</a:t>
            </a:r>
          </a:p>
          <a:p>
            <a:pPr lvl="1"/>
            <a:r>
              <a:rPr lang="en-US" dirty="0"/>
              <a:t>Bachelor of Chemical Engineering and Management (McMaster 2016) </a:t>
            </a:r>
          </a:p>
          <a:p>
            <a:pPr lvl="1"/>
            <a:r>
              <a:rPr lang="en-CA" dirty="0"/>
              <a:t>Email : jalankmd@mcmaster.ca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487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CB9B-4848-45BA-8963-E7318B96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2B5D-F818-4D44-9BD3-CE557EE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dirty="0"/>
              <a:t>is an application that allows editing and running notebook documents via a web browser. </a:t>
            </a:r>
          </a:p>
          <a:p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dirty="0"/>
              <a:t>can be executed on a local desktop requiring no internet access </a:t>
            </a:r>
          </a:p>
          <a:p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dirty="0"/>
              <a:t>is great for learning, because the inputs and outputs can be displayed next to each other.</a:t>
            </a:r>
          </a:p>
          <a:p>
            <a:r>
              <a:rPr lang="en-US" dirty="0"/>
              <a:t>Special file formats that have the extension .</a:t>
            </a:r>
            <a:r>
              <a:rPr lang="en-US" dirty="0" err="1"/>
              <a:t>ipnyb</a:t>
            </a:r>
            <a:r>
              <a:rPr lang="en-US" dirty="0"/>
              <a:t> not regular python extension .py</a:t>
            </a:r>
          </a:p>
          <a:p>
            <a:r>
              <a:rPr lang="en-US" dirty="0"/>
              <a:t>These notebooks can be lunched using </a:t>
            </a:r>
            <a:r>
              <a:rPr lang="en-US" b="1" dirty="0"/>
              <a:t>Jupyter notebook </a:t>
            </a:r>
            <a:r>
              <a:rPr lang="en-US" dirty="0"/>
              <a:t>only and cannot be opened by double-clicking on the file in your computer</a:t>
            </a:r>
          </a:p>
          <a:p>
            <a:r>
              <a:rPr lang="en-US" dirty="0"/>
              <a:t>Let’s start working with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1022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0A38-55FB-4079-8C4D-5B3D01E4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 Material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875F-D212-4856-B4FD-6EB63AD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Command Prompt basics</a:t>
            </a:r>
          </a:p>
          <a:p>
            <a:r>
              <a:rPr lang="en-US" dirty="0"/>
              <a:t>Install Anaconda/Jupyter notebook</a:t>
            </a:r>
          </a:p>
          <a:p>
            <a:r>
              <a:rPr lang="en-US" dirty="0">
                <a:solidFill>
                  <a:srgbClr val="FF0000"/>
                </a:solidFill>
              </a:rPr>
              <a:t>Access course material </a:t>
            </a:r>
          </a:p>
          <a:p>
            <a:r>
              <a:rPr lang="en-US" dirty="0"/>
              <a:t>Python object and data structure basics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</a:t>
            </a:r>
          </a:p>
          <a:p>
            <a:pPr lvl="1"/>
            <a:r>
              <a:rPr lang="en-US" dirty="0"/>
              <a:t>Strings 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/>
              <a:t>Booleans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365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A546-F081-4A67-9878-C432B6AC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Course Material (Github)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A6B9-9E62-4C1D-BC03-0A730AF5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7696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Go to </a:t>
            </a:r>
            <a:r>
              <a:rPr lang="en-CA" sz="2400" dirty="0">
                <a:hlinkClick r:id="rId2"/>
              </a:rPr>
              <a:t>https://github.com/jalankmd/PythonCrashCourse</a:t>
            </a:r>
            <a:endParaRPr lang="en-CA" sz="2400" dirty="0"/>
          </a:p>
          <a:p>
            <a:r>
              <a:rPr lang="en-US" sz="2400" dirty="0"/>
              <a:t>Click on clone or download</a:t>
            </a:r>
          </a:p>
          <a:p>
            <a:r>
              <a:rPr lang="en-US" sz="2400" dirty="0"/>
              <a:t>Download ZIP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F467D-275F-4095-8836-358E0E15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3007042"/>
            <a:ext cx="7315200" cy="35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0A38-55FB-4079-8C4D-5B3D01E4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 Material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875F-D212-4856-B4FD-6EB63AD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Command Prompt basics</a:t>
            </a:r>
          </a:p>
          <a:p>
            <a:r>
              <a:rPr lang="en-US" dirty="0"/>
              <a:t>Install Anaconda/Jupyter notebook</a:t>
            </a:r>
          </a:p>
          <a:p>
            <a:r>
              <a:rPr lang="en-US" dirty="0"/>
              <a:t>Access course material (Github)</a:t>
            </a:r>
          </a:p>
          <a:p>
            <a:r>
              <a:rPr lang="en-US" dirty="0">
                <a:solidFill>
                  <a:srgbClr val="FF0000"/>
                </a:solidFill>
              </a:rPr>
              <a:t>Python object and data structure basics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</a:t>
            </a:r>
          </a:p>
          <a:p>
            <a:pPr lvl="1"/>
            <a:r>
              <a:rPr lang="en-US" dirty="0"/>
              <a:t>Strings 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/>
              <a:t>Booleans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947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AE5F-F6DE-48A3-B3E5-17561EEB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65E667-16AB-4357-8DFB-BF58EDF1B1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600201"/>
          <a:ext cx="8686800" cy="4724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3180356831"/>
                    </a:ext>
                  </a:extLst>
                </a:gridCol>
                <a:gridCol w="710738">
                  <a:extLst>
                    <a:ext uri="{9D8B030D-6E8A-4147-A177-3AD203B41FA5}">
                      <a16:colId xmlns:a16="http://schemas.microsoft.com/office/drawing/2014/main" val="1724528683"/>
                    </a:ext>
                  </a:extLst>
                </a:gridCol>
                <a:gridCol w="6396644">
                  <a:extLst>
                    <a:ext uri="{9D8B030D-6E8A-4147-A177-3AD203B41FA5}">
                      <a16:colId xmlns:a16="http://schemas.microsoft.com/office/drawing/2014/main" val="1550389680"/>
                    </a:ext>
                  </a:extLst>
                </a:gridCol>
              </a:tblGrid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Type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345371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Whole numbers, such as:  </a:t>
                      </a:r>
                      <a:r>
                        <a:rPr lang="en-US" b="1" dirty="0"/>
                        <a:t>3     200     1000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769113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Floating point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Numbers with a decimal point:  </a:t>
                      </a:r>
                      <a:r>
                        <a:rPr lang="en-US" b="1" dirty="0"/>
                        <a:t>2.5     3.64     200.0  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493236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 sequence of characters:  </a:t>
                      </a:r>
                      <a:r>
                        <a:rPr lang="en-US" b="1" dirty="0"/>
                        <a:t>“hello”     ‘Magic’     “2000”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594545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 sequence of objects: </a:t>
                      </a:r>
                      <a:r>
                        <a:rPr lang="en-US" b="1" dirty="0"/>
                        <a:t> [3,”hello”,10.2]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773866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Dictionaries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dict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Unordered (</a:t>
                      </a:r>
                      <a:r>
                        <a:rPr lang="en-US" dirty="0" err="1"/>
                        <a:t>key:value</a:t>
                      </a:r>
                      <a:r>
                        <a:rPr lang="en-US" dirty="0"/>
                        <a:t>) pairs: </a:t>
                      </a:r>
                      <a:r>
                        <a:rPr lang="en-US" b="1" dirty="0"/>
                        <a:t>{“key1” : “value1”, “key2” : “value2”}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25674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Tuples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tup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 immutable sequence of object: </a:t>
                      </a:r>
                      <a:r>
                        <a:rPr lang="en-US" b="1" dirty="0"/>
                        <a:t>(3,”hello”,10.2)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226675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Unordered collection of unique object: </a:t>
                      </a:r>
                      <a:r>
                        <a:rPr lang="en-US" b="1" dirty="0"/>
                        <a:t>{“</a:t>
                      </a:r>
                      <a:r>
                        <a:rPr lang="en-US" b="1" dirty="0" err="1"/>
                        <a:t>a”,”b</a:t>
                      </a:r>
                      <a:r>
                        <a:rPr lang="en-US" b="1" dirty="0"/>
                        <a:t>”}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1517"/>
                  </a:ext>
                </a:extLst>
              </a:tr>
              <a:tr h="524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value: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 or </a:t>
                      </a:r>
                      <a:r>
                        <a:rPr lang="en-US" b="1" dirty="0"/>
                        <a:t>False</a:t>
                      </a:r>
                      <a:endParaRPr lang="en-CA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2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0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Python Crash 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Setup</a:t>
            </a:r>
          </a:p>
          <a:p>
            <a:r>
              <a:rPr lang="en-US" dirty="0"/>
              <a:t>Python Object and Data Structure Basics</a:t>
            </a:r>
          </a:p>
          <a:p>
            <a:r>
              <a:rPr lang="en-US" dirty="0"/>
              <a:t>Python Comparison and logical Operators</a:t>
            </a:r>
          </a:p>
          <a:p>
            <a:r>
              <a:rPr lang="en-US" dirty="0"/>
              <a:t>Python Statements (loops)</a:t>
            </a:r>
          </a:p>
          <a:p>
            <a:r>
              <a:rPr lang="en-US" dirty="0"/>
              <a:t>File Input/output in Python</a:t>
            </a:r>
          </a:p>
          <a:p>
            <a:r>
              <a:rPr lang="en-US" dirty="0"/>
              <a:t>Python Methods and Functions</a:t>
            </a:r>
          </a:p>
          <a:p>
            <a:r>
              <a:rPr lang="en-US" dirty="0"/>
              <a:t>Errors and Exceptions Handling in Python</a:t>
            </a:r>
          </a:p>
          <a:p>
            <a:r>
              <a:rPr lang="en-US" dirty="0"/>
              <a:t>Object Oriented Programming in Python</a:t>
            </a:r>
          </a:p>
          <a:p>
            <a:r>
              <a:rPr lang="en-US" dirty="0"/>
              <a:t>Modules and Package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9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Lecture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4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0A38-55FB-4079-8C4D-5B3D01E4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 Material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875F-D212-4856-B4FD-6EB63AD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Command Prompt basics</a:t>
            </a:r>
          </a:p>
          <a:p>
            <a:r>
              <a:rPr lang="en-US" dirty="0"/>
              <a:t>Install Anaconda/Jupyter notebook</a:t>
            </a:r>
          </a:p>
          <a:p>
            <a:r>
              <a:rPr lang="en-US" dirty="0"/>
              <a:t>Access course material (Github)</a:t>
            </a:r>
          </a:p>
          <a:p>
            <a:r>
              <a:rPr lang="en-US" dirty="0"/>
              <a:t>Python object and data structure basics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</a:t>
            </a:r>
          </a:p>
          <a:p>
            <a:pPr lvl="1"/>
            <a:r>
              <a:rPr lang="en-US" dirty="0"/>
              <a:t>Strings 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/>
              <a:t>Booleans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99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0A38-55FB-4079-8C4D-5B3D01E4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 Material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875F-D212-4856-B4FD-6EB63AD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Command Prompt basics</a:t>
            </a:r>
          </a:p>
          <a:p>
            <a:r>
              <a:rPr lang="en-US" dirty="0"/>
              <a:t>Install Anaconda/Jupyter notebook</a:t>
            </a:r>
          </a:p>
          <a:p>
            <a:r>
              <a:rPr lang="en-US" dirty="0"/>
              <a:t>Access course material (Github)</a:t>
            </a:r>
          </a:p>
          <a:p>
            <a:r>
              <a:rPr lang="en-US" dirty="0"/>
              <a:t>Python object and data structure basics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</a:t>
            </a:r>
          </a:p>
          <a:p>
            <a:pPr lvl="1"/>
            <a:r>
              <a:rPr lang="en-US" dirty="0"/>
              <a:t>Strings 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/>
              <a:t>Booleans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474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30016"/>
            <a:ext cx="5410200" cy="4794584"/>
          </a:xfrm>
        </p:spPr>
        <p:txBody>
          <a:bodyPr>
            <a:normAutofit/>
          </a:bodyPr>
          <a:lstStyle/>
          <a:p>
            <a:pPr algn="justLow"/>
            <a:r>
              <a:rPr lang="en-US" sz="2000" b="1" dirty="0"/>
              <a:t>Command Prompts</a:t>
            </a:r>
            <a:r>
              <a:rPr lang="en-US" sz="2000" dirty="0"/>
              <a:t> is a command line interface used to execute commands in your operating system (Windows, MacOS).</a:t>
            </a:r>
          </a:p>
          <a:p>
            <a:pPr algn="justLow"/>
            <a:r>
              <a:rPr lang="en-US" sz="2000" dirty="0"/>
              <a:t>From the </a:t>
            </a:r>
            <a:r>
              <a:rPr lang="en-US" sz="2000" b="1" dirty="0"/>
              <a:t>Command Prompts</a:t>
            </a:r>
            <a:r>
              <a:rPr lang="en-US" sz="2000" dirty="0"/>
              <a:t>, you can navigate through files and folders on your computer, just as you would do with your mouse. The difference is that the </a:t>
            </a:r>
            <a:r>
              <a:rPr lang="en-US" sz="2000" b="1" dirty="0"/>
              <a:t>Command Prompts </a:t>
            </a:r>
            <a:r>
              <a:rPr lang="en-US" sz="2000" dirty="0"/>
              <a:t>is fully text-based.</a:t>
            </a:r>
          </a:p>
          <a:p>
            <a:pPr algn="justLow"/>
            <a:r>
              <a:rPr lang="en-US" sz="2000" dirty="0"/>
              <a:t>Windows users: To get to the command prompt go to Start -&gt; Search -&gt; type ‘</a:t>
            </a:r>
            <a:r>
              <a:rPr lang="en-US" sz="2000" dirty="0" err="1"/>
              <a:t>cmd</a:t>
            </a:r>
            <a:r>
              <a:rPr lang="en-US" sz="2000" dirty="0"/>
              <a:t>’ and click on command prompt.</a:t>
            </a:r>
          </a:p>
          <a:p>
            <a:pPr algn="justLow"/>
            <a:r>
              <a:rPr lang="en-US" sz="2000" dirty="0"/>
              <a:t>MacOS: To get to the command prompt (called terminal) go to Search -&gt; type ‘terminal’ and click on terminal.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530016"/>
            <a:ext cx="2819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114800"/>
            <a:ext cx="2819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96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2" y="1219200"/>
            <a:ext cx="4952999" cy="5181600"/>
          </a:xfrm>
        </p:spPr>
        <p:txBody>
          <a:bodyPr>
            <a:normAutofit/>
          </a:bodyPr>
          <a:lstStyle/>
          <a:p>
            <a:r>
              <a:rPr lang="en-US" sz="2000" dirty="0"/>
              <a:t>Display current directory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cd </a:t>
            </a:r>
            <a:r>
              <a:rPr lang="en-US" sz="2000" dirty="0"/>
              <a:t>                (Windows)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pwd</a:t>
            </a:r>
            <a:r>
              <a:rPr lang="en-US" sz="2000" b="1" dirty="0"/>
              <a:t> </a:t>
            </a:r>
            <a:r>
              <a:rPr lang="en-US" sz="2000" dirty="0"/>
              <a:t>            (MacOS)</a:t>
            </a:r>
          </a:p>
          <a:p>
            <a:r>
              <a:rPr lang="en-US" sz="2000" dirty="0"/>
              <a:t>Show all the files and folder located at the current directory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dir</a:t>
            </a:r>
            <a:r>
              <a:rPr lang="en-US" sz="2000" dirty="0"/>
              <a:t>                (Windows)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ls </a:t>
            </a:r>
            <a:r>
              <a:rPr lang="en-US" sz="2000" dirty="0"/>
              <a:t>                 (MacOS)</a:t>
            </a:r>
          </a:p>
          <a:p>
            <a:r>
              <a:rPr lang="en-US" sz="2000" dirty="0"/>
              <a:t>Move to a folder in your current directory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cd</a:t>
            </a:r>
            <a:r>
              <a:rPr lang="en-US" sz="2000" dirty="0"/>
              <a:t> Desktop </a:t>
            </a:r>
          </a:p>
          <a:p>
            <a:r>
              <a:rPr lang="en-US" sz="2000" dirty="0"/>
              <a:t>Go back up a directory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cd .. </a:t>
            </a:r>
          </a:p>
          <a:p>
            <a:r>
              <a:rPr lang="en-US" sz="2000" dirty="0"/>
              <a:t>Clean the command line screen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err="1"/>
              <a:t>cls</a:t>
            </a:r>
            <a:r>
              <a:rPr lang="en-US" sz="2000" dirty="0"/>
              <a:t>  	  (Windows)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clear</a:t>
            </a:r>
            <a:r>
              <a:rPr lang="en-US" sz="2000" dirty="0"/>
              <a:t>            (MacOS)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BDB5A-4BC1-403B-84B2-4F05E05CD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219200"/>
            <a:ext cx="3669632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CF200-09DD-434C-8F7C-0D3C43B87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114801"/>
            <a:ext cx="357337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0A38-55FB-4079-8C4D-5B3D01E4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 Material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875F-D212-4856-B4FD-6EB63AD4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Command Prompt basics</a:t>
            </a:r>
          </a:p>
          <a:p>
            <a:r>
              <a:rPr lang="en-US" dirty="0">
                <a:solidFill>
                  <a:srgbClr val="FF0000"/>
                </a:solidFill>
              </a:rPr>
              <a:t>Install Anaconda/Jupyter notebook</a:t>
            </a:r>
          </a:p>
          <a:p>
            <a:r>
              <a:rPr lang="en-US" dirty="0"/>
              <a:t>Access course material (Github)</a:t>
            </a:r>
          </a:p>
          <a:p>
            <a:r>
              <a:rPr lang="en-US" dirty="0"/>
              <a:t>Python object and data structure basics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</a:t>
            </a:r>
          </a:p>
          <a:p>
            <a:pPr lvl="1"/>
            <a:r>
              <a:rPr lang="en-US" dirty="0"/>
              <a:t>Strings 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Sets</a:t>
            </a:r>
          </a:p>
          <a:p>
            <a:pPr lvl="1"/>
            <a:r>
              <a:rPr lang="en-US" dirty="0"/>
              <a:t>Booleans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227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Python using Anaconda distribution.</a:t>
            </a:r>
          </a:p>
          <a:p>
            <a:r>
              <a:rPr lang="en-US" dirty="0"/>
              <a:t>Anaconda distribution includes Python and other useful programming languages, including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In this course, we will use </a:t>
            </a:r>
            <a:r>
              <a:rPr lang="en-US" dirty="0" err="1"/>
              <a:t>Jupyter</a:t>
            </a:r>
            <a:r>
              <a:rPr lang="en-US" dirty="0"/>
              <a:t> notebook mostly to write and run our code.</a:t>
            </a:r>
          </a:p>
          <a:p>
            <a:r>
              <a:rPr lang="en-US" dirty="0"/>
              <a:t>To Install Anaconda go to </a:t>
            </a:r>
            <a:r>
              <a:rPr lang="en-US" dirty="0">
                <a:hlinkClick r:id="rId2"/>
              </a:rPr>
              <a:t>www.anaconda.com/downloads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4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725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Python Crash Course</vt:lpstr>
      <vt:lpstr>Python Crash Course Outline</vt:lpstr>
      <vt:lpstr>Python Crash Course</vt:lpstr>
      <vt:lpstr>Lecture 1 Material</vt:lpstr>
      <vt:lpstr>Lecture 1 Material</vt:lpstr>
      <vt:lpstr>Command Prompt Basics</vt:lpstr>
      <vt:lpstr>Command Prompt Basics</vt:lpstr>
      <vt:lpstr>Lecture 1 Material</vt:lpstr>
      <vt:lpstr>Python Installation</vt:lpstr>
      <vt:lpstr>Jupyter Notebook</vt:lpstr>
      <vt:lpstr>Lecture 1 Material</vt:lpstr>
      <vt:lpstr>Access Course Material (Github)</vt:lpstr>
      <vt:lpstr>Lecture 1 Material</vt:lpstr>
      <vt:lpstr>Data types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 Outline</dc:title>
  <dc:creator>Mahir Jalanko</dc:creator>
  <cp:lastModifiedBy>Mahir Jalanko</cp:lastModifiedBy>
  <cp:revision>3</cp:revision>
  <dcterms:created xsi:type="dcterms:W3CDTF">2019-09-04T18:16:26Z</dcterms:created>
  <dcterms:modified xsi:type="dcterms:W3CDTF">2019-09-04T18:36:51Z</dcterms:modified>
</cp:coreProperties>
</file>