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>
        <p:scale>
          <a:sx n="100" d="100"/>
          <a:sy n="100" d="100"/>
        </p:scale>
        <p:origin x="9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238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18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762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3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77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22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4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2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VPB Game Studio (Group 2)</a:t>
            </a:r>
          </a:p>
          <a:p>
            <a:r>
              <a:rPr lang="en-CA" sz="1800" dirty="0" err="1" smtClean="0"/>
              <a:t>Vatsal</a:t>
            </a:r>
            <a:r>
              <a:rPr lang="en-CA" sz="1800" dirty="0" smtClean="0"/>
              <a:t> Shukla</a:t>
            </a:r>
            <a:br>
              <a:rPr lang="en-CA" sz="1800" dirty="0" smtClean="0"/>
            </a:br>
            <a:r>
              <a:rPr lang="en-CA" sz="1800" dirty="0" err="1" smtClean="0"/>
              <a:t>Prajvin</a:t>
            </a:r>
            <a:r>
              <a:rPr lang="en-CA" sz="1800" dirty="0" smtClean="0"/>
              <a:t> </a:t>
            </a:r>
            <a:r>
              <a:rPr lang="en-CA" sz="1800" dirty="0" err="1" smtClean="0"/>
              <a:t>Jalan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1800" dirty="0" err="1" smtClean="0"/>
              <a:t>Baltej</a:t>
            </a:r>
            <a:r>
              <a:rPr lang="en-CA" sz="1800" dirty="0" smtClean="0"/>
              <a:t> Toor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1872" y="1911079"/>
            <a:ext cx="8533924" cy="1789756"/>
            <a:chOff x="1409701" y="2342211"/>
            <a:chExt cx="8533924" cy="1789756"/>
          </a:xfrm>
        </p:grpSpPr>
        <p:sp>
          <p:nvSpPr>
            <p:cNvPr id="15" name="Isosceles Triangle 14"/>
            <p:cNvSpPr/>
            <p:nvPr/>
          </p:nvSpPr>
          <p:spPr>
            <a:xfrm>
              <a:off x="7251726" y="2380491"/>
              <a:ext cx="1577817" cy="16439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9701" y="2342211"/>
              <a:ext cx="8533924" cy="1789756"/>
              <a:chOff x="1409701" y="1538965"/>
              <a:chExt cx="8533924" cy="178975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9701" y="1538965"/>
                <a:ext cx="6286500" cy="1789756"/>
                <a:chOff x="1800225" y="1177937"/>
                <a:chExt cx="7621521" cy="2169834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225" y="1177937"/>
                  <a:ext cx="1647825" cy="205874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050" y="1231967"/>
                  <a:ext cx="1436512" cy="200471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"/>
                <a:stretch/>
              </p:blipFill>
              <p:spPr>
                <a:xfrm>
                  <a:off x="4884562" y="1243616"/>
                  <a:ext cx="1543050" cy="199306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811" y="1243616"/>
                  <a:ext cx="2155935" cy="210415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074" y="1897949"/>
                  <a:ext cx="1137001" cy="806343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8192" y="1583530"/>
                <a:ext cx="1184886" cy="16535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9809" y="1619885"/>
                <a:ext cx="1333816" cy="16172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97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NAMCAP?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R</a:t>
            </a:r>
            <a:r>
              <a:rPr lang="en-CA" dirty="0" smtClean="0"/>
              <a:t>edevelopment of the classic-arcade game, Pacman</a:t>
            </a:r>
          </a:p>
          <a:p>
            <a:pPr marL="0" indent="0">
              <a:buNone/>
            </a:pPr>
            <a:r>
              <a:rPr lang="en-CA" b="1" dirty="0" smtClean="0"/>
              <a:t>Purpose:</a:t>
            </a:r>
          </a:p>
          <a:p>
            <a:r>
              <a:rPr lang="en-CA" dirty="0" smtClean="0"/>
              <a:t>Develop a simplistic &amp; approachable arcade-style experience</a:t>
            </a:r>
          </a:p>
          <a:p>
            <a:r>
              <a:rPr lang="en-CA" dirty="0" smtClean="0"/>
              <a:t>Focus on formal development &amp; documentation practices</a:t>
            </a:r>
          </a:p>
          <a:p>
            <a:r>
              <a:rPr lang="en-CA" dirty="0" smtClean="0"/>
              <a:t>Deliver a unique perspective on the arcade classic</a:t>
            </a:r>
            <a:endParaRPr lang="en-CA" dirty="0"/>
          </a:p>
        </p:txBody>
      </p:sp>
      <p:pic>
        <p:nvPicPr>
          <p:cNvPr id="1026" name="Picture 2" descr="Image result for pacman leve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8" t="8201" r="25169" b="10718"/>
          <a:stretch/>
        </p:blipFill>
        <p:spPr bwMode="auto">
          <a:xfrm>
            <a:off x="6542532" y="1630759"/>
            <a:ext cx="4177728" cy="474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772" y="1828800"/>
            <a:ext cx="4115459" cy="4351337"/>
          </a:xfrm>
        </p:spPr>
        <p:txBody>
          <a:bodyPr/>
          <a:lstStyle/>
          <a:p>
            <a:r>
              <a:rPr lang="en-CA" dirty="0" smtClean="0"/>
              <a:t>Implement all core game mechanics</a:t>
            </a:r>
          </a:p>
          <a:p>
            <a:pPr lvl="1"/>
            <a:r>
              <a:rPr lang="en-CA" dirty="0" smtClean="0"/>
              <a:t>Movement</a:t>
            </a:r>
          </a:p>
          <a:p>
            <a:pPr lvl="1"/>
            <a:r>
              <a:rPr lang="en-CA" dirty="0" smtClean="0"/>
              <a:t>Collision</a:t>
            </a:r>
          </a:p>
          <a:p>
            <a:pPr lvl="1"/>
            <a:r>
              <a:rPr lang="en-CA" dirty="0" smtClean="0"/>
              <a:t>Enemy AI</a:t>
            </a:r>
          </a:p>
          <a:p>
            <a:pPr lvl="1"/>
            <a:r>
              <a:rPr lang="en-CA" dirty="0" smtClean="0"/>
              <a:t>Dot &amp; Big Dot</a:t>
            </a:r>
          </a:p>
          <a:p>
            <a:pPr lvl="1"/>
            <a:r>
              <a:rPr lang="en-CA" dirty="0" smtClean="0"/>
              <a:t>Scoring</a:t>
            </a:r>
          </a:p>
          <a:p>
            <a:r>
              <a:rPr lang="en-CA" dirty="0" smtClean="0"/>
              <a:t>Aim to improve usability &amp; learnability wherever possible</a:t>
            </a:r>
          </a:p>
          <a:p>
            <a:endParaRPr lang="en-CA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27149" y="880177"/>
            <a:ext cx="5718841" cy="6079137"/>
            <a:chOff x="127149" y="880177"/>
            <a:chExt cx="5718841" cy="6079137"/>
          </a:xfrm>
        </p:grpSpPr>
        <p:grpSp>
          <p:nvGrpSpPr>
            <p:cNvPr id="6" name="Group 5"/>
            <p:cNvGrpSpPr/>
            <p:nvPr/>
          </p:nvGrpSpPr>
          <p:grpSpPr>
            <a:xfrm>
              <a:off x="642908" y="1881797"/>
              <a:ext cx="4985120" cy="3989881"/>
              <a:chOff x="642908" y="1881797"/>
              <a:chExt cx="4985120" cy="3989881"/>
            </a:xfrm>
          </p:grpSpPr>
          <p:pic>
            <p:nvPicPr>
              <p:cNvPr id="2050" name="Picture 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641" b="65660"/>
              <a:stretch/>
            </p:blipFill>
            <p:spPr bwMode="auto">
              <a:xfrm>
                <a:off x="642908" y="3341984"/>
                <a:ext cx="1014199" cy="10139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323" b="67419" l="30593" r="510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30" t="33783" r="50733" b="34134"/>
              <a:stretch/>
            </p:blipFill>
            <p:spPr bwMode="auto">
              <a:xfrm>
                <a:off x="3372446" y="3423699"/>
                <a:ext cx="823785" cy="9473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355" b="58387" l="48948" r="606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3" t="37318" r="39126" b="40363"/>
              <a:stretch/>
            </p:blipFill>
            <p:spPr bwMode="auto">
              <a:xfrm>
                <a:off x="5043141" y="3567862"/>
                <a:ext cx="584887" cy="6590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305175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266682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58610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188179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92733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5309672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5132" y="565749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475372" y="3795513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764640" y="379028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372446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04293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713416" y="227965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38390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251576" y="4361526"/>
              <a:ext cx="3249824" cy="2597788"/>
              <a:chOff x="251576" y="4361526"/>
              <a:chExt cx="3249824" cy="2597788"/>
            </a:xfrm>
          </p:grpSpPr>
          <p:pic>
            <p:nvPicPr>
              <p:cNvPr id="2058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>
                <a:off x="251576" y="4361526"/>
                <a:ext cx="2183343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1980130" y="5438044"/>
                <a:ext cx="232800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/>
            <p:cNvGrpSpPr/>
            <p:nvPr/>
          </p:nvGrpSpPr>
          <p:grpSpPr>
            <a:xfrm rot="10800000">
              <a:off x="4075735" y="880177"/>
              <a:ext cx="1666318" cy="2562448"/>
              <a:chOff x="1835082" y="4396866"/>
              <a:chExt cx="1666318" cy="2562448"/>
            </a:xfrm>
          </p:grpSpPr>
          <p:pic>
            <p:nvPicPr>
              <p:cNvPr id="26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1980130" y="5438044"/>
                <a:ext cx="232800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127149" y="2702576"/>
              <a:ext cx="3380528" cy="670136"/>
              <a:chOff x="127149" y="2702576"/>
              <a:chExt cx="3380528" cy="670136"/>
            </a:xfrm>
          </p:grpSpPr>
          <p:pic>
            <p:nvPicPr>
              <p:cNvPr id="29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127149" y="2702576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756653" y="2702577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2482" y="4341843"/>
              <a:ext cx="1713508" cy="2586745"/>
              <a:chOff x="4132482" y="4341843"/>
              <a:chExt cx="1713508" cy="2586745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4179812" y="4341984"/>
                <a:ext cx="1666319" cy="1666037"/>
                <a:chOff x="1835082" y="4396866"/>
                <a:chExt cx="1666319" cy="1666037"/>
              </a:xfrm>
            </p:grpSpPr>
            <p:pic>
              <p:nvPicPr>
                <p:cNvPr id="32" name="Picture 10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88" t="32743" r="33812" b="35438"/>
                <a:stretch/>
              </p:blipFill>
              <p:spPr bwMode="auto">
                <a:xfrm>
                  <a:off x="1835082" y="4396866"/>
                  <a:ext cx="1562100" cy="1188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12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82" t="13339" r="33051" b="67873"/>
                <a:stretch/>
              </p:blipFill>
              <p:spPr bwMode="auto">
                <a:xfrm rot="5400000">
                  <a:off x="2428336" y="4989839"/>
                  <a:ext cx="1431593" cy="714536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4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6200000">
                <a:off x="3325748" y="5407318"/>
                <a:ext cx="232800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905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805553" cy="4351337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The VPB Approach:</a:t>
            </a:r>
          </a:p>
          <a:p>
            <a:r>
              <a:rPr lang="en-CA" b="1" dirty="0" smtClean="0"/>
              <a:t>Iterative &amp; Traceable Design:</a:t>
            </a:r>
            <a:r>
              <a:rPr lang="en-CA" dirty="0" smtClean="0"/>
              <a:t> Consistent parallel updates to implementation and documentation</a:t>
            </a:r>
          </a:p>
          <a:p>
            <a:r>
              <a:rPr lang="en-CA" b="1" dirty="0" smtClean="0"/>
              <a:t>Constant Communication: </a:t>
            </a:r>
            <a:r>
              <a:rPr lang="en-CA" dirty="0" smtClean="0"/>
              <a:t>Daily notifications + weekly formalized meetings</a:t>
            </a:r>
          </a:p>
          <a:p>
            <a:r>
              <a:rPr lang="en-CA" b="1" dirty="0" smtClean="0"/>
              <a:t>User-Focused: </a:t>
            </a:r>
            <a:r>
              <a:rPr lang="en-CA" dirty="0" smtClean="0"/>
              <a:t>Stay true to source material; focus on usability + playability</a:t>
            </a:r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67425" y="1828800"/>
            <a:ext cx="4712208" cy="3885428"/>
            <a:chOff x="5157597" y="771525"/>
            <a:chExt cx="5319903" cy="4218803"/>
          </a:xfrm>
        </p:grpSpPr>
        <p:grpSp>
          <p:nvGrpSpPr>
            <p:cNvPr id="6" name="Group 5"/>
            <p:cNvGrpSpPr/>
            <p:nvPr/>
          </p:nvGrpSpPr>
          <p:grpSpPr>
            <a:xfrm>
              <a:off x="5157597" y="771525"/>
              <a:ext cx="5319903" cy="2914650"/>
              <a:chOff x="2195322" y="1609725"/>
              <a:chExt cx="7272528" cy="4570412"/>
            </a:xfrm>
          </p:grpSpPr>
          <p:pic>
            <p:nvPicPr>
              <p:cNvPr id="4098" name="Picture 2" descr="Image result for google hangouts logo 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322" y="3513137"/>
                <a:ext cx="2667000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gitlab logo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100" y="3786027"/>
                <a:ext cx="2063750" cy="2262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urved Down Arrow 4"/>
              <p:cNvSpPr/>
              <p:nvPr/>
            </p:nvSpPr>
            <p:spPr>
              <a:xfrm>
                <a:off x="3352609" y="1609725"/>
                <a:ext cx="5353241" cy="2076450"/>
              </a:xfrm>
              <a:prstGeom prst="curved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Curved Down Arrow 9"/>
            <p:cNvSpPr/>
            <p:nvPr/>
          </p:nvSpPr>
          <p:spPr>
            <a:xfrm flipH="1" flipV="1">
              <a:off x="5941300" y="3666131"/>
              <a:ext cx="3915932" cy="1324197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51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</a:t>
            </a:r>
          </a:p>
          <a:p>
            <a:pPr lvl="1"/>
            <a:r>
              <a:rPr lang="en-CA" dirty="0"/>
              <a:t>Object-oriented development; following Google Java Standards</a:t>
            </a:r>
          </a:p>
          <a:p>
            <a:r>
              <a:rPr lang="en-CA" dirty="0"/>
              <a:t>Swing + AWT</a:t>
            </a:r>
          </a:p>
          <a:p>
            <a:pPr lvl="1"/>
            <a:r>
              <a:rPr lang="en-CA" dirty="0"/>
              <a:t>Graphics libraries used to redevelop the classic-arcade UI</a:t>
            </a:r>
          </a:p>
          <a:p>
            <a:r>
              <a:rPr lang="en-CA" dirty="0"/>
              <a:t>JUnit</a:t>
            </a:r>
          </a:p>
          <a:p>
            <a:pPr lvl="1"/>
            <a:r>
              <a:rPr lang="en-CA" dirty="0"/>
              <a:t>Testing suite used for both mechanics &amp; scenario automated testing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0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8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654876"/>
            <a:ext cx="4480560" cy="731520"/>
          </a:xfrm>
        </p:spPr>
        <p:txBody>
          <a:bodyPr/>
          <a:lstStyle/>
          <a:p>
            <a:r>
              <a:rPr lang="en-CA" dirty="0" smtClean="0"/>
              <a:t>Learnability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524000"/>
            <a:ext cx="4480560" cy="46482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654876"/>
            <a:ext cx="4480560" cy="731520"/>
          </a:xfrm>
        </p:spPr>
        <p:txBody>
          <a:bodyPr/>
          <a:lstStyle/>
          <a:p>
            <a:r>
              <a:rPr lang="en-CA" dirty="0" smtClean="0"/>
              <a:t>Maintainability &amp; Portability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524000"/>
            <a:ext cx="4480560" cy="4648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5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" y="2316480"/>
            <a:ext cx="4572000" cy="1291590"/>
          </a:xfrm>
        </p:spPr>
        <p:txBody>
          <a:bodyPr>
            <a:noAutofit/>
          </a:bodyPr>
          <a:lstStyle/>
          <a:p>
            <a:r>
              <a:rPr lang="en-CA" sz="8000" i="1" dirty="0" smtClean="0"/>
              <a:t>Demo</a:t>
            </a:r>
            <a:endParaRPr lang="en-CA" sz="8000" i="1" dirty="0"/>
          </a:p>
        </p:txBody>
      </p:sp>
    </p:spTree>
    <p:extLst>
      <p:ext uri="{BB962C8B-B14F-4D97-AF65-F5344CB8AC3E}">
        <p14:creationId xmlns:p14="http://schemas.microsoft.com/office/powerpoint/2010/main" val="14869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</a:t>
            </a:r>
            <a:r>
              <a:rPr lang="en-CA" dirty="0" smtClean="0"/>
              <a:t>Retrospective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Namcap was successful in recapturing that classic arcade experience while providing a new, unique perspective on Pacman</a:t>
            </a:r>
          </a:p>
          <a:p>
            <a:r>
              <a:rPr lang="en-CA" dirty="0" smtClean="0"/>
              <a:t>Efficient development was achieved through constant communication and iterative design &amp; documentation updates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 smtClean="0"/>
              <a:t>Future Development:</a:t>
            </a:r>
          </a:p>
          <a:p>
            <a:r>
              <a:rPr lang="en-CA" dirty="0" smtClean="0"/>
              <a:t>In-game audio</a:t>
            </a:r>
            <a:endParaRPr lang="en-CA" dirty="0" smtClean="0"/>
          </a:p>
          <a:p>
            <a:r>
              <a:rPr lang="en-CA" dirty="0" smtClean="0"/>
              <a:t>Additional Power-ups &amp; Levels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701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825</TotalTime>
  <Words>185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What is NAMCAP?</vt:lpstr>
      <vt:lpstr>Scope</vt:lpstr>
      <vt:lpstr>Development</vt:lpstr>
      <vt:lpstr>Technologies</vt:lpstr>
      <vt:lpstr>Usability</vt:lpstr>
      <vt:lpstr>PowerPoint Presentation</vt:lpstr>
      <vt:lpstr>Demo</vt:lpstr>
      <vt:lpstr>Project 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 Toor</dc:creator>
  <cp:lastModifiedBy>BJ Toor</cp:lastModifiedBy>
  <cp:revision>20</cp:revision>
  <dcterms:created xsi:type="dcterms:W3CDTF">2016-11-30T22:39:13Z</dcterms:created>
  <dcterms:modified xsi:type="dcterms:W3CDTF">2016-12-01T22:54:47Z</dcterms:modified>
</cp:coreProperties>
</file>