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3674AC4-5004-4132-B6AA-0D083DFAD98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22389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18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762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533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635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77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22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0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41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97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21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3674AC4-5004-4132-B6AA-0D083DFAD98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018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VPB Game Studio (Group 2)</a:t>
            </a:r>
          </a:p>
          <a:p>
            <a:r>
              <a:rPr lang="en-CA" sz="1800" dirty="0" err="1" smtClean="0"/>
              <a:t>Vatsal</a:t>
            </a:r>
            <a:r>
              <a:rPr lang="en-CA" sz="1800" dirty="0" smtClean="0"/>
              <a:t> Shukla</a:t>
            </a:r>
            <a:br>
              <a:rPr lang="en-CA" sz="1800" dirty="0" smtClean="0"/>
            </a:br>
            <a:r>
              <a:rPr lang="en-CA" sz="1800" dirty="0" err="1" smtClean="0"/>
              <a:t>Prajvin</a:t>
            </a:r>
            <a:r>
              <a:rPr lang="en-CA" sz="1800" dirty="0" smtClean="0"/>
              <a:t> </a:t>
            </a:r>
            <a:r>
              <a:rPr lang="en-CA" sz="1800" dirty="0" err="1" smtClean="0"/>
              <a:t>Jalan</a:t>
            </a:r>
            <a:r>
              <a:rPr lang="en-CA" sz="1800" dirty="0" smtClean="0"/>
              <a:t/>
            </a:r>
            <a:br>
              <a:rPr lang="en-CA" sz="1800" dirty="0" smtClean="0"/>
            </a:br>
            <a:r>
              <a:rPr lang="en-CA" sz="1800" dirty="0" err="1" smtClean="0"/>
              <a:t>Baltej</a:t>
            </a:r>
            <a:r>
              <a:rPr lang="en-CA" sz="1800" dirty="0" smtClean="0"/>
              <a:t> Toor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61872" y="1911079"/>
            <a:ext cx="8533924" cy="1789756"/>
            <a:chOff x="1409701" y="2342211"/>
            <a:chExt cx="8533924" cy="1789756"/>
          </a:xfrm>
        </p:grpSpPr>
        <p:sp>
          <p:nvSpPr>
            <p:cNvPr id="15" name="Isosceles Triangle 14"/>
            <p:cNvSpPr/>
            <p:nvPr/>
          </p:nvSpPr>
          <p:spPr>
            <a:xfrm>
              <a:off x="7251726" y="2380491"/>
              <a:ext cx="1577817" cy="16439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409701" y="2342211"/>
              <a:ext cx="8533924" cy="1789756"/>
              <a:chOff x="1409701" y="1538965"/>
              <a:chExt cx="8533924" cy="178975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09701" y="1538965"/>
                <a:ext cx="6286500" cy="1789756"/>
                <a:chOff x="1800225" y="1177937"/>
                <a:chExt cx="7621521" cy="2169834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0225" y="1177937"/>
                  <a:ext cx="1647825" cy="2058744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8050" y="1231967"/>
                  <a:ext cx="1436512" cy="2004714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"/>
                <a:stretch/>
              </p:blipFill>
              <p:spPr>
                <a:xfrm>
                  <a:off x="4884562" y="1243616"/>
                  <a:ext cx="1543050" cy="1993065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5811" y="1243616"/>
                  <a:ext cx="2155935" cy="2104155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1074" y="1897949"/>
                  <a:ext cx="1137001" cy="806343"/>
                </a:xfrm>
                <a:prstGeom prst="rect">
                  <a:avLst/>
                </a:prstGeom>
              </p:spPr>
            </p:pic>
          </p:grp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CC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8192" y="1583530"/>
                <a:ext cx="1184886" cy="165355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prstClr val="black"/>
                  <a:srgbClr val="CC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09809" y="1619885"/>
                <a:ext cx="1333816" cy="16172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3973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NAMCAP?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Redevelopment of the classic-arcade game, Pacman</a:t>
            </a:r>
          </a:p>
          <a:p>
            <a:pPr marL="0" indent="0">
              <a:buNone/>
            </a:pPr>
            <a:r>
              <a:rPr lang="en-CA" b="1" dirty="0" smtClean="0"/>
              <a:t>Purpose:</a:t>
            </a:r>
          </a:p>
          <a:p>
            <a:r>
              <a:rPr lang="en-CA" dirty="0" smtClean="0"/>
              <a:t>Develop a simplistic &amp; approachable arcade-style experience</a:t>
            </a:r>
          </a:p>
          <a:p>
            <a:r>
              <a:rPr lang="en-CA" dirty="0" smtClean="0"/>
              <a:t>Focus on formal development &amp; documentation practices</a:t>
            </a:r>
          </a:p>
          <a:p>
            <a:r>
              <a:rPr lang="en-CA" dirty="0" smtClean="0"/>
              <a:t>Deliver a unique perspective on the arcade classic</a:t>
            </a:r>
            <a:endParaRPr lang="en-CA" dirty="0"/>
          </a:p>
        </p:txBody>
      </p:sp>
      <p:pic>
        <p:nvPicPr>
          <p:cNvPr id="1026" name="Picture 2" descr="Image result for pacman level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8" t="8201" r="25169" b="10718"/>
          <a:stretch/>
        </p:blipFill>
        <p:spPr bwMode="auto">
          <a:xfrm>
            <a:off x="6542532" y="1630759"/>
            <a:ext cx="4177728" cy="4747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52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824" y="1828800"/>
            <a:ext cx="4113125" cy="4351337"/>
          </a:xfrm>
        </p:spPr>
        <p:txBody>
          <a:bodyPr/>
          <a:lstStyle/>
          <a:p>
            <a:r>
              <a:rPr lang="en-CA" dirty="0" smtClean="0"/>
              <a:t>Implement all core game mechanics</a:t>
            </a:r>
          </a:p>
          <a:p>
            <a:pPr lvl="1"/>
            <a:r>
              <a:rPr lang="en-CA" dirty="0" smtClean="0"/>
              <a:t>Movement</a:t>
            </a:r>
          </a:p>
          <a:p>
            <a:pPr lvl="1"/>
            <a:r>
              <a:rPr lang="en-CA" dirty="0" smtClean="0"/>
              <a:t>Collision</a:t>
            </a:r>
          </a:p>
          <a:p>
            <a:pPr lvl="1"/>
            <a:r>
              <a:rPr lang="en-CA" dirty="0" smtClean="0"/>
              <a:t>Enemy AI</a:t>
            </a:r>
          </a:p>
          <a:p>
            <a:pPr lvl="1"/>
            <a:r>
              <a:rPr lang="en-CA" dirty="0" smtClean="0"/>
              <a:t>Dot &amp; Big Dot</a:t>
            </a:r>
          </a:p>
          <a:p>
            <a:pPr lvl="1"/>
            <a:r>
              <a:rPr lang="en-CA" dirty="0" smtClean="0"/>
              <a:t>Scoring</a:t>
            </a:r>
          </a:p>
          <a:p>
            <a:r>
              <a:rPr lang="en-CA" dirty="0" smtClean="0"/>
              <a:t>Aim to improve usability &amp; learnability wherever possible</a:t>
            </a:r>
          </a:p>
          <a:p>
            <a:endParaRPr lang="en-CA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397608" y="880177"/>
            <a:ext cx="5448382" cy="5127985"/>
            <a:chOff x="397608" y="880177"/>
            <a:chExt cx="5448382" cy="5127985"/>
          </a:xfrm>
        </p:grpSpPr>
        <p:grpSp>
          <p:nvGrpSpPr>
            <p:cNvPr id="6" name="Group 5"/>
            <p:cNvGrpSpPr/>
            <p:nvPr/>
          </p:nvGrpSpPr>
          <p:grpSpPr>
            <a:xfrm>
              <a:off x="1272990" y="1881797"/>
              <a:ext cx="4355038" cy="3989881"/>
              <a:chOff x="1272990" y="1881797"/>
              <a:chExt cx="4355038" cy="3989881"/>
            </a:xfrm>
          </p:grpSpPr>
          <p:pic>
            <p:nvPicPr>
              <p:cNvPr id="2050" name="Picture 2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9641" b="65660"/>
              <a:stretch/>
            </p:blipFill>
            <p:spPr bwMode="auto">
              <a:xfrm>
                <a:off x="1272990" y="3321756"/>
                <a:ext cx="1014199" cy="101398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0323" b="67419" l="30593" r="5105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730" t="33783" r="50733" b="34134"/>
              <a:stretch/>
            </p:blipFill>
            <p:spPr bwMode="auto">
              <a:xfrm>
                <a:off x="3372446" y="3423699"/>
                <a:ext cx="823785" cy="94735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355" b="58387" l="48948" r="6061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133" t="37318" r="39126" b="40363"/>
              <a:stretch/>
            </p:blipFill>
            <p:spPr bwMode="auto">
              <a:xfrm>
                <a:off x="5043141" y="3567862"/>
                <a:ext cx="584887" cy="65902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2" y="3051755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2" y="2666820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227664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4586100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188179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1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492733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5309672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5132" y="5657495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4475372" y="3795513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5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4764640" y="3790285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6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372446" y="227664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7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042931" y="227664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8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2713416" y="2279650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9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2383901" y="227664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483398" y="4348647"/>
              <a:ext cx="3018002" cy="1659515"/>
              <a:chOff x="483398" y="4348647"/>
              <a:chExt cx="3018002" cy="1659515"/>
            </a:xfrm>
          </p:grpSpPr>
          <p:pic>
            <p:nvPicPr>
              <p:cNvPr id="2058" name="Picture 10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188" t="32743" r="33812" b="35438"/>
              <a:stretch/>
            </p:blipFill>
            <p:spPr bwMode="auto">
              <a:xfrm>
                <a:off x="1835082" y="4396866"/>
                <a:ext cx="1562100" cy="11885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>
                <a:off x="483398" y="4348647"/>
                <a:ext cx="2183343" cy="67013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5400000">
                <a:off x="2455706" y="4962468"/>
                <a:ext cx="1376852" cy="71453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24"/>
            <p:cNvGrpSpPr/>
            <p:nvPr/>
          </p:nvGrpSpPr>
          <p:grpSpPr>
            <a:xfrm rot="10800000">
              <a:off x="4075735" y="880177"/>
              <a:ext cx="1666318" cy="2562448"/>
              <a:chOff x="1835082" y="4396866"/>
              <a:chExt cx="1666318" cy="2562448"/>
            </a:xfrm>
          </p:grpSpPr>
          <p:pic>
            <p:nvPicPr>
              <p:cNvPr id="26" name="Picture 10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188" t="32743" r="33812" b="35438"/>
              <a:stretch/>
            </p:blipFill>
            <p:spPr bwMode="auto">
              <a:xfrm>
                <a:off x="1835082" y="4396866"/>
                <a:ext cx="1562100" cy="118855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5400000">
                <a:off x="1980130" y="5438044"/>
                <a:ext cx="2328004" cy="71453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397608" y="2702576"/>
              <a:ext cx="3110069" cy="670136"/>
              <a:chOff x="397608" y="2702576"/>
              <a:chExt cx="3110069" cy="670136"/>
            </a:xfrm>
          </p:grpSpPr>
          <p:pic>
            <p:nvPicPr>
              <p:cNvPr id="29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10800000">
                <a:off x="397608" y="2702576"/>
                <a:ext cx="2751024" cy="67013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10800000">
                <a:off x="756653" y="2702577"/>
                <a:ext cx="2751024" cy="67013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4132482" y="4341843"/>
              <a:ext cx="1713508" cy="1666319"/>
              <a:chOff x="4132482" y="4341843"/>
              <a:chExt cx="1713508" cy="1666319"/>
            </a:xfrm>
          </p:grpSpPr>
          <p:grpSp>
            <p:nvGrpSpPr>
              <p:cNvPr id="31" name="Group 30"/>
              <p:cNvGrpSpPr/>
              <p:nvPr/>
            </p:nvGrpSpPr>
            <p:grpSpPr>
              <a:xfrm rot="16200000">
                <a:off x="4179812" y="4341984"/>
                <a:ext cx="1666319" cy="1666037"/>
                <a:chOff x="1835082" y="4396866"/>
                <a:chExt cx="1666319" cy="1666037"/>
              </a:xfrm>
            </p:grpSpPr>
            <p:pic>
              <p:nvPicPr>
                <p:cNvPr id="32" name="Picture 10" descr="Image result for pacman wall png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188" t="32743" r="33812" b="35438"/>
                <a:stretch/>
              </p:blipFill>
              <p:spPr bwMode="auto">
                <a:xfrm>
                  <a:off x="1835082" y="4396866"/>
                  <a:ext cx="1562100" cy="11885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12" descr="Image result for pacman wall png"/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282" t="13339" r="33051" b="67873"/>
                <a:stretch/>
              </p:blipFill>
              <p:spPr bwMode="auto">
                <a:xfrm rot="5400000">
                  <a:off x="2428336" y="4989839"/>
                  <a:ext cx="1431593" cy="714536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4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16200000">
                <a:off x="3854203" y="4981895"/>
                <a:ext cx="1271094" cy="71453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5905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4805553" cy="4351337"/>
          </a:xfrm>
        </p:spPr>
        <p:txBody>
          <a:bodyPr/>
          <a:lstStyle/>
          <a:p>
            <a:pPr marL="0" indent="0">
              <a:buNone/>
            </a:pPr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The VPB Approach:</a:t>
            </a:r>
          </a:p>
          <a:p>
            <a:r>
              <a:rPr lang="en-CA" b="1" dirty="0" smtClean="0"/>
              <a:t>Iterative &amp; Traceable Design:</a:t>
            </a:r>
            <a:r>
              <a:rPr lang="en-CA" dirty="0" smtClean="0"/>
              <a:t> Consistent parallel updates to implementation and documentation</a:t>
            </a:r>
          </a:p>
          <a:p>
            <a:r>
              <a:rPr lang="en-CA" b="1" dirty="0" smtClean="0"/>
              <a:t>Constant Communication: </a:t>
            </a:r>
            <a:r>
              <a:rPr lang="en-CA" dirty="0" smtClean="0"/>
              <a:t>Daily notifications + weekly formalized meetings</a:t>
            </a:r>
          </a:p>
          <a:p>
            <a:r>
              <a:rPr lang="en-CA" b="1" dirty="0" smtClean="0"/>
              <a:t>User-Focused: </a:t>
            </a:r>
            <a:r>
              <a:rPr lang="en-CA" dirty="0" smtClean="0"/>
              <a:t>Stay true to source material; focus on usability + playability</a:t>
            </a:r>
          </a:p>
          <a:p>
            <a:endParaRPr lang="en-CA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6067425" y="1828800"/>
            <a:ext cx="4712208" cy="3885428"/>
            <a:chOff x="5157597" y="771525"/>
            <a:chExt cx="5319903" cy="4218803"/>
          </a:xfrm>
        </p:grpSpPr>
        <p:grpSp>
          <p:nvGrpSpPr>
            <p:cNvPr id="6" name="Group 5"/>
            <p:cNvGrpSpPr/>
            <p:nvPr/>
          </p:nvGrpSpPr>
          <p:grpSpPr>
            <a:xfrm>
              <a:off x="5157597" y="771525"/>
              <a:ext cx="5319903" cy="2914650"/>
              <a:chOff x="2195322" y="1609725"/>
              <a:chExt cx="7272528" cy="4570412"/>
            </a:xfrm>
          </p:grpSpPr>
          <p:pic>
            <p:nvPicPr>
              <p:cNvPr id="4098" name="Picture 2" descr="Image result for google hangouts logo 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322" y="3513137"/>
                <a:ext cx="2667000" cy="2667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Image result for gitlab logo 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4100" y="3786027"/>
                <a:ext cx="2063750" cy="22628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Curved Down Arrow 4"/>
              <p:cNvSpPr/>
              <p:nvPr/>
            </p:nvSpPr>
            <p:spPr>
              <a:xfrm>
                <a:off x="3352609" y="1609725"/>
                <a:ext cx="5353241" cy="2076450"/>
              </a:xfrm>
              <a:prstGeom prst="curved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Curved Down Arrow 9"/>
            <p:cNvSpPr/>
            <p:nvPr/>
          </p:nvSpPr>
          <p:spPr>
            <a:xfrm flipH="1" flipV="1">
              <a:off x="5941300" y="3666131"/>
              <a:ext cx="3915932" cy="1324197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51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Java</a:t>
            </a:r>
            <a:endParaRPr lang="en-CA" dirty="0"/>
          </a:p>
          <a:p>
            <a:pPr lvl="1"/>
            <a:r>
              <a:rPr lang="en-CA" dirty="0"/>
              <a:t>Object-oriented development; following Google Java Standards</a:t>
            </a:r>
          </a:p>
          <a:p>
            <a:r>
              <a:rPr lang="en-CA" dirty="0"/>
              <a:t>Swing + AWT</a:t>
            </a:r>
          </a:p>
          <a:p>
            <a:pPr lvl="1"/>
            <a:r>
              <a:rPr lang="en-CA" dirty="0"/>
              <a:t>Graphics libraries used to redevelop the classic-arcade UI</a:t>
            </a:r>
          </a:p>
          <a:p>
            <a:r>
              <a:rPr lang="en-CA" dirty="0"/>
              <a:t>JUnit</a:t>
            </a:r>
          </a:p>
          <a:p>
            <a:pPr lvl="1"/>
            <a:r>
              <a:rPr lang="en-CA" dirty="0"/>
              <a:t>Testing suite used for both mechanics &amp; scenario automated testing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60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Google </a:t>
            </a:r>
            <a:r>
              <a:rPr lang="en-CA" dirty="0" smtClean="0"/>
              <a:t>Forms for Usability Survey</a:t>
            </a:r>
          </a:p>
          <a:p>
            <a:r>
              <a:rPr lang="en-CA" dirty="0" smtClean="0"/>
              <a:t>Assesses system usability (also learnability)</a:t>
            </a:r>
          </a:p>
          <a:p>
            <a:endParaRPr lang="en-CA" dirty="0"/>
          </a:p>
          <a:p>
            <a:r>
              <a:rPr lang="en-CA" dirty="0" smtClean="0"/>
              <a:t>90% of users gave the game 9/10 (and above) for interface user-friendliness</a:t>
            </a:r>
          </a:p>
          <a:p>
            <a:pPr marL="0" indent="0">
              <a:buNone/>
            </a:pPr>
            <a:r>
              <a:rPr lang="en-CA" b="1" dirty="0" smtClean="0"/>
              <a:t>Difficulty:</a:t>
            </a:r>
          </a:p>
          <a:p>
            <a:pPr lvl="1"/>
            <a:r>
              <a:rPr lang="en-CA" dirty="0" smtClean="0"/>
              <a:t>30% of users gave 5/10</a:t>
            </a:r>
          </a:p>
          <a:p>
            <a:pPr lvl="1"/>
            <a:r>
              <a:rPr lang="en-CA" dirty="0" smtClean="0"/>
              <a:t>30% of users gave &lt; 5/10</a:t>
            </a:r>
          </a:p>
          <a:p>
            <a:pPr lvl="1"/>
            <a:r>
              <a:rPr lang="en-CA" dirty="0" smtClean="0"/>
              <a:t>40% of users gave &gt; 5/10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r="1654" b="682"/>
          <a:stretch/>
        </p:blipFill>
        <p:spPr>
          <a:xfrm>
            <a:off x="6591233" y="1428481"/>
            <a:ext cx="3737624" cy="4843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783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654876"/>
            <a:ext cx="4480560" cy="731520"/>
          </a:xfrm>
        </p:spPr>
        <p:txBody>
          <a:bodyPr/>
          <a:lstStyle/>
          <a:p>
            <a:r>
              <a:rPr lang="en-CA" dirty="0" smtClean="0"/>
              <a:t>Learnability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1524000"/>
            <a:ext cx="4480560" cy="4648200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Usability </a:t>
            </a:r>
            <a:r>
              <a:rPr lang="en-CA" dirty="0" smtClean="0"/>
              <a:t>Survey used to assess learnability as well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100% of users surveyed responded:</a:t>
            </a:r>
          </a:p>
          <a:p>
            <a:r>
              <a:rPr lang="en-CA" dirty="0" smtClean="0"/>
              <a:t>Instructions page clearly defines the objective of Namcap</a:t>
            </a:r>
          </a:p>
          <a:p>
            <a:r>
              <a:rPr lang="en-CA" dirty="0" smtClean="0"/>
              <a:t>Able to fully grasp the overall gameplay after one play-through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654876"/>
            <a:ext cx="4480560" cy="731520"/>
          </a:xfrm>
        </p:spPr>
        <p:txBody>
          <a:bodyPr/>
          <a:lstStyle/>
          <a:p>
            <a:r>
              <a:rPr lang="en-CA" dirty="0" smtClean="0"/>
              <a:t>Maintainability &amp; Portability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1524000"/>
            <a:ext cx="4480560" cy="4648200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Generic </a:t>
            </a:r>
            <a:r>
              <a:rPr lang="en-CA" dirty="0" smtClean="0"/>
              <a:t>design allows for efficient implementation of future features</a:t>
            </a:r>
            <a:endParaRPr lang="en-CA" dirty="0"/>
          </a:p>
          <a:p>
            <a:r>
              <a:rPr lang="en-CA" dirty="0" smtClean="0"/>
              <a:t>Developed character &amp; object (dot, big dot) infrastructure</a:t>
            </a:r>
          </a:p>
          <a:p>
            <a:endParaRPr lang="en-CA" dirty="0"/>
          </a:p>
          <a:p>
            <a:r>
              <a:rPr lang="en-CA" dirty="0" smtClean="0"/>
              <a:t>Game runs on any laptop with the JRE installed</a:t>
            </a:r>
          </a:p>
          <a:p>
            <a:pPr lvl="1"/>
            <a:r>
              <a:rPr lang="en-CA" dirty="0" smtClean="0"/>
              <a:t>Runs on Windows &amp; Mac/Linux</a:t>
            </a:r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90553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25" y="2316480"/>
            <a:ext cx="4572000" cy="1291590"/>
          </a:xfrm>
        </p:spPr>
        <p:txBody>
          <a:bodyPr>
            <a:noAutofit/>
          </a:bodyPr>
          <a:lstStyle/>
          <a:p>
            <a:r>
              <a:rPr lang="en-CA" sz="8000" i="1" dirty="0" smtClean="0"/>
              <a:t>Demo</a:t>
            </a:r>
            <a:endParaRPr lang="en-CA" sz="8000" i="1" dirty="0"/>
          </a:p>
        </p:txBody>
      </p:sp>
    </p:spTree>
    <p:extLst>
      <p:ext uri="{BB962C8B-B14F-4D97-AF65-F5344CB8AC3E}">
        <p14:creationId xmlns:p14="http://schemas.microsoft.com/office/powerpoint/2010/main" val="148693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Retrospective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Namcap was successful in recapturing that classic arcade experience while providing a new, unique perspective on Pacman</a:t>
            </a:r>
          </a:p>
          <a:p>
            <a:r>
              <a:rPr lang="en-CA" dirty="0" smtClean="0"/>
              <a:t>Efficient development was achieved through constant communication and iterative design &amp; documentation updates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 smtClean="0"/>
              <a:t>Future Development:</a:t>
            </a:r>
          </a:p>
          <a:p>
            <a:r>
              <a:rPr lang="en-CA" dirty="0" smtClean="0"/>
              <a:t>In-game audio</a:t>
            </a:r>
          </a:p>
          <a:p>
            <a:r>
              <a:rPr lang="en-CA" dirty="0" smtClean="0"/>
              <a:t>Additional Power-ups &amp; Levels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37014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1067</TotalTime>
  <Words>301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PowerPoint Presentation</vt:lpstr>
      <vt:lpstr>What is NAMCAP?</vt:lpstr>
      <vt:lpstr>Scope</vt:lpstr>
      <vt:lpstr>Development</vt:lpstr>
      <vt:lpstr>Technologies</vt:lpstr>
      <vt:lpstr>Usability</vt:lpstr>
      <vt:lpstr>PowerPoint Presentation</vt:lpstr>
      <vt:lpstr>Demo</vt:lpstr>
      <vt:lpstr>Project Retrospective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 Toor</dc:creator>
  <cp:lastModifiedBy>BJ Toor</cp:lastModifiedBy>
  <cp:revision>31</cp:revision>
  <dcterms:created xsi:type="dcterms:W3CDTF">2016-11-30T22:39:13Z</dcterms:created>
  <dcterms:modified xsi:type="dcterms:W3CDTF">2016-12-02T17:30:20Z</dcterms:modified>
</cp:coreProperties>
</file>