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70" r:id="rId9"/>
    <p:sldId id="271" r:id="rId10"/>
    <p:sldId id="272" r:id="rId11"/>
    <p:sldId id="294" r:id="rId12"/>
    <p:sldId id="295" r:id="rId13"/>
    <p:sldId id="273" r:id="rId14"/>
    <p:sldId id="274" r:id="rId15"/>
    <p:sldId id="275" r:id="rId16"/>
    <p:sldId id="269" r:id="rId17"/>
    <p:sldId id="302" r:id="rId18"/>
    <p:sldId id="276" r:id="rId19"/>
    <p:sldId id="301" r:id="rId20"/>
    <p:sldId id="277" r:id="rId21"/>
    <p:sldId id="297" r:id="rId22"/>
    <p:sldId id="279" r:id="rId23"/>
    <p:sldId id="280" r:id="rId24"/>
    <p:sldId id="304" r:id="rId25"/>
    <p:sldId id="281" r:id="rId26"/>
    <p:sldId id="305" r:id="rId27"/>
    <p:sldId id="298" r:id="rId28"/>
    <p:sldId id="300" r:id="rId29"/>
    <p:sldId id="303" r:id="rId30"/>
    <p:sldId id="291" r:id="rId31"/>
    <p:sldId id="287" r:id="rId32"/>
    <p:sldId id="288" r:id="rId33"/>
    <p:sldId id="289" r:id="rId34"/>
    <p:sldId id="290" r:id="rId35"/>
    <p:sldId id="292" r:id="rId36"/>
    <p:sldId id="299" r:id="rId37"/>
    <p:sldId id="293" r:id="rId38"/>
    <p:sldId id="282" r:id="rId39"/>
    <p:sldId id="283" r:id="rId40"/>
    <p:sldId id="284" r:id="rId41"/>
    <p:sldId id="285" r:id="rId42"/>
    <p:sldId id="28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6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5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0A6D17-AFED-46D7-A2B7-AF8F0FE509C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0E869A-9684-480D-B86E-BF3767E8EB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urdue.edu/homes/aref/cs-690d-presentations/MiningAssociationRules.ppt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6361" y="3288632"/>
            <a:ext cx="73954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Presented by</a:t>
            </a:r>
          </a:p>
          <a:p>
            <a:pPr algn="r"/>
            <a:r>
              <a:rPr lang="en-US" sz="2400" dirty="0" err="1"/>
              <a:t>Jalan</a:t>
            </a:r>
            <a:r>
              <a:rPr lang="en-US" sz="2400" dirty="0"/>
              <a:t> </a:t>
            </a:r>
            <a:r>
              <a:rPr lang="en-US" sz="2400" dirty="0" err="1"/>
              <a:t>Macherla</a:t>
            </a:r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b="1" dirty="0"/>
              <a:t>Committee</a:t>
            </a:r>
          </a:p>
          <a:p>
            <a:pPr algn="r"/>
            <a:r>
              <a:rPr lang="en-US" sz="2400" dirty="0" err="1"/>
              <a:t>Dr</a:t>
            </a:r>
            <a:r>
              <a:rPr lang="en-US" sz="2400" dirty="0"/>
              <a:t> </a:t>
            </a:r>
            <a:r>
              <a:rPr lang="en-US" sz="2400" dirty="0" err="1"/>
              <a:t>Zhengxin</a:t>
            </a:r>
            <a:r>
              <a:rPr lang="en-US" sz="2400" dirty="0"/>
              <a:t> Chen</a:t>
            </a:r>
          </a:p>
          <a:p>
            <a:pPr algn="r"/>
            <a:r>
              <a:rPr lang="en-US" sz="2400" dirty="0" err="1"/>
              <a:t>Dr</a:t>
            </a:r>
            <a:r>
              <a:rPr lang="en-US" sz="2400" dirty="0"/>
              <a:t> </a:t>
            </a:r>
            <a:r>
              <a:rPr lang="en-US" sz="2400" dirty="0" err="1"/>
              <a:t>Sanjukta</a:t>
            </a:r>
            <a:r>
              <a:rPr lang="en-US" sz="2400" dirty="0"/>
              <a:t> </a:t>
            </a:r>
            <a:r>
              <a:rPr lang="en-US" sz="2400" dirty="0" err="1"/>
              <a:t>Bhowmick</a:t>
            </a:r>
            <a:endParaRPr lang="en-US" sz="2400" dirty="0"/>
          </a:p>
          <a:p>
            <a:pPr algn="r"/>
            <a:r>
              <a:rPr lang="en-US" sz="2400" dirty="0" err="1"/>
              <a:t>Dr</a:t>
            </a:r>
            <a:r>
              <a:rPr lang="en-US" sz="2400" dirty="0"/>
              <a:t> Abhishek </a:t>
            </a:r>
            <a:r>
              <a:rPr lang="en-US" sz="2400" dirty="0" err="1"/>
              <a:t>Parak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946481"/>
            <a:ext cx="95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Extracting Comparators from Comparable Questions using Data Mining</a:t>
            </a:r>
          </a:p>
        </p:txBody>
      </p:sp>
    </p:spTree>
    <p:extLst>
      <p:ext uri="{BB962C8B-B14F-4D97-AF65-F5344CB8AC3E}">
        <p14:creationId xmlns:p14="http://schemas.microsoft.com/office/powerpoint/2010/main" val="261455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356"/>
              </p:ext>
            </p:extLst>
          </p:nvPr>
        </p:nvGraphicFramePr>
        <p:xfrm>
          <a:off x="1905000" y="2895601"/>
          <a:ext cx="4648200" cy="78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1058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1"/>
                        <a:ext cx="4648200" cy="78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76400"/>
            <a:ext cx="8229600" cy="34089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Compute distance between two points:</a:t>
            </a:r>
          </a:p>
          <a:p>
            <a:pPr lvl="1"/>
            <a:r>
              <a:rPr lang="en-US" sz="2400" dirty="0"/>
              <a:t>Euclidean distance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Nearest Neighbor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2084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Association Rule Mining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80000"/>
            </a:pPr>
            <a:r>
              <a:rPr lang="en-US" sz="2400" dirty="0"/>
              <a:t>Association rule mining</a:t>
            </a:r>
          </a:p>
          <a:p>
            <a:pPr marL="393192" lvl="1" indent="0" algn="just">
              <a:buSzPct val="80000"/>
              <a:buFont typeface="Calibri" pitchFamily="34" charset="0"/>
              <a:buNone/>
            </a:pPr>
            <a:r>
              <a:rPr lang="en-US" sz="2400" dirty="0"/>
              <a:t>Finding frequent patterns, associations, correlations against a larger data set.</a:t>
            </a:r>
          </a:p>
          <a:p>
            <a:pPr marL="393192" lvl="1" indent="0" algn="just">
              <a:buSzPct val="80000"/>
              <a:buFont typeface="Calibri" pitchFamily="34" charset="0"/>
              <a:buNone/>
            </a:pPr>
            <a:endParaRPr lang="en-US" sz="2400" dirty="0"/>
          </a:p>
          <a:p>
            <a:pPr marL="342900" indent="-342900"/>
            <a:r>
              <a:rPr lang="en-US" sz="2400" dirty="0"/>
              <a:t>Item set</a:t>
            </a:r>
          </a:p>
          <a:p>
            <a:pPr marL="742950" lvl="1" indent="-285750"/>
            <a:r>
              <a:rPr lang="en-US" sz="2400" dirty="0"/>
              <a:t>A collection of one or more items</a:t>
            </a:r>
          </a:p>
          <a:p>
            <a:pPr marL="1143000" lvl="2"/>
            <a:r>
              <a:rPr lang="en-US" sz="2400" dirty="0"/>
              <a:t>Example: {iPhone, charger}</a:t>
            </a:r>
          </a:p>
          <a:p>
            <a:pPr marL="742950" lvl="1" indent="-285750"/>
            <a:r>
              <a:rPr lang="en-US" sz="2400" dirty="0"/>
              <a:t>k-item set</a:t>
            </a:r>
          </a:p>
          <a:p>
            <a:pPr marL="1143000" lvl="2"/>
            <a:r>
              <a:rPr lang="en-US" sz="2400" dirty="0"/>
              <a:t>An item set that contains k items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636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Association Rule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50292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Association Rule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sz="2400" dirty="0"/>
          </a:p>
          <a:p>
            <a:pPr marL="457200" lvl="1" indent="0" algn="ctr">
              <a:spcBef>
                <a:spcPct val="10000"/>
              </a:spcBef>
              <a:buClr>
                <a:srgbClr val="0C7B9C"/>
              </a:buClr>
              <a:buSzPct val="100000"/>
              <a:buNone/>
            </a:pPr>
            <a:r>
              <a:rPr lang="en-US" sz="2400" dirty="0"/>
              <a:t>X </a:t>
            </a:r>
            <a:r>
              <a:rPr lang="en-US" sz="2400" dirty="0">
                <a:sym typeface="Symbol" pitchFamily="18" charset="2"/>
              </a:rPr>
              <a:t> Y </a:t>
            </a:r>
          </a:p>
          <a:p>
            <a:pPr marL="457200" lvl="1" indent="0">
              <a:spcBef>
                <a:spcPct val="10000"/>
              </a:spcBef>
              <a:buClr>
                <a:srgbClr val="0C7B9C"/>
              </a:buClr>
              <a:buSzPct val="100000"/>
              <a:buNone/>
            </a:pPr>
            <a:r>
              <a:rPr lang="en-US" sz="2400" dirty="0">
                <a:sym typeface="Symbol" pitchFamily="18" charset="2"/>
              </a:rPr>
              <a:t>X and Y are item sets</a:t>
            </a:r>
          </a:p>
          <a:p>
            <a:pPr marL="457200" lvl="1" indent="0">
              <a:spcBef>
                <a:spcPct val="10000"/>
              </a:spcBef>
              <a:buClr>
                <a:srgbClr val="0C7B9C"/>
              </a:buClr>
              <a:buSzPct val="100000"/>
              <a:buNone/>
            </a:pPr>
            <a:endParaRPr lang="en-US" sz="2400" dirty="0">
              <a:sym typeface="Symbol" pitchFamily="18" charset="2"/>
            </a:endParaRP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dirty="0"/>
              <a:t>Rule Evaluation Metrics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sz="2400" dirty="0"/>
          </a:p>
          <a:p>
            <a:r>
              <a:rPr lang="en-US" sz="2400" dirty="0"/>
              <a:t>Support   	= frq(X,Y)/N</a:t>
            </a:r>
          </a:p>
          <a:p>
            <a:pPr marL="457200" lvl="1" indent="0">
              <a:spcBef>
                <a:spcPct val="10000"/>
              </a:spcBef>
              <a:buClr>
                <a:srgbClr val="0C7B9C"/>
              </a:buClr>
              <a:buSzPct val="100000"/>
              <a:buNone/>
            </a:pPr>
            <a:endParaRPr lang="en-US" sz="2400" dirty="0"/>
          </a:p>
          <a:p>
            <a:r>
              <a:rPr lang="en-US" sz="2400" dirty="0"/>
              <a:t>Confidence 	= frq(X,Y)/frq(X)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19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853" y="368968"/>
            <a:ext cx="7956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Bootstrapping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0232" y="1475874"/>
            <a:ext cx="96733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an algorithm as such, it’s a process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main key steps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generation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evaluation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831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484" y="850232"/>
            <a:ext cx="99621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Lexical patterns:</a:t>
            </a:r>
            <a:r>
              <a:rPr lang="en-US" sz="2400" dirty="0"/>
              <a:t> These patterns indicate sequential patterns consisting of only words and symbols ($C, #start, and #end).</a:t>
            </a:r>
          </a:p>
          <a:p>
            <a:r>
              <a:rPr lang="en-US" sz="2400" dirty="0"/>
              <a:t>Example: Which is better, Omaha or Lincoln?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Generalized patterns:</a:t>
            </a:r>
            <a:r>
              <a:rPr lang="en-US" sz="2400" dirty="0"/>
              <a:t> A lexical pattern is too specific for matching. Lexical patterns are generalized by replacing one or more words with their POS tags. </a:t>
            </a:r>
          </a:p>
          <a:p>
            <a:r>
              <a:rPr lang="en-US" sz="2400" dirty="0"/>
              <a:t>Example: Which city is better, Omaha or Lincoln?</a:t>
            </a:r>
          </a:p>
          <a:p>
            <a:r>
              <a:rPr lang="en-US" sz="2400" dirty="0"/>
              <a:t> </a:t>
            </a:r>
          </a:p>
          <a:p>
            <a:r>
              <a:rPr lang="en-US" sz="2400" b="1" dirty="0"/>
              <a:t>Specialized patterns:</a:t>
            </a:r>
            <a:r>
              <a:rPr lang="en-US" sz="2400" dirty="0"/>
              <a:t> Pattern specialization by adding POS tags to all comparator slots.</a:t>
            </a:r>
          </a:p>
          <a:p>
            <a:r>
              <a:rPr lang="en-US" sz="2400" dirty="0"/>
              <a:t> For example, from the lexical pattern “&lt;$C or $C&gt;” and the question “Omaha or Lincoln?”, “&lt;$C=NN or $C=NN?&gt;” will be produced as a specialized pattern.</a:t>
            </a:r>
          </a:p>
          <a:p>
            <a:r>
              <a:rPr lang="en-US" sz="2400" dirty="0"/>
              <a:t>Example: Omaha or Lincoln?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15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935706" y="2358189"/>
            <a:ext cx="4469982" cy="1636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274" y="577516"/>
            <a:ext cx="585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10325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5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59547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MySQL database</a:t>
            </a:r>
          </a:p>
          <a:p>
            <a:pPr lvl="1"/>
            <a:r>
              <a:rPr lang="en-IN" sz="2400" dirty="0"/>
              <a:t>Eclipse IDE</a:t>
            </a:r>
          </a:p>
          <a:p>
            <a:pPr lvl="1"/>
            <a:r>
              <a:rPr lang="en-IN" sz="2400" dirty="0"/>
              <a:t>Java / J2EE ( Web services )</a:t>
            </a:r>
          </a:p>
          <a:p>
            <a:pPr lvl="1"/>
            <a:r>
              <a:rPr lang="en-IN" sz="2400" dirty="0"/>
              <a:t>Tomcat 7.0</a:t>
            </a:r>
          </a:p>
        </p:txBody>
      </p:sp>
    </p:spTree>
    <p:extLst>
      <p:ext uri="{BB962C8B-B14F-4D97-AF65-F5344CB8AC3E}">
        <p14:creationId xmlns:p14="http://schemas.microsoft.com/office/powerpoint/2010/main" val="224843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611" y="304800"/>
            <a:ext cx="729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Block Diagram</a:t>
            </a: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4" y="1320215"/>
            <a:ext cx="6384758" cy="42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4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695" y="1283368"/>
            <a:ext cx="8566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Comparative questions:</a:t>
            </a:r>
            <a:r>
              <a:rPr lang="en-US" sz="2800" dirty="0"/>
              <a:t> A question intended to compare entities of similar types.</a:t>
            </a:r>
          </a:p>
          <a:p>
            <a:endParaRPr lang="en-US" sz="2800" dirty="0"/>
          </a:p>
          <a:p>
            <a:r>
              <a:rPr lang="en-US" sz="2800" b="1" dirty="0"/>
              <a:t>Comparators:</a:t>
            </a:r>
            <a:r>
              <a:rPr lang="en-US" sz="2800" dirty="0"/>
              <a:t> Entities in the comparative questions which are to be compared</a:t>
            </a:r>
          </a:p>
        </p:txBody>
      </p:sp>
    </p:spTree>
    <p:extLst>
      <p:ext uri="{BB962C8B-B14F-4D97-AF65-F5344CB8AC3E}">
        <p14:creationId xmlns:p14="http://schemas.microsoft.com/office/powerpoint/2010/main" val="33439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457200" y="159362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Theoretical Concepts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Challenges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Future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References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585537" y="46714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4" y="1138989"/>
            <a:ext cx="7459578" cy="511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3979" y="288758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 Flow</a:t>
            </a:r>
          </a:p>
        </p:txBody>
      </p:sp>
    </p:spTree>
    <p:extLst>
      <p:ext uri="{BB962C8B-B14F-4D97-AF65-F5344CB8AC3E}">
        <p14:creationId xmlns:p14="http://schemas.microsoft.com/office/powerpoint/2010/main" val="300832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074" y="109087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/>
              <a:t>Take input from user.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/>
              <a:t>Check whether the input question is a valid question or not.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/>
              <a:t>If it’s a valid question, then the regular process should follow.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/>
              <a:t>Match the input with the existing question in the database and extract comparators from them.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/>
              <a:t>Extract comparators from the comparative questions.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/>
              <a:t>Suggest user with alternatives for a give input.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1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79" y="1155032"/>
            <a:ext cx="6432883" cy="4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011" y="224589"/>
            <a:ext cx="476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37349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98822" y="1636295"/>
            <a:ext cx="6785810" cy="4122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232" y="385011"/>
            <a:ext cx="489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394126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3579" y="1122947"/>
            <a:ext cx="7186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Weakly supervised method or Comparator Mining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Mining Indicative Extraction Patterns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Comparator Extraction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136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368" y="1828800"/>
            <a:ext cx="84862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/>
              <a:t>Bootstrapping starts with a single IEP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/>
              <a:t>Extract initial seed comparator pairs from that single IEP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/>
              <a:t>For each comparator pair all questions that contain the pair are considered as the comparative questions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/>
              <a:t>From comparative questions, all the possible comparators are extracted.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400" dirty="0"/>
              <a:t>Reliable patterns are added to the IEP repository.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3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9411" y="882316"/>
            <a:ext cx="87269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Rules for Phrase </a:t>
            </a:r>
            <a:r>
              <a:rPr lang="en-US" sz="2400" b="1" dirty="0" err="1"/>
              <a:t>Chunker</a:t>
            </a:r>
            <a:endParaRPr lang="en-US" sz="2400" b="1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/*	 * Heuristic rules</a:t>
            </a:r>
          </a:p>
          <a:p>
            <a:r>
              <a:rPr lang="en-US" sz="2400" dirty="0"/>
              <a:t>	 * NP* -&gt; NP</a:t>
            </a:r>
          </a:p>
          <a:p>
            <a:r>
              <a:rPr lang="en-US" sz="2400" dirty="0"/>
              <a:t>	 * NN* -&gt; NN</a:t>
            </a:r>
          </a:p>
          <a:p>
            <a:r>
              <a:rPr lang="en-US" sz="2400" dirty="0"/>
              <a:t>	 * NN + NNS -&gt; NNS</a:t>
            </a:r>
          </a:p>
          <a:p>
            <a:r>
              <a:rPr lang="en-US" sz="2400" dirty="0"/>
              <a:t>	 * NP + NPS -&gt; NPS</a:t>
            </a:r>
          </a:p>
          <a:p>
            <a:r>
              <a:rPr lang="en-US" sz="2400" dirty="0"/>
              <a:t>	 * More + ADJ -&gt; JJR</a:t>
            </a:r>
          </a:p>
          <a:p>
            <a:r>
              <a:rPr lang="en-US" sz="2400" dirty="0"/>
              <a:t>	 * Most + ADJ -&gt; JJS</a:t>
            </a:r>
          </a:p>
          <a:p>
            <a:r>
              <a:rPr lang="en-US" sz="2400" dirty="0"/>
              <a:t>	 * ...</a:t>
            </a:r>
          </a:p>
          <a:p>
            <a:r>
              <a:rPr lang="en-US" sz="2400" dirty="0"/>
              <a:t>	 */</a:t>
            </a:r>
          </a:p>
        </p:txBody>
      </p:sp>
    </p:spTree>
    <p:extLst>
      <p:ext uri="{BB962C8B-B14F-4D97-AF65-F5344CB8AC3E}">
        <p14:creationId xmlns:p14="http://schemas.microsoft.com/office/powerpoint/2010/main" val="82677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326" y="818147"/>
            <a:ext cx="9464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Generate frequent patterns using Association Rules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17" y="2807870"/>
            <a:ext cx="4204266" cy="1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9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326" y="1138989"/>
            <a:ext cx="896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Nearest neighbor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7326" y="2021305"/>
            <a:ext cx="819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Query word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Neighbor</a:t>
            </a:r>
          </a:p>
        </p:txBody>
      </p:sp>
    </p:spTree>
    <p:extLst>
      <p:ext uri="{BB962C8B-B14F-4D97-AF65-F5344CB8AC3E}">
        <p14:creationId xmlns:p14="http://schemas.microsoft.com/office/powerpoint/2010/main" val="351727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Admin</a:t>
            </a:r>
          </a:p>
          <a:p>
            <a:pPr lvl="1"/>
            <a:r>
              <a:rPr lang="en-US" sz="2400" dirty="0"/>
              <a:t>Load the dataset, answer the questions, delete the questions</a:t>
            </a:r>
          </a:p>
          <a:p>
            <a:r>
              <a:rPr lang="en-US" sz="2400" dirty="0"/>
              <a:t>User</a:t>
            </a:r>
          </a:p>
          <a:p>
            <a:pPr lvl="1"/>
            <a:r>
              <a:rPr lang="en-US" sz="2400" dirty="0"/>
              <a:t>Search for alternatives</a:t>
            </a:r>
          </a:p>
          <a:p>
            <a:pPr lvl="1"/>
            <a:r>
              <a:rPr lang="en-US" sz="2400" dirty="0"/>
              <a:t>Answer the questions.</a:t>
            </a:r>
          </a:p>
          <a:p>
            <a:pPr lvl="1"/>
            <a:r>
              <a:rPr lang="en-US" sz="2400" dirty="0"/>
              <a:t>Search for a question</a:t>
            </a:r>
          </a:p>
          <a:p>
            <a:pPr lvl="1"/>
            <a:r>
              <a:rPr lang="en-US" sz="2400" dirty="0"/>
              <a:t>See association rules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User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Decision making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Knowing alternatives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Comparative questions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Comparators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Implementing Bootstrapping algorithm, Nearest neighbor        	algorithm and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937976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45" y="593559"/>
            <a:ext cx="97583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80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10" y="667116"/>
            <a:ext cx="97583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470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85" y="731593"/>
            <a:ext cx="97583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625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32" y="661254"/>
            <a:ext cx="97583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975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04" y="649531"/>
            <a:ext cx="97583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421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10" y="737454"/>
            <a:ext cx="97583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963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2" y="1090863"/>
            <a:ext cx="8639926" cy="4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1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7" y="1311886"/>
            <a:ext cx="58293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416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853" y="2165684"/>
            <a:ext cx="84702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Finding online repository of question and answers, and answering them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Implementation of bootstrap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Integrating the new questions added into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13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Making use of data mining in finding the comparators.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System can be used in decision making process.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Helps the companies in identifying their competitors.</a:t>
            </a:r>
          </a:p>
        </p:txBody>
      </p:sp>
    </p:spTree>
    <p:extLst>
      <p:ext uri="{BB962C8B-B14F-4D97-AF65-F5344CB8AC3E}">
        <p14:creationId xmlns:p14="http://schemas.microsoft.com/office/powerpoint/2010/main" val="40129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Make use of concepts of data mining to develop a system which provides the user with Alternate choices.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Mine comparative entities from comparable questions.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Attain high Precision and Recall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Provide user with alternatives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Integrate Nearest Neighbour Algorithm and Association rules.</a:t>
            </a:r>
          </a:p>
        </p:txBody>
      </p:sp>
    </p:spTree>
    <p:extLst>
      <p:ext uri="{BB962C8B-B14F-4D97-AF65-F5344CB8AC3E}">
        <p14:creationId xmlns:p14="http://schemas.microsoft.com/office/powerpoint/2010/main" val="4174000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Future work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13340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Pool attributes of similar type into one.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Ambiguity resolution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Performance tuning as and when the database grows.</a:t>
            </a:r>
          </a:p>
        </p:txBody>
      </p:sp>
    </p:spTree>
    <p:extLst>
      <p:ext uri="{BB962C8B-B14F-4D97-AF65-F5344CB8AC3E}">
        <p14:creationId xmlns:p14="http://schemas.microsoft.com/office/powerpoint/2010/main" val="1943362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References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N. Jindal and B. Liu, “Identifying Comparative Sentences in Text Documents,” Proc. 29th Ann. Int’l ACM SIGIR Conf. Research and Development in Information Retrieval (SIGIR ’06), 2006, 244-251.</a:t>
            </a:r>
          </a:p>
          <a:p>
            <a:endParaRPr lang="en-US" dirty="0"/>
          </a:p>
          <a:p>
            <a:r>
              <a:rPr lang="en-US" dirty="0"/>
              <a:t>Li </a:t>
            </a:r>
            <a:r>
              <a:rPr lang="en-US" dirty="0" err="1"/>
              <a:t>Shasha</a:t>
            </a:r>
            <a:r>
              <a:rPr lang="en-US" dirty="0"/>
              <a:t>, Chin-Yew Lin, Young-In Song, and </a:t>
            </a:r>
            <a:r>
              <a:rPr lang="en-US" dirty="0" err="1"/>
              <a:t>Zhoujun</a:t>
            </a:r>
            <a:r>
              <a:rPr lang="en-US" dirty="0"/>
              <a:t> Li, “Comparable Entity Mining from Comparative Questions”, Knowledge and Data Engineering, IEEE Transactions on 25, no. 7, pp. 1498-1509, 2013</a:t>
            </a:r>
          </a:p>
          <a:p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https://www.cs.purdue.edu/homes/aref/cs-690d-presentations/MiningAssociationRules.ppt</a:t>
            </a:r>
            <a:endParaRPr lang="en-US" sz="14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692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9726" y="2630451"/>
            <a:ext cx="4297680" cy="14630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994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Theoretical Concepts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Bootstrapping algorithm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Nearest neighbor algorithm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22078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Explaining the past and predicting the future.</a:t>
            </a:r>
          </a:p>
          <a:p>
            <a:r>
              <a:rPr lang="en-US" sz="2400" dirty="0"/>
              <a:t>Analyzing structured/unstructured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Frequency 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Covariance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Similarity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Nearest Neighbor algorithm</a:t>
            </a:r>
          </a:p>
        </p:txBody>
      </p:sp>
    </p:spTree>
    <p:extLst>
      <p:ext uri="{BB962C8B-B14F-4D97-AF65-F5344CB8AC3E}">
        <p14:creationId xmlns:p14="http://schemas.microsoft.com/office/powerpoint/2010/main" val="66828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Nearest Neighbor Algorithm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Instance based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Stores all available cases and classifies new cases based on a  	similarity measure.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Instances represented as points in a Euclidean space.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Nearest neighbor are defined in terms of Euclidean distance, 	</a:t>
            </a:r>
            <a:r>
              <a:rPr lang="en-US" sz="2400" dirty="0" err="1"/>
              <a:t>dist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1,</a:t>
            </a:r>
            <a:r>
              <a:rPr lang="en-US" sz="2400" b="1" dirty="0"/>
              <a:t>X</a:t>
            </a:r>
            <a:r>
              <a:rPr lang="en-US" sz="2400" dirty="0"/>
              <a:t>2)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4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04800" y="533400"/>
            <a:ext cx="8382000" cy="5943600"/>
            <a:chOff x="304800" y="533400"/>
            <a:chExt cx="8382000" cy="5943600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457200" y="1600200"/>
              <a:ext cx="8229600" cy="48768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Basic idea:</a:t>
              </a:r>
            </a:p>
            <a:p>
              <a:pPr lvl="1"/>
              <a:r>
                <a:rPr lang="en-US"/>
                <a:t>If it walks like a duck, quacks like a duck, then it’s probably a duck</a:t>
              </a:r>
              <a:endParaRPr lang="en-US" dirty="0"/>
            </a:p>
          </p:txBody>
        </p:sp>
        <p:sp>
          <p:nvSpPr>
            <p:cNvPr id="11" name="Rectangle 2"/>
            <p:cNvSpPr txBox="1">
              <a:spLocks noChangeArrowheads="1"/>
            </p:cNvSpPr>
            <p:nvPr/>
          </p:nvSpPr>
          <p:spPr>
            <a:xfrm>
              <a:off x="457200" y="533400"/>
              <a:ext cx="8229600" cy="99060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Nearest Neighbor Classifiers</a:t>
              </a: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>
            <a:xfrm>
              <a:off x="457200" y="1600200"/>
              <a:ext cx="8229600" cy="48768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Basic idea:</a:t>
              </a:r>
            </a:p>
            <a:p>
              <a:pPr lvl="1"/>
              <a:r>
                <a:rPr lang="en-US"/>
                <a:t>If it walks like a duck, quacks like a duck, then it’s probably a duck</a:t>
              </a:r>
              <a:endParaRPr lang="en-US" dirty="0"/>
            </a:p>
          </p:txBody>
        </p:sp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304800" y="2819400"/>
              <a:ext cx="8229600" cy="3429000"/>
              <a:chOff x="192" y="1776"/>
              <a:chExt cx="5184" cy="2160"/>
            </a:xfrm>
          </p:grpSpPr>
          <p:pic>
            <p:nvPicPr>
              <p:cNvPr id="14" name="Picture 5" descr="j034580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8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6" descr="j023958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20" cy="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7" descr="j035038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4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8" descr="j033063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3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9" descr="j035038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3168"/>
                <a:ext cx="624" cy="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0" descr="j035035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20" cy="6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2544" cy="216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192" y="3312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Training Records</a:t>
                </a:r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4512" y="2064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Test Record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667000" y="3048000"/>
              <a:ext cx="4724400" cy="2851150"/>
              <a:chOff x="2667000" y="3048000"/>
              <a:chExt cx="4724400" cy="2851150"/>
            </a:xfrm>
          </p:grpSpPr>
          <p:grpSp>
            <p:nvGrpSpPr>
              <p:cNvPr id="3" name="Group 14"/>
              <p:cNvGrpSpPr>
                <a:grpSpLocks/>
              </p:cNvGrpSpPr>
              <p:nvPr/>
            </p:nvGrpSpPr>
            <p:grpSpPr bwMode="auto">
              <a:xfrm>
                <a:off x="2667000" y="3048000"/>
                <a:ext cx="4572000" cy="2286000"/>
                <a:chOff x="1680" y="1920"/>
                <a:chExt cx="2880" cy="1440"/>
              </a:xfrm>
            </p:grpSpPr>
            <p:sp>
              <p:nvSpPr>
                <p:cNvPr id="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12" y="1920"/>
                  <a:ext cx="86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Compute Distance</a:t>
                  </a:r>
                </a:p>
              </p:txBody>
            </p:sp>
            <p:grpSp>
              <p:nvGrpSpPr>
                <p:cNvPr id="5" name="Group 16"/>
                <p:cNvGrpSpPr>
                  <a:grpSpLocks/>
                </p:cNvGrpSpPr>
                <p:nvPr/>
              </p:nvGrpSpPr>
              <p:grpSpPr bwMode="auto">
                <a:xfrm>
                  <a:off x="1680" y="2256"/>
                  <a:ext cx="2880" cy="1104"/>
                  <a:chOff x="1680" y="2256"/>
                  <a:chExt cx="2880" cy="1104"/>
                </a:xfrm>
              </p:grpSpPr>
              <p:sp>
                <p:nvSpPr>
                  <p:cNvPr id="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256"/>
                    <a:ext cx="168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880"/>
                    <a:ext cx="2016" cy="4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3072"/>
                    <a:ext cx="1584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3024"/>
                    <a:ext cx="2832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2352"/>
                    <a:ext cx="2544" cy="52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2667000" y="3048000"/>
                <a:ext cx="4572000" cy="2286000"/>
                <a:chOff x="1680" y="1920"/>
                <a:chExt cx="2880" cy="1440"/>
              </a:xfrm>
            </p:grpSpPr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12" y="1920"/>
                  <a:ext cx="86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Compute Distance</a:t>
                  </a:r>
                </a:p>
              </p:txBody>
            </p:sp>
            <p:grpSp>
              <p:nvGrpSpPr>
                <p:cNvPr id="25" name="Group 16"/>
                <p:cNvGrpSpPr>
                  <a:grpSpLocks/>
                </p:cNvGrpSpPr>
                <p:nvPr/>
              </p:nvGrpSpPr>
              <p:grpSpPr bwMode="auto">
                <a:xfrm>
                  <a:off x="1680" y="2256"/>
                  <a:ext cx="2880" cy="1104"/>
                  <a:chOff x="1680" y="2256"/>
                  <a:chExt cx="2880" cy="1104"/>
                </a:xfrm>
              </p:grpSpPr>
              <p:sp>
                <p:nvSpPr>
                  <p:cNvPr id="2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256"/>
                    <a:ext cx="168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880"/>
                    <a:ext cx="2016" cy="4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3072"/>
                    <a:ext cx="1584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3024"/>
                    <a:ext cx="2832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2352"/>
                    <a:ext cx="2544" cy="52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22"/>
              <p:cNvGrpSpPr>
                <a:grpSpLocks/>
              </p:cNvGrpSpPr>
              <p:nvPr/>
            </p:nvGrpSpPr>
            <p:grpSpPr bwMode="auto">
              <a:xfrm>
                <a:off x="4038600" y="4572000"/>
                <a:ext cx="3352800" cy="1327150"/>
                <a:chOff x="2544" y="2880"/>
                <a:chExt cx="2112" cy="836"/>
              </a:xfrm>
            </p:grpSpPr>
            <p:sp>
              <p:nvSpPr>
                <p:cNvPr id="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64" y="3312"/>
                  <a:ext cx="1392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Choose k of the “nearest” records</a:t>
                  </a:r>
                </a:p>
              </p:txBody>
            </p:sp>
            <p:grpSp>
              <p:nvGrpSpPr>
                <p:cNvPr id="33" name="Group 24"/>
                <p:cNvGrpSpPr>
                  <a:grpSpLocks/>
                </p:cNvGrpSpPr>
                <p:nvPr/>
              </p:nvGrpSpPr>
              <p:grpSpPr bwMode="auto">
                <a:xfrm>
                  <a:off x="2544" y="2880"/>
                  <a:ext cx="2016" cy="480"/>
                  <a:chOff x="2544" y="2880"/>
                  <a:chExt cx="2016" cy="480"/>
                </a:xfrm>
              </p:grpSpPr>
              <p:sp>
                <p:nvSpPr>
                  <p:cNvPr id="3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880"/>
                    <a:ext cx="2016" cy="48"/>
                  </a:xfrm>
                  <a:prstGeom prst="line">
                    <a:avLst/>
                  </a:prstGeom>
                  <a:noFill/>
                  <a:ln w="44450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3072"/>
                    <a:ext cx="1584" cy="288"/>
                  </a:xfrm>
                  <a:prstGeom prst="line">
                    <a:avLst/>
                  </a:prstGeom>
                  <a:noFill/>
                  <a:ln w="44450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9889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91" y="2205037"/>
            <a:ext cx="2171700" cy="2447925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Definition of Nearest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5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719</Words>
  <Application>Microsoft Office PowerPoint</Application>
  <PresentationFormat>Widescreen</PresentationFormat>
  <Paragraphs>184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Calibri Light</vt:lpstr>
      <vt:lpstr>Monotype Sorts</vt:lpstr>
      <vt:lpstr>Symbol</vt:lpstr>
      <vt:lpstr>Wingdings</vt:lpstr>
      <vt:lpstr>Retrospect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</dc:creator>
  <cp:lastModifiedBy>Gagan</cp:lastModifiedBy>
  <cp:revision>33</cp:revision>
  <dcterms:created xsi:type="dcterms:W3CDTF">2016-03-06T05:16:07Z</dcterms:created>
  <dcterms:modified xsi:type="dcterms:W3CDTF">2016-03-08T09:51:06Z</dcterms:modified>
</cp:coreProperties>
</file>