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notesMasterIdLst>
    <p:notesMasterId r:id="rId44"/>
  </p:notesMasterIdLst>
  <p:sldIdLst>
    <p:sldId id="256" r:id="rId2"/>
    <p:sldId id="260" r:id="rId3"/>
    <p:sldId id="334" r:id="rId4"/>
    <p:sldId id="337" r:id="rId5"/>
    <p:sldId id="274" r:id="rId6"/>
    <p:sldId id="332" r:id="rId7"/>
    <p:sldId id="301" r:id="rId8"/>
    <p:sldId id="339" r:id="rId9"/>
    <p:sldId id="278" r:id="rId10"/>
    <p:sldId id="314" r:id="rId11"/>
    <p:sldId id="335" r:id="rId12"/>
    <p:sldId id="338" r:id="rId13"/>
    <p:sldId id="330" r:id="rId14"/>
    <p:sldId id="280" r:id="rId15"/>
    <p:sldId id="312" r:id="rId16"/>
    <p:sldId id="336" r:id="rId17"/>
    <p:sldId id="313" r:id="rId18"/>
    <p:sldId id="281" r:id="rId19"/>
    <p:sldId id="302" r:id="rId20"/>
    <p:sldId id="323" r:id="rId21"/>
    <p:sldId id="328" r:id="rId22"/>
    <p:sldId id="305" r:id="rId23"/>
    <p:sldId id="324" r:id="rId24"/>
    <p:sldId id="307" r:id="rId25"/>
    <p:sldId id="329" r:id="rId26"/>
    <p:sldId id="340" r:id="rId27"/>
    <p:sldId id="308" r:id="rId28"/>
    <p:sldId id="309" r:id="rId29"/>
    <p:sldId id="318" r:id="rId30"/>
    <p:sldId id="315" r:id="rId31"/>
    <p:sldId id="316" r:id="rId32"/>
    <p:sldId id="317" r:id="rId33"/>
    <p:sldId id="319" r:id="rId34"/>
    <p:sldId id="320" r:id="rId35"/>
    <p:sldId id="321" r:id="rId36"/>
    <p:sldId id="322" r:id="rId37"/>
    <p:sldId id="296" r:id="rId38"/>
    <p:sldId id="259" r:id="rId39"/>
    <p:sldId id="297" r:id="rId40"/>
    <p:sldId id="300" r:id="rId41"/>
    <p:sldId id="298" r:id="rId42"/>
    <p:sldId id="299" r:id="rId4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ndar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ndar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ndar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ndar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ndar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ndar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ndar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ndar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ndar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232" autoAdjust="0"/>
  </p:normalViewPr>
  <p:slideViewPr>
    <p:cSldViewPr>
      <p:cViewPr varScale="1">
        <p:scale>
          <a:sx n="64" d="100"/>
          <a:sy n="64" d="100"/>
        </p:scale>
        <p:origin x="156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840083-9B46-4C52-B48A-55059B2E2C5A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F4CDC-9B64-4D88-B451-E1775D577F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20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F4CDC-9B64-4D88-B451-E1775D577F6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99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F4CDC-9B64-4D88-B451-E1775D577F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949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F4CDC-9B64-4D88-B451-E1775D577F66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08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F4CDC-9B64-4D88-B451-E1775D577F66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7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F4CDC-9B64-4D88-B451-E1775D577F66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457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F4CDC-9B64-4D88-B451-E1775D577F66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37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F4CDC-9B64-4D88-B451-E1775D577F66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50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6833ED-4761-4C25-B19F-E9811EE9E90A}" type="datetime1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AC05A-2B54-448F-80DF-1C5CE71BDFA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133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FD55DE-07E0-4522-95D0-C4D485D2D5A0}" type="datetime1">
              <a:rPr lang="en-US" smtClean="0"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E2DC3D-150A-4ED3-A048-091FB661BB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352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A95BAAC-9268-4E43-BE13-58611102DA08}" type="datetime1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E2DC3D-150A-4ED3-A048-091FB661BB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07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1DA62E-1CDF-4255-8C99-42DFFA64B66D}" type="datetime1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E2DC3D-150A-4ED3-A048-091FB661BB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47380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61FE54-E67A-44EF-971A-701BBE58A558}" type="datetime1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E2DC3D-150A-4ED3-A048-091FB661BB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20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8B053D-305F-40AC-AF78-913830C3F23F}" type="datetime1">
              <a:rPr lang="en-US" smtClean="0"/>
              <a:t>10/29/2015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E2DC3D-150A-4ED3-A048-091FB661BB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763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41B0A2-3BFA-4346-A2A3-C06F2A711C04}" type="datetime1">
              <a:rPr lang="en-US" smtClean="0"/>
              <a:t>10/29/2015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E2DC3D-150A-4ED3-A048-091FB661BB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507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81CF8B-E79B-4FB1-8011-7F87929DB298}" type="datetime1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89E808-48E4-4DC1-9DBE-FD6F8E96619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076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5391A9-2FAD-4029-A5C7-A69D68CB968A}" type="datetime1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3753FE-1283-4B9B-A063-884223A86FE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22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28D6A4-BA34-420C-B8E7-DE9340B40106}" type="datetime1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ECD556-E9CE-4552-8D6A-185BCDAE847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06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638673-AC80-47B0-A303-7303FC588466}" type="datetime1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DF871A-ED11-4BA1-8C31-64EB339746E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54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22261D-3CC9-4AF7-A4A8-A9F9BA7B6DB1}" type="datetime1">
              <a:rPr lang="en-US" smtClean="0"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7FE4F5-4F91-4F66-8084-F08BF849709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638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255811-B84B-4283-B4B6-4BA83BE72C8F}" type="datetime1">
              <a:rPr lang="en-US" smtClean="0"/>
              <a:t>10/29/2015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8463CE-2AE7-4FE9-B746-E4AF0E0A852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92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76D9EB-0D3A-4B70-8163-6340881BC33A}" type="datetime1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F803AB-2267-4275-9363-5A690DD596F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91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4927F7-D93E-4FFF-B2CE-EB15E2C9F380}" type="datetime1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395301-E0C4-4159-853C-4D94DA1713A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47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1CE3FE0-2957-4546-A1D2-363A8E459E3B}" type="datetime1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4EB4AD-A875-493F-89D0-EAA40C96EF8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159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99642D-2CD1-413F-B9E6-418A9B0D35FB}" type="datetime1">
              <a:rPr lang="en-US" smtClean="0"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1A112B-A828-4D74-9284-A7C2069A13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07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fld id="{8C86207B-2483-4C46-90EE-4792410617DC}" type="datetime1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E2DC3D-150A-4ED3-A048-091FB661BB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2635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</p:sldLayoutIdLst>
  <p:hf hdr="0" ftr="0" dt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2076450"/>
          </a:xfrm>
        </p:spPr>
        <p:txBody>
          <a:bodyPr/>
          <a:lstStyle/>
          <a:p>
            <a:pPr algn="ctr"/>
            <a:r>
              <a:rPr lang="en-US" sz="4000" b="1" dirty="0"/>
              <a:t>Variance Based-Clustering with Various Attribute Measures</a:t>
            </a:r>
            <a:endParaRPr lang="en-US" sz="4000" dirty="0"/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>
          <a:xfrm>
            <a:off x="5181600" y="3505200"/>
            <a:ext cx="3352800" cy="1473200"/>
          </a:xfrm>
        </p:spPr>
        <p:txBody>
          <a:bodyPr>
            <a:normAutofit fontScale="70000" lnSpcReduction="20000"/>
          </a:bodyPr>
          <a:lstStyle/>
          <a:p>
            <a:pPr eaLnBrk="1" hangingPunct="1"/>
            <a:r>
              <a:rPr lang="en-US" dirty="0" smtClean="0"/>
              <a:t>Presented by</a:t>
            </a:r>
          </a:p>
          <a:p>
            <a:pPr eaLnBrk="1" hangingPunct="1"/>
            <a:r>
              <a:rPr lang="en-US" dirty="0" smtClean="0"/>
              <a:t>Raghunath Duggi</a:t>
            </a:r>
          </a:p>
          <a:p>
            <a:pPr eaLnBrk="1" hangingPunct="1"/>
            <a:r>
              <a:rPr lang="en-US" dirty="0" smtClean="0"/>
              <a:t>NUID: 75063575</a:t>
            </a:r>
          </a:p>
          <a:p>
            <a:pPr eaLnBrk="1" hangingPunct="1"/>
            <a:r>
              <a:rPr lang="en-US" dirty="0" smtClean="0"/>
              <a:t>Email: </a:t>
            </a:r>
          </a:p>
          <a:p>
            <a:pPr eaLnBrk="1" hangingPunct="1"/>
            <a:r>
              <a:rPr lang="en-US" dirty="0" smtClean="0"/>
              <a:t>RDUGGI@UNOMAHA.EDU</a:t>
            </a:r>
          </a:p>
        </p:txBody>
      </p:sp>
      <p:sp>
        <p:nvSpPr>
          <p:cNvPr id="8196" name="Subtitle 2"/>
          <p:cNvSpPr txBox="1">
            <a:spLocks/>
          </p:cNvSpPr>
          <p:nvPr/>
        </p:nvSpPr>
        <p:spPr bwMode="auto">
          <a:xfrm>
            <a:off x="762000" y="3429000"/>
            <a:ext cx="33528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</a:pPr>
            <a:r>
              <a:rPr lang="en-US" sz="1900" dirty="0">
                <a:solidFill>
                  <a:srgbClr val="FFFFFF"/>
                </a:solidFill>
                <a:latin typeface="+mn-lt"/>
                <a:cs typeface="+mn-cs"/>
              </a:rPr>
              <a:t>Supervisory Committee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9200" y="3886200"/>
            <a:ext cx="2743200" cy="1188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100000"/>
            </a:pPr>
            <a:r>
              <a:rPr lang="en-US" sz="1900" dirty="0">
                <a:solidFill>
                  <a:srgbClr val="FFFFFF"/>
                </a:solidFill>
                <a:latin typeface="+mn-lt"/>
                <a:cs typeface="+mn-cs"/>
              </a:rPr>
              <a:t>Dr. Zhengxin </a:t>
            </a:r>
            <a:r>
              <a:rPr lang="en-US" sz="1900" dirty="0" smtClean="0">
                <a:solidFill>
                  <a:srgbClr val="FFFFFF"/>
                </a:solidFill>
                <a:latin typeface="+mn-lt"/>
                <a:cs typeface="+mn-cs"/>
              </a:rPr>
              <a:t>Chen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100000"/>
            </a:pPr>
            <a:r>
              <a:rPr lang="en-US" sz="1900" dirty="0" smtClean="0">
                <a:solidFill>
                  <a:srgbClr val="FFFFFF"/>
                </a:solidFill>
                <a:latin typeface="+mn-lt"/>
                <a:cs typeface="+mn-cs"/>
              </a:rPr>
              <a:t>Dr</a:t>
            </a:r>
            <a:r>
              <a:rPr lang="en-US" sz="1900" dirty="0">
                <a:solidFill>
                  <a:srgbClr val="FFFFFF"/>
                </a:solidFill>
                <a:latin typeface="+mn-lt"/>
                <a:cs typeface="+mn-cs"/>
              </a:rPr>
              <a:t>. Harvey Siy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100000"/>
            </a:pPr>
            <a:r>
              <a:rPr lang="en-US" sz="1900" dirty="0">
                <a:solidFill>
                  <a:srgbClr val="FFFFFF"/>
                </a:solidFill>
                <a:latin typeface="+mn-lt"/>
                <a:cs typeface="+mn-cs"/>
              </a:rPr>
              <a:t>Dr. </a:t>
            </a:r>
            <a:r>
              <a:rPr lang="en-US" sz="1900" dirty="0" smtClean="0">
                <a:solidFill>
                  <a:srgbClr val="FFFFFF"/>
                </a:solidFill>
                <a:latin typeface="+mn-lt"/>
                <a:cs typeface="+mn-cs"/>
              </a:rPr>
              <a:t>Kenneth Dick</a:t>
            </a:r>
            <a:endParaRPr lang="en-US" sz="1900" dirty="0">
              <a:solidFill>
                <a:srgbClr val="FFFFFF"/>
              </a:solidFill>
              <a:latin typeface="+mn-lt"/>
              <a:cs typeface="+mn-cs"/>
            </a:endParaRP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AC05A-2B54-448F-80DF-1C5CE71BDFA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 Features: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7843006"/>
              </p:ext>
            </p:extLst>
          </p:nvPr>
        </p:nvGraphicFramePr>
        <p:xfrm>
          <a:off x="762000" y="1676400"/>
          <a:ext cx="7315199" cy="44195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33771"/>
                <a:gridCol w="1770340"/>
                <a:gridCol w="1885839"/>
                <a:gridCol w="1825249"/>
              </a:tblGrid>
              <a:tr h="68749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Feature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Data type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Comment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Example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178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Latitude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Float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Geographical latitude position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38.2789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178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Longitude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Float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Geographical longitude position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116.3855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8749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Date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String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Date of journey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2009-10-11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8749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Time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String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Time of journey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14:04:30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ECD556-E9CE-4552-8D6A-185BCDAE847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69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Unique and Duplicate routes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ECD556-E9CE-4552-8D6A-185BCDAE847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61452" y="1131747"/>
            <a:ext cx="6444150" cy="5791200"/>
            <a:chOff x="961452" y="1131747"/>
            <a:chExt cx="6444150" cy="5791200"/>
          </a:xfrm>
        </p:grpSpPr>
        <p:sp>
          <p:nvSpPr>
            <p:cNvPr id="6" name="Plus 5"/>
            <p:cNvSpPr/>
            <p:nvPr/>
          </p:nvSpPr>
          <p:spPr>
            <a:xfrm>
              <a:off x="961452" y="1131747"/>
              <a:ext cx="6444150" cy="5791200"/>
            </a:xfrm>
            <a:prstGeom prst="mathPlus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3810000" y="2286000"/>
              <a:ext cx="0" cy="152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2286000" y="3810000"/>
              <a:ext cx="1524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495800" y="2286000"/>
              <a:ext cx="0" cy="3733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362200" y="4114800"/>
              <a:ext cx="12192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Path#</a:t>
              </a:r>
              <a:r>
                <a:rPr lang="en-US" sz="2200" dirty="0" smtClean="0"/>
                <a:t>1</a:t>
              </a:r>
              <a:endParaRPr lang="en-US" sz="2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12039" y="3935221"/>
              <a:ext cx="12192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Path#</a:t>
              </a:r>
              <a:r>
                <a:rPr lang="en-US" sz="2200" dirty="0" smtClean="0"/>
                <a:t>2</a:t>
              </a:r>
              <a:endParaRPr 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4938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Junction diagram to explain the unique routes</a:t>
            </a:r>
          </a:p>
          <a:p>
            <a:r>
              <a:rPr lang="en-US" dirty="0"/>
              <a:t>If the Euclidian distance &gt; threshold (width of the lane)</a:t>
            </a:r>
          </a:p>
          <a:p>
            <a:pPr lvl="1"/>
            <a:r>
              <a:rPr lang="en-US" dirty="0"/>
              <a:t>Then treat it as a unique or new route</a:t>
            </a:r>
          </a:p>
          <a:p>
            <a:r>
              <a:rPr lang="en-US" dirty="0"/>
              <a:t>If the Euclidian distance &lt; threshold (width of the lane)</a:t>
            </a:r>
          </a:p>
          <a:p>
            <a:pPr lvl="1"/>
            <a:r>
              <a:rPr lang="en-US" dirty="0"/>
              <a:t>It is a duplicate route</a:t>
            </a:r>
          </a:p>
          <a:p>
            <a:pPr lvl="1"/>
            <a:r>
              <a:rPr lang="en-US" dirty="0"/>
              <a:t>Increase the frequency counter of this route by 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ECD556-E9CE-4552-8D6A-185BCDAE847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7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Landmark Edges??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given trajectory dataset calculate the distance between  relative positions and store all of them in a data structure(array) and see if the all the values are less than a certain threshold say x.</a:t>
            </a:r>
          </a:p>
          <a:p>
            <a:r>
              <a:rPr lang="en-US" dirty="0" smtClean="0"/>
              <a:t>We get the  trajectories which are similar in their routes.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ECD556-E9CE-4552-8D6A-185BCDAE847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21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Distance Measures</a:t>
            </a:r>
            <a:br>
              <a:rPr lang="en-US" b="1" dirty="0" smtClean="0"/>
            </a:br>
            <a:r>
              <a:rPr lang="en-US" b="1" dirty="0" smtClean="0"/>
              <a:t>(Euclidean)</a:t>
            </a:r>
            <a:endParaRPr lang="en-IN" dirty="0" smtClean="0"/>
          </a:p>
        </p:txBody>
      </p:sp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457200" y="1981200"/>
            <a:ext cx="8153400" cy="44196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endParaRPr lang="en-US" sz="2600" dirty="0" smtClean="0"/>
          </a:p>
          <a:p>
            <a:pPr eaLnBrk="1" hangingPunct="1">
              <a:lnSpc>
                <a:spcPct val="90000"/>
              </a:lnSpc>
            </a:pPr>
            <a:endParaRPr lang="en-US" sz="2600" dirty="0" smtClean="0"/>
          </a:p>
          <a:p>
            <a:pPr eaLnBrk="1" hangingPunct="1">
              <a:lnSpc>
                <a:spcPct val="90000"/>
              </a:lnSpc>
            </a:pPr>
            <a:endParaRPr lang="en-US" sz="2600" dirty="0" smtClean="0"/>
          </a:p>
          <a:p>
            <a:pPr eaLnBrk="1" hangingPunct="1">
              <a:lnSpc>
                <a:spcPct val="90000"/>
              </a:lnSpc>
            </a:pPr>
            <a:endParaRPr lang="en-US" sz="26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971800"/>
            <a:ext cx="5638800" cy="12192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ECD556-E9CE-4552-8D6A-185BCDAE847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Landmark Edge Transitions: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2438400"/>
            <a:ext cx="6400800" cy="3429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ECD556-E9CE-4552-8D6A-185BCDAE847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07533" y="5990887"/>
            <a:ext cx="3313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**The </a:t>
            </a:r>
            <a:r>
              <a:rPr lang="en-US" sz="1200" dirty="0"/>
              <a:t>above image is taken from [1] base paper.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19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283" y="1600200"/>
            <a:ext cx="7234554" cy="4427293"/>
          </a:xfrm>
        </p:spPr>
        <p:txBody>
          <a:bodyPr/>
          <a:lstStyle/>
          <a:p>
            <a:r>
              <a:rPr lang="en-US" dirty="0" smtClean="0"/>
              <a:t>X:is the particular time slot of the day.</a:t>
            </a:r>
          </a:p>
          <a:p>
            <a:r>
              <a:rPr lang="en-US" dirty="0" smtClean="0"/>
              <a:t>Y:Represents the amount of time a car was there on the particular route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ECD556-E9CE-4552-8D6A-185BCDAE847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Time complexity Analysis: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3250402"/>
              </p:ext>
            </p:extLst>
          </p:nvPr>
        </p:nvGraphicFramePr>
        <p:xfrm>
          <a:off x="685800" y="2133600"/>
          <a:ext cx="7391400" cy="41909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74965"/>
                <a:gridCol w="2464387"/>
                <a:gridCol w="2452048"/>
              </a:tblGrid>
              <a:tr h="126775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Dataset size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Time taken for Merge sort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Time taken for Red black sort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3551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10k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12 msec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10 msec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3551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20k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18 msec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15 msec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1671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30k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 22 msec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20 msec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3551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40k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25 msec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23 </a:t>
                      </a:r>
                      <a:r>
                        <a:rPr lang="en-US" sz="1200" dirty="0" err="1">
                          <a:effectLst/>
                        </a:rPr>
                        <a:t>msec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ECD556-E9CE-4552-8D6A-185BCDAE847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63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Variance based Clustering:</a:t>
            </a:r>
            <a:endParaRPr lang="en-IN" dirty="0" smtClean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710" y="1853248"/>
            <a:ext cx="7821090" cy="454755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ECD556-E9CE-4552-8D6A-185BCDAE847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INPUT:</a:t>
            </a:r>
            <a:r>
              <a:rPr lang="en-US" dirty="0"/>
              <a:t> Trajectory Dataset.</a:t>
            </a:r>
          </a:p>
          <a:p>
            <a:r>
              <a:rPr lang="en-US" b="1" dirty="0"/>
              <a:t>Step1: </a:t>
            </a:r>
            <a:r>
              <a:rPr lang="en-US" dirty="0"/>
              <a:t>For each landmark say ‘L’ select all the different travel time durations.</a:t>
            </a:r>
          </a:p>
          <a:p>
            <a:r>
              <a:rPr lang="en-US" b="1" dirty="0"/>
              <a:t>Step2:</a:t>
            </a:r>
            <a:r>
              <a:rPr lang="en-US" dirty="0"/>
              <a:t> Calculate the total variance of the above Step1 sorted durations.</a:t>
            </a:r>
          </a:p>
          <a:p>
            <a:r>
              <a:rPr lang="en-US" b="1" dirty="0"/>
              <a:t>Step3:</a:t>
            </a:r>
            <a:r>
              <a:rPr lang="en-US" dirty="0"/>
              <a:t> Find the best split </a:t>
            </a:r>
            <a:r>
              <a:rPr lang="en-US" dirty="0" smtClean="0"/>
              <a:t>based </a:t>
            </a:r>
            <a:r>
              <a:rPr lang="en-US" dirty="0"/>
              <a:t>on minimal weighted average variance. (WAV)	 </a:t>
            </a:r>
            <a:endParaRPr lang="en-US" dirty="0" smtClean="0"/>
          </a:p>
          <a:p>
            <a:r>
              <a:rPr lang="en-US" b="1" dirty="0" smtClean="0"/>
              <a:t>Step </a:t>
            </a:r>
            <a:r>
              <a:rPr lang="en-US" b="1" dirty="0"/>
              <a:t>4:</a:t>
            </a:r>
            <a:r>
              <a:rPr lang="en-US" dirty="0"/>
              <a:t> Find the difference between total variance and the WAV.</a:t>
            </a:r>
          </a:p>
          <a:p>
            <a:r>
              <a:rPr lang="en-US" b="1" dirty="0"/>
              <a:t>Step 5:</a:t>
            </a:r>
            <a:r>
              <a:rPr lang="en-US" dirty="0"/>
              <a:t> Compare the value in Step 4 with an experimental threshold value.</a:t>
            </a:r>
          </a:p>
          <a:p>
            <a:r>
              <a:rPr lang="en-US" b="1" dirty="0"/>
              <a:t>Step 6:</a:t>
            </a:r>
            <a:r>
              <a:rPr lang="en-US" dirty="0"/>
              <a:t> If value in Step 4 is less than the (threshold/data set size) then return split points else continue from Step 3.</a:t>
            </a:r>
          </a:p>
          <a:p>
            <a:r>
              <a:rPr lang="en-US" b="1" dirty="0"/>
              <a:t>OUTPUT:</a:t>
            </a:r>
            <a:r>
              <a:rPr lang="en-US" dirty="0"/>
              <a:t> Clusters formation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ECD556-E9CE-4552-8D6A-185BCDAE847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3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Outline</a:t>
            </a:r>
            <a:endParaRPr lang="en-IN" dirty="0" smtClean="0"/>
          </a:p>
        </p:txBody>
      </p:sp>
      <p:sp>
        <p:nvSpPr>
          <p:cNvPr id="9218" name="Content Placeholder 1"/>
          <p:cNvSpPr>
            <a:spLocks noGrp="1"/>
          </p:cNvSpPr>
          <p:nvPr>
            <p:ph idx="1"/>
          </p:nvPr>
        </p:nvSpPr>
        <p:spPr>
          <a:xfrm>
            <a:off x="304800" y="1905000"/>
            <a:ext cx="8610600" cy="4572000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/>
              <a:t>Systems</a:t>
            </a:r>
          </a:p>
          <a:p>
            <a:pPr algn="just"/>
            <a:r>
              <a:rPr lang="en-IN" dirty="0" smtClean="0"/>
              <a:t>Objective</a:t>
            </a:r>
          </a:p>
          <a:p>
            <a:pPr algn="just"/>
            <a:r>
              <a:rPr lang="en-IN" dirty="0" smtClean="0"/>
              <a:t>Architecture </a:t>
            </a:r>
          </a:p>
          <a:p>
            <a:pPr algn="just"/>
            <a:r>
              <a:rPr lang="en-IN" dirty="0" smtClean="0"/>
              <a:t>Dataset features</a:t>
            </a:r>
          </a:p>
          <a:p>
            <a:pPr algn="just"/>
            <a:r>
              <a:rPr lang="en-IN" dirty="0" smtClean="0"/>
              <a:t>Algorithms</a:t>
            </a:r>
          </a:p>
          <a:p>
            <a:pPr algn="just"/>
            <a:r>
              <a:rPr lang="en-IN" dirty="0" smtClean="0"/>
              <a:t>Results</a:t>
            </a:r>
          </a:p>
          <a:p>
            <a:pPr algn="just"/>
            <a:r>
              <a:rPr lang="en-IN" dirty="0" smtClean="0"/>
              <a:t>Conclusion &amp; Future Work</a:t>
            </a:r>
          </a:p>
          <a:p>
            <a:pPr algn="just"/>
            <a:endParaRPr lang="en-IN" dirty="0" smtClean="0"/>
          </a:p>
          <a:p>
            <a:pPr algn="just"/>
            <a:endParaRPr lang="en-IN" dirty="0" smtClean="0"/>
          </a:p>
          <a:p>
            <a:pPr algn="just"/>
            <a:endParaRPr lang="en-IN" dirty="0" smtClean="0"/>
          </a:p>
          <a:p>
            <a:pPr algn="just"/>
            <a:endParaRPr lang="en-IN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ECD556-E9CE-4552-8D6A-185BCDAE847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Variance Calculation: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Variance is calculated as 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Weighted Average Variance: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4419600"/>
            <a:ext cx="4343400" cy="762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1" y="2501337"/>
            <a:ext cx="4343399" cy="8514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1" y="5528969"/>
            <a:ext cx="4343399" cy="71943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ECD556-E9CE-4552-8D6A-185BCDAE847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8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V-Clustering Results: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9555" y="1161004"/>
            <a:ext cx="6625690" cy="35814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ECD556-E9CE-4552-8D6A-185BCDAE8472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79821" y="5450690"/>
            <a:ext cx="7055380" cy="127385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</a:pPr>
            <a:endParaRPr lang="en-US" sz="1800" dirty="0" smtClean="0"/>
          </a:p>
          <a:p>
            <a:pPr fontAlgn="auto">
              <a:spcAft>
                <a:spcPts val="0"/>
              </a:spcAft>
            </a:pPr>
            <a:r>
              <a:rPr lang="en-US" sz="1800" dirty="0" smtClean="0"/>
              <a:t>The point where the clusters are  not overlapped is called the best split point.</a:t>
            </a:r>
            <a:endParaRPr lang="en-US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733422" y="4848781"/>
            <a:ext cx="3313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**The </a:t>
            </a:r>
            <a:r>
              <a:rPr lang="en-US" sz="1200" dirty="0"/>
              <a:t>above image is taken from [1] base paper.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6782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Entropy Calculation: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INPUT:</a:t>
            </a:r>
            <a:r>
              <a:rPr lang="en-US" dirty="0"/>
              <a:t> Duration Dataset</a:t>
            </a:r>
          </a:p>
          <a:p>
            <a:r>
              <a:rPr lang="en-US" b="1" dirty="0"/>
              <a:t>Step1:</a:t>
            </a:r>
            <a:r>
              <a:rPr lang="en-US" dirty="0"/>
              <a:t>  Find the cluster ids for the corresponding travel durations from the above V-clustering.</a:t>
            </a:r>
          </a:p>
          <a:p>
            <a:r>
              <a:rPr lang="en-US" b="1" dirty="0"/>
              <a:t>Step2:</a:t>
            </a:r>
            <a:r>
              <a:rPr lang="en-US" dirty="0"/>
              <a:t> Calculate the total Entropy of the above Step1 grouped   durations.</a:t>
            </a:r>
          </a:p>
          <a:p>
            <a:r>
              <a:rPr lang="en-US" b="1" dirty="0"/>
              <a:t>Step3:</a:t>
            </a:r>
            <a:r>
              <a:rPr lang="en-US" dirty="0"/>
              <a:t> Find the best split based on minimal weighted average Entropy. (WAE)	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b="1" dirty="0"/>
              <a:t>Step 4:</a:t>
            </a:r>
            <a:r>
              <a:rPr lang="en-US" dirty="0"/>
              <a:t> Find the difference between total Entropy and the WAE.</a:t>
            </a:r>
          </a:p>
          <a:p>
            <a:r>
              <a:rPr lang="en-US" b="1" dirty="0"/>
              <a:t>Step 5:</a:t>
            </a:r>
            <a:r>
              <a:rPr lang="en-US" dirty="0"/>
              <a:t> Compare the value in Step 4 with an experimental threshold value.</a:t>
            </a:r>
          </a:p>
          <a:p>
            <a:r>
              <a:rPr lang="en-US" b="1" dirty="0"/>
              <a:t>Step 6:</a:t>
            </a:r>
            <a:r>
              <a:rPr lang="en-US" dirty="0"/>
              <a:t> If value in Step 4 is less than the (threshold/dataset size) then return split points else continue from Step 3.</a:t>
            </a:r>
          </a:p>
          <a:p>
            <a:r>
              <a:rPr lang="en-US" b="1" dirty="0"/>
              <a:t>OUTPUT:</a:t>
            </a:r>
            <a:r>
              <a:rPr lang="en-US" dirty="0"/>
              <a:t> Best split points.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ECD556-E9CE-4552-8D6A-185BCDAE8472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9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Entropy 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 : Number of points in a cluster  divided by total points in the system.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352801"/>
            <a:ext cx="5181599" cy="164559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ECD556-E9CE-4552-8D6A-185BCDAE8472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1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Weighted Average Entropy Calculation: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2667000"/>
            <a:ext cx="6477000" cy="12192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914400" y="5029200"/>
            <a:ext cx="6477000" cy="10668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ECD556-E9CE-4552-8D6A-185BCDAE8472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14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Variance-Entropy Based Clustering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4196" y="2057400"/>
            <a:ext cx="6456408" cy="42672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ECD556-E9CE-4552-8D6A-185BCDAE8472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4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Variance-Gini </a:t>
            </a:r>
            <a:r>
              <a:rPr lang="en-US" dirty="0"/>
              <a:t>Based Clustering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ECD556-E9CE-4552-8D6A-185BCDAE8472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700" y="2052925"/>
            <a:ext cx="6711654" cy="419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91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based Clustering with Gini Index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2438400"/>
            <a:ext cx="7467600" cy="32004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ECD556-E9CE-4552-8D6A-185BCDAE8472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11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V Clustering with various Entropy attribute measure: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2286000"/>
            <a:ext cx="7010400" cy="35814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ECD556-E9CE-4552-8D6A-185BCDAE8472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70405" y="6069319"/>
            <a:ext cx="3313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**The </a:t>
            </a:r>
            <a:r>
              <a:rPr lang="en-US" sz="1200" dirty="0"/>
              <a:t>above image is taken from [1] base paper.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8806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Screenshots:</a:t>
            </a:r>
            <a:br>
              <a:rPr lang="en-US" dirty="0" smtClean="0"/>
            </a:br>
            <a:r>
              <a:rPr lang="en-US" dirty="0" smtClean="0"/>
              <a:t>Login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981200"/>
            <a:ext cx="6781800" cy="39624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ECD556-E9CE-4552-8D6A-185BCDAE8472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5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time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System#1</a:t>
            </a:r>
          </a:p>
          <a:p>
            <a:r>
              <a:rPr lang="en-US" dirty="0" smtClean="0"/>
              <a:t>Based on current traffic</a:t>
            </a:r>
          </a:p>
          <a:p>
            <a:r>
              <a:rPr lang="en-US" dirty="0" smtClean="0"/>
              <a:t>No previous data is considered</a:t>
            </a:r>
          </a:p>
          <a:p>
            <a:r>
              <a:rPr lang="en-US" dirty="0" smtClean="0"/>
              <a:t>Relies only on time factor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System#2</a:t>
            </a:r>
          </a:p>
          <a:p>
            <a:r>
              <a:rPr lang="en-US" dirty="0" smtClean="0"/>
              <a:t>Takes historical data</a:t>
            </a:r>
          </a:p>
          <a:p>
            <a:r>
              <a:rPr lang="en-US" dirty="0" smtClean="0"/>
              <a:t>Along with time, frequency factor is considered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ECD556-E9CE-4552-8D6A-185BCDAE847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63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Screen: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700" y="1853248"/>
            <a:ext cx="6711654" cy="43434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ECD556-E9CE-4552-8D6A-185BCDAE8472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6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 Dataset: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088" y="2351972"/>
            <a:ext cx="6711950" cy="359709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ECD556-E9CE-4552-8D6A-185BCDAE8472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6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Frequent Routes: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088" y="2362803"/>
            <a:ext cx="6711950" cy="357543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ECD556-E9CE-4552-8D6A-185BCDAE8472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89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Frequent Routes: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088" y="2355405"/>
            <a:ext cx="6711950" cy="359022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ECD556-E9CE-4552-8D6A-185BCDAE8472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2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 Clustering: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088" y="2376717"/>
            <a:ext cx="6711950" cy="354760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ECD556-E9CE-4552-8D6A-185BCDAE8472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8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Variance Clustering with Gini Index: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088" y="2361814"/>
            <a:ext cx="6711950" cy="357741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ECD556-E9CE-4552-8D6A-185BCDAE8472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25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Traversal counts: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6800" y="1883228"/>
            <a:ext cx="6711950" cy="339710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ECD556-E9CE-4552-8D6A-185BCDAE8472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6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Results:</a:t>
            </a:r>
            <a:endParaRPr lang="en-IN" dirty="0" smtClean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6316738"/>
              </p:ext>
            </p:extLst>
          </p:nvPr>
        </p:nvGraphicFramePr>
        <p:xfrm>
          <a:off x="609600" y="1600201"/>
          <a:ext cx="7924799" cy="45809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3352"/>
                <a:gridCol w="1491280"/>
                <a:gridCol w="1384522"/>
                <a:gridCol w="1384522"/>
                <a:gridCol w="1233905"/>
                <a:gridCol w="1117218"/>
              </a:tblGrid>
              <a:tr h="54427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Dataset size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26" marR="5312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Variance Threshold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26" marR="5312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Entropy Threshold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26" marR="5312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Gini Threshold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26" marR="5312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E step time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26" marR="5312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G step time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26" marR="53126" marT="0" marB="0"/>
                </a:tc>
              </a:tr>
              <a:tr h="68959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10k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26" marR="5312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2055488.00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[220,155,285]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26" marR="5312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2.0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Split points :5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26" marR="5312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2.2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Split points:5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26" marR="5312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59 sec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26" marR="5312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57 sec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26" marR="53126" marT="0" marB="0"/>
                </a:tc>
              </a:tr>
              <a:tr h="68959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20k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26" marR="5312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9555488.00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[220,155,285]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26" marR="5312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1.43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Split points:13 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26" marR="5312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1.65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Split points 16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26" marR="5312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137 sec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26" marR="5312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114 sec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26" marR="53126" marT="0" marB="0"/>
                </a:tc>
              </a:tr>
              <a:tr h="154182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30k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26" marR="5312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9555488.00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[220,155,285]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26" marR="5312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609600" algn="l"/>
                        </a:tabLst>
                      </a:pPr>
                      <a:r>
                        <a:rPr lang="en-US" sz="900" dirty="0">
                          <a:effectLst/>
                        </a:rPr>
                        <a:t>1.6	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609600" algn="l"/>
                        </a:tabLst>
                      </a:pPr>
                      <a:r>
                        <a:rPr lang="en-US" sz="900" dirty="0">
                          <a:effectLst/>
                        </a:rPr>
                        <a:t>Split points :8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26" marR="5312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1.6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Split points:9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26" marR="5312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788 sec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26" marR="5312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686 sec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26" marR="53126" marT="0" marB="0"/>
                </a:tc>
              </a:tr>
              <a:tr h="111570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40k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26" marR="5312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9555488.00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[220,155,285]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26" marR="5312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1.6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Split points:11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26" marR="5312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2.1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Split points:6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26" marR="5312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2230 sec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26" marR="5312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1846 sec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126" marR="53126" marT="0" marB="0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ECD556-E9CE-4552-8D6A-185BCDAE8472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b="1" dirty="0" smtClean="0"/>
              <a:t>Conclusion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2057400"/>
            <a:ext cx="8534400" cy="4495800"/>
          </a:xfrm>
        </p:spPr>
        <p:txBody>
          <a:bodyPr rtlCol="0"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Compared two clustering algorithms Variance – Entropy Based Clustering and Variance- Gini Based Clustering.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It can be well observed that Variance based Clustering Algorithm with Gini Index has a better performance when the data set size increased gradually. 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Added additional sorting of transitions of landmark edges and compared the time complexities.</a:t>
            </a: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ECD556-E9CE-4552-8D6A-185BCDAE8472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b="1" dirty="0" smtClean="0"/>
              <a:t>Future Work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2057400"/>
            <a:ext cx="8534400" cy="4495800"/>
          </a:xfrm>
        </p:spPr>
        <p:txBody>
          <a:bodyPr rtlCol="0"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This work can be enhanced by comparing various other clustering techniques and optimizing the algorithms so that it can be much more efficient.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Algorithms can be optimized and improved to be written more efficiently.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Gather different data sets with various parameters  ,properties and can conduct experiments with different clustering techniques.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Can develop a complete  application with intelligence that is considering both historical and real time data.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ECD556-E9CE-4552-8D6A-185BCDAE8472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68" y="295736"/>
            <a:ext cx="7669464" cy="1304464"/>
          </a:xfrm>
        </p:spPr>
        <p:txBody>
          <a:bodyPr/>
          <a:lstStyle/>
          <a:p>
            <a:r>
              <a:rPr lang="en-US" dirty="0" smtClean="0"/>
              <a:t>Google Maps – Live Traffic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600200"/>
            <a:ext cx="8012112" cy="478967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ECD556-E9CE-4552-8D6A-185BCDAE847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28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b="1" dirty="0" smtClean="0"/>
              <a:t>References 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524000"/>
            <a:ext cx="8534400" cy="5029200"/>
          </a:xfrm>
        </p:spPr>
        <p:txBody>
          <a:bodyPr rtlCol="0">
            <a:normAutofit fontScale="92500" lnSpcReduction="10000"/>
          </a:bodyPr>
          <a:lstStyle/>
          <a:p>
            <a:r>
              <a:rPr lang="en-US" dirty="0"/>
              <a:t>[1] J. Yuan, Y. Zheng, C. Zhang, W. Xie, G. Sun, H. Yan and X. Xie, &amp;ldquo,T-Drive: Driving Directions Based on Taxi Trajectories,&amp; rdquo, Proc. 18th SIGSPATIAL Int',l Conf. Advances in Geographic Information Systems (GIS), 2010. </a:t>
            </a:r>
          </a:p>
          <a:p>
            <a:r>
              <a:rPr lang="en-US" dirty="0"/>
              <a:t>[2] X. Xu, J. Jgerand, H.P. Kriegel. A fast parallel clustering algorithm for large spatial data bases [J]. Data Mining and Knowledge Discovery, 1999, 3(3): 263-290</a:t>
            </a:r>
          </a:p>
          <a:p>
            <a:r>
              <a:rPr lang="en-US" dirty="0"/>
              <a:t> </a:t>
            </a:r>
            <a:r>
              <a:rPr lang="en-US" dirty="0" smtClean="0"/>
              <a:t>[</a:t>
            </a:r>
            <a:r>
              <a:rPr lang="en-US" dirty="0"/>
              <a:t>3] H.Kargupta, P.Chan. Distributed data mining [J]. AI Magazine, 1999, 20(1):126-130. </a:t>
            </a:r>
          </a:p>
          <a:p>
            <a:r>
              <a:rPr lang="en-US" dirty="0"/>
              <a:t>[4] S.Kantabutra, A.L.Couch. Parallel k-means clustering algorithm [J]. NECTEC Technical Journal, 2000, 1(6): 243-247.</a:t>
            </a:r>
          </a:p>
          <a:p>
            <a:r>
              <a:rPr lang="en-US" dirty="0"/>
              <a:t>[5] Loyola, O; Centro de Bioplantas, Ciego de Avila, Cuba; Medina, M.A.; Garcia, M.</a:t>
            </a:r>
          </a:p>
          <a:p>
            <a:r>
              <a:rPr lang="en-US" dirty="0"/>
              <a:t>[6] T. ZHANG, R. RAMAKRISHNAN and M. LIVNY "BIRSH: an efficient data clustering method for very large databases[C]", Proceedings of the ACM SIGMOD Conference, pp.103 -114 </a:t>
            </a:r>
          </a:p>
          <a:p>
            <a:pPr>
              <a:buFont typeface="Wingdings" pitchFamily="2" charset="2"/>
              <a:buChar char="Ø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ECD556-E9CE-4552-8D6A-185BCDAE8472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512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827088" y="990601"/>
            <a:ext cx="7554912" cy="4837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ECD556-E9CE-4552-8D6A-185BCDAE8472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2057400"/>
            <a:ext cx="8534400" cy="4495800"/>
          </a:xfrm>
        </p:spPr>
        <p:txBody>
          <a:bodyPr rtlCol="0">
            <a:normAutofit/>
          </a:bodyPr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sz="5000" dirty="0" smtClean="0"/>
              <a:t>Thank you for your  Precious TiM3.....!</a:t>
            </a:r>
            <a:endParaRPr lang="en-IN" sz="5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ECD556-E9CE-4552-8D6A-185BCDAE8472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Real time system with Historical data:</a:t>
            </a:r>
            <a:endParaRPr lang="en-IN" sz="3200" dirty="0" smtClean="0"/>
          </a:p>
        </p:txBody>
      </p:sp>
      <p:sp>
        <p:nvSpPr>
          <p:cNvPr id="9218" name="Content Placeholder 1"/>
          <p:cNvSpPr>
            <a:spLocks noGrp="1"/>
          </p:cNvSpPr>
          <p:nvPr>
            <p:ph idx="1"/>
          </p:nvPr>
        </p:nvSpPr>
        <p:spPr>
          <a:xfrm>
            <a:off x="304800" y="1905000"/>
            <a:ext cx="8610600" cy="4572000"/>
          </a:xfrm>
        </p:spPr>
        <p:txBody>
          <a:bodyPr>
            <a:normAutofit/>
          </a:bodyPr>
          <a:lstStyle/>
          <a:p>
            <a:pPr algn="just"/>
            <a:endParaRPr lang="en-US" b="1" dirty="0"/>
          </a:p>
          <a:p>
            <a:pPr algn="just"/>
            <a:endParaRPr lang="en-US" b="1" dirty="0" smtClean="0"/>
          </a:p>
          <a:p>
            <a:pPr algn="just"/>
            <a:endParaRPr lang="en-US" b="1" dirty="0"/>
          </a:p>
          <a:p>
            <a:pPr algn="just"/>
            <a:endParaRPr lang="en-US" b="1" dirty="0" smtClean="0"/>
          </a:p>
          <a:p>
            <a:pPr algn="just"/>
            <a:endParaRPr lang="en-US" b="1" dirty="0"/>
          </a:p>
          <a:p>
            <a:pPr algn="just"/>
            <a:endParaRPr lang="en-US" b="1" dirty="0" smtClean="0"/>
          </a:p>
          <a:p>
            <a:pPr algn="just"/>
            <a:endParaRPr lang="en-US" b="1" dirty="0"/>
          </a:p>
          <a:p>
            <a:pPr algn="just"/>
            <a:endParaRPr lang="en-US" b="1" dirty="0" smtClean="0"/>
          </a:p>
          <a:p>
            <a:pPr algn="just"/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710" y="1600200"/>
            <a:ext cx="8049690" cy="48768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ECD556-E9CE-4552-8D6A-185BCDAE847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IN" dirty="0" smtClean="0"/>
          </a:p>
        </p:txBody>
      </p:sp>
      <p:sp>
        <p:nvSpPr>
          <p:cNvPr id="11266" name="Content Placeholder 1"/>
          <p:cNvSpPr>
            <a:spLocks noGrp="1"/>
          </p:cNvSpPr>
          <p:nvPr>
            <p:ph idx="1"/>
          </p:nvPr>
        </p:nvSpPr>
        <p:spPr>
          <a:xfrm>
            <a:off x="457200" y="2286000"/>
            <a:ext cx="7823200" cy="4191000"/>
          </a:xfrm>
        </p:spPr>
        <p:txBody>
          <a:bodyPr/>
          <a:lstStyle/>
          <a:p>
            <a:r>
              <a:rPr lang="en-US" dirty="0" smtClean="0"/>
              <a:t>To reduce the query </a:t>
            </a:r>
            <a:r>
              <a:rPr lang="en-US" b="1" dirty="0" smtClean="0">
                <a:solidFill>
                  <a:schemeClr val="accent1"/>
                </a:solidFill>
              </a:rPr>
              <a:t>response time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by proposing our own unique approach.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Project focus is to perform comparative study between two clustering algorithms (Variance based clustering with Entropy &amp; Variance based clustering with Gini Index). </a:t>
            </a:r>
          </a:p>
          <a:p>
            <a:endParaRPr lang="en-US" dirty="0" smtClean="0"/>
          </a:p>
          <a:p>
            <a:r>
              <a:rPr lang="en-US" dirty="0" smtClean="0"/>
              <a:t>Time complexity analysis to show comparison results.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ECD556-E9CE-4552-8D6A-185BCDAE847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3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Trajectories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whole history of a moving object is stored and available for analysis, the sequence of spatial locations visited by the object, together with the time-stamps of such visits, form what is called a </a:t>
            </a:r>
            <a:r>
              <a:rPr lang="en-US" dirty="0" smtClean="0"/>
              <a:t>trajectory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ECD556-E9CE-4552-8D6A-185BCDAE847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78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Architecture</a:t>
            </a:r>
            <a:endParaRPr lang="en-IN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ECD556-E9CE-4552-8D6A-185BCDAE847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76400"/>
            <a:ext cx="7371098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35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 smtClean="0"/>
              <a:t>Data dimensions:</a:t>
            </a:r>
            <a:br>
              <a:rPr lang="en-IN" sz="4000" dirty="0" smtClean="0"/>
            </a:br>
            <a:endParaRPr lang="en-IN" sz="40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71538" y="1676400"/>
            <a:ext cx="7434262" cy="5029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676400"/>
            <a:ext cx="7315200" cy="476249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ECD556-E9CE-4552-8D6A-185BCDAE847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2423</TotalTime>
  <Words>1111</Words>
  <Application>Microsoft Office PowerPoint</Application>
  <PresentationFormat>On-screen Show (4:3)</PresentationFormat>
  <Paragraphs>271</Paragraphs>
  <Slides>42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Arial</vt:lpstr>
      <vt:lpstr>Calibri</vt:lpstr>
      <vt:lpstr>Candara</vt:lpstr>
      <vt:lpstr>Century Gothic</vt:lpstr>
      <vt:lpstr>Symbol</vt:lpstr>
      <vt:lpstr>Times New Roman</vt:lpstr>
      <vt:lpstr>Wingdings</vt:lpstr>
      <vt:lpstr>Wingdings 3</vt:lpstr>
      <vt:lpstr>Ion</vt:lpstr>
      <vt:lpstr>Variance Based-Clustering with Various Attribute Measures</vt:lpstr>
      <vt:lpstr>Outline</vt:lpstr>
      <vt:lpstr>Real time Systems</vt:lpstr>
      <vt:lpstr>Google Maps – Live Traffic</vt:lpstr>
      <vt:lpstr>Real time system with Historical data:</vt:lpstr>
      <vt:lpstr>Objective</vt:lpstr>
      <vt:lpstr>Trajectories</vt:lpstr>
      <vt:lpstr>Architecture</vt:lpstr>
      <vt:lpstr>Data dimensions: </vt:lpstr>
      <vt:lpstr>Data Set Features:</vt:lpstr>
      <vt:lpstr>Unique and Duplicate routes</vt:lpstr>
      <vt:lpstr>Continued…</vt:lpstr>
      <vt:lpstr>Calculating Landmark Edges??</vt:lpstr>
      <vt:lpstr>Distance Measures (Euclidean)</vt:lpstr>
      <vt:lpstr>Landmark Edge Transitions:</vt:lpstr>
      <vt:lpstr>Continued…</vt:lpstr>
      <vt:lpstr>Sorting Time complexity Analysis:</vt:lpstr>
      <vt:lpstr>Variance based Clustering:</vt:lpstr>
      <vt:lpstr>Implementation details</vt:lpstr>
      <vt:lpstr>Variance Calculation:</vt:lpstr>
      <vt:lpstr>V-Clustering Results:</vt:lpstr>
      <vt:lpstr>Entropy Calculation:</vt:lpstr>
      <vt:lpstr>Entropy :</vt:lpstr>
      <vt:lpstr>Weighted Average Entropy Calculation:</vt:lpstr>
      <vt:lpstr>Variance-Entropy Based Clustering</vt:lpstr>
      <vt:lpstr>Variance-Gini Based Clustering</vt:lpstr>
      <vt:lpstr>Variance based Clustering with Gini Index</vt:lpstr>
      <vt:lpstr>V Clustering with various Entropy attribute measure:</vt:lpstr>
      <vt:lpstr>Screenshots: Login</vt:lpstr>
      <vt:lpstr>Home Screen:</vt:lpstr>
      <vt:lpstr>Browse Dataset:</vt:lpstr>
      <vt:lpstr>Frequent Routes:</vt:lpstr>
      <vt:lpstr>Frequent Routes:</vt:lpstr>
      <vt:lpstr>VE Clustering:</vt:lpstr>
      <vt:lpstr>Variance Clustering with Gini Index:</vt:lpstr>
      <vt:lpstr>Traversal counts:</vt:lpstr>
      <vt:lpstr>Results:</vt:lpstr>
      <vt:lpstr>Conclusion </vt:lpstr>
      <vt:lpstr>Future Work </vt:lpstr>
      <vt:lpstr>References  </vt:lpstr>
      <vt:lpstr>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INTRUSION DETECTION BY PIPELINED APPROACH USING CONDITIONAL RANDOM FIELDS</dc:title>
  <dc:creator>JP</dc:creator>
  <cp:lastModifiedBy>Raghunath Duggi</cp:lastModifiedBy>
  <cp:revision>123</cp:revision>
  <dcterms:created xsi:type="dcterms:W3CDTF">2006-08-16T00:00:00Z</dcterms:created>
  <dcterms:modified xsi:type="dcterms:W3CDTF">2015-10-30T05:55:25Z</dcterms:modified>
</cp:coreProperties>
</file>